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mp" ContentType="image/png"/>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19" r:id="rId4"/>
    <p:sldMasterId id="2147483743" r:id="rId5"/>
    <p:sldMasterId id="2147483754" r:id="rId6"/>
    <p:sldMasterId id="2147483785" r:id="rId7"/>
    <p:sldMasterId id="2147483825" r:id="rId8"/>
    <p:sldMasterId id="2147483840" r:id="rId9"/>
    <p:sldMasterId id="2147483852" r:id="rId10"/>
    <p:sldMasterId id="2147483864" r:id="rId11"/>
    <p:sldMasterId id="2147483876" r:id="rId12"/>
    <p:sldMasterId id="2147483888" r:id="rId13"/>
    <p:sldMasterId id="2147483902" r:id="rId14"/>
    <p:sldMasterId id="2147483915" r:id="rId15"/>
  </p:sldMasterIdLst>
  <p:notesMasterIdLst>
    <p:notesMasterId r:id="rId105"/>
  </p:notesMasterIdLst>
  <p:handoutMasterIdLst>
    <p:handoutMasterId r:id="rId106"/>
  </p:handoutMasterIdLst>
  <p:sldIdLst>
    <p:sldId id="341" r:id="rId16"/>
    <p:sldId id="376" r:id="rId17"/>
    <p:sldId id="381"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382" r:id="rId33"/>
    <p:sldId id="380" r:id="rId34"/>
    <p:sldId id="322" r:id="rId35"/>
    <p:sldId id="328" r:id="rId36"/>
    <p:sldId id="323" r:id="rId37"/>
    <p:sldId id="365" r:id="rId38"/>
    <p:sldId id="357" r:id="rId39"/>
    <p:sldId id="309" r:id="rId40"/>
    <p:sldId id="367" r:id="rId41"/>
    <p:sldId id="332" r:id="rId42"/>
    <p:sldId id="319" r:id="rId43"/>
    <p:sldId id="330" r:id="rId44"/>
    <p:sldId id="363" r:id="rId45"/>
    <p:sldId id="366" r:id="rId46"/>
    <p:sldId id="324" r:id="rId47"/>
    <p:sldId id="371" r:id="rId48"/>
    <p:sldId id="368" r:id="rId49"/>
    <p:sldId id="372" r:id="rId50"/>
    <p:sldId id="378" r:id="rId51"/>
    <p:sldId id="374" r:id="rId52"/>
    <p:sldId id="379" r:id="rId53"/>
    <p:sldId id="364" r:id="rId54"/>
    <p:sldId id="383" r:id="rId55"/>
    <p:sldId id="377"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388" r:id="rId77"/>
    <p:sldId id="390" r:id="rId78"/>
    <p:sldId id="391" r:id="rId79"/>
    <p:sldId id="392" r:id="rId80"/>
    <p:sldId id="393" r:id="rId81"/>
    <p:sldId id="394" r:id="rId82"/>
    <p:sldId id="395" r:id="rId83"/>
    <p:sldId id="396" r:id="rId84"/>
    <p:sldId id="397" r:id="rId85"/>
    <p:sldId id="398" r:id="rId86"/>
    <p:sldId id="399" r:id="rId87"/>
    <p:sldId id="400" r:id="rId88"/>
    <p:sldId id="401" r:id="rId89"/>
    <p:sldId id="402" r:id="rId90"/>
    <p:sldId id="385" r:id="rId91"/>
    <p:sldId id="414" r:id="rId92"/>
    <p:sldId id="415" r:id="rId93"/>
    <p:sldId id="416" r:id="rId94"/>
    <p:sldId id="417" r:id="rId95"/>
    <p:sldId id="418" r:id="rId96"/>
    <p:sldId id="419" r:id="rId97"/>
    <p:sldId id="420" r:id="rId98"/>
    <p:sldId id="421" r:id="rId99"/>
    <p:sldId id="422" r:id="rId100"/>
    <p:sldId id="423" r:id="rId101"/>
    <p:sldId id="424" r:id="rId102"/>
    <p:sldId id="386" r:id="rId103"/>
    <p:sldId id="300" r:id="rId104"/>
  </p:sldIdLst>
  <p:sldSz cx="12192000" cy="6858000"/>
  <p:notesSz cx="6805613" cy="9939338"/>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1"/>
  <p:cmAuthor id="2" name="Boubacar Guindo" initials="BG"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1"/>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8" autoAdjust="0"/>
    <p:restoredTop sz="94660"/>
  </p:normalViewPr>
  <p:slideViewPr>
    <p:cSldViewPr snapToGrid="0">
      <p:cViewPr varScale="1">
        <p:scale>
          <a:sx n="67" d="100"/>
          <a:sy n="67" d="100"/>
        </p:scale>
        <p:origin x="484" y="3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80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presProps" Target="pres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viewProps" Target="viewProp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c:v>
                </c:pt>
              </c:strCache>
            </c:strRef>
          </c:tx>
          <c:explosion val="6"/>
          <c:dPt>
            <c:idx val="0"/>
            <c:bubble3D val="0"/>
            <c:spPr>
              <a:solidFill>
                <a:srgbClr val="0000FF"/>
              </a:solidFill>
              <a:ln w="19050">
                <a:solidFill>
                  <a:schemeClr val="lt1"/>
                </a:solidFill>
              </a:ln>
              <a:effectLst/>
            </c:spPr>
            <c:extLst>
              <c:ext xmlns:c16="http://schemas.microsoft.com/office/drawing/2014/chart" uri="{C3380CC4-5D6E-409C-BE32-E72D297353CC}">
                <c16:uniqueId val="{00000001-27DA-4000-BDA2-D27B33AC090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27DA-4000-BDA2-D27B33AC0902}"/>
              </c:ext>
            </c:extLst>
          </c:dPt>
          <c:dPt>
            <c:idx val="2"/>
            <c:bubble3D val="0"/>
            <c:spPr>
              <a:solidFill>
                <a:srgbClr val="009900"/>
              </a:solidFill>
              <a:ln w="19050">
                <a:solidFill>
                  <a:schemeClr val="lt1"/>
                </a:solidFill>
              </a:ln>
              <a:effectLst/>
            </c:spPr>
            <c:extLst>
              <c:ext xmlns:c16="http://schemas.microsoft.com/office/drawing/2014/chart" uri="{C3380CC4-5D6E-409C-BE32-E72D297353CC}">
                <c16:uniqueId val="{00000005-27DA-4000-BDA2-D27B33AC0902}"/>
              </c:ext>
            </c:extLst>
          </c:dPt>
          <c:dPt>
            <c:idx val="3"/>
            <c:bubble3D val="0"/>
            <c:spPr>
              <a:solidFill>
                <a:srgbClr val="66FF66"/>
              </a:solidFill>
              <a:ln w="19050">
                <a:solidFill>
                  <a:schemeClr val="lt1"/>
                </a:solidFill>
              </a:ln>
              <a:effectLst/>
            </c:spPr>
            <c:extLst>
              <c:ext xmlns:c16="http://schemas.microsoft.com/office/drawing/2014/chart" uri="{C3380CC4-5D6E-409C-BE32-E72D297353CC}">
                <c16:uniqueId val="{00000007-27DA-4000-BDA2-D27B33AC0902}"/>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27DA-4000-BDA2-D27B33AC0902}"/>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27DA-4000-BDA2-D27B33AC0902}"/>
              </c:ext>
            </c:extLst>
          </c:dPt>
          <c:dLbls>
            <c:dLbl>
              <c:idx val="0"/>
              <c:layout>
                <c:manualLayout>
                  <c:x val="-3.488694391437374E-2"/>
                  <c:y val="3.8601637219010657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A-4000-BDA2-D27B33AC0902}"/>
                </c:ext>
              </c:extLst>
            </c:dLbl>
            <c:dLbl>
              <c:idx val="1"/>
              <c:layout>
                <c:manualLayout>
                  <c:x val="-3.5108797973122823E-2"/>
                  <c:y val="1.8591381495137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DA-4000-BDA2-D27B33AC0902}"/>
                </c:ext>
              </c:extLst>
            </c:dLbl>
            <c:dLbl>
              <c:idx val="4"/>
              <c:layout>
                <c:manualLayout>
                  <c:x val="-0.134526141394197"/>
                  <c:y val="-8.978839730708919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7DA-4000-BDA2-D27B33AC0902}"/>
                </c:ext>
              </c:extLst>
            </c:dLbl>
            <c:dLbl>
              <c:idx val="5"/>
              <c:layout>
                <c:manualLayout>
                  <c:x val="0.28206276274035302"/>
                  <c:y val="-7.19330680734139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7DA-4000-BDA2-D27B33AC090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JRF + JRSM + AW + EPIRF</c:v>
                </c:pt>
                <c:pt idx="1">
                  <c:v>JRF + JRSM + AW</c:v>
                </c:pt>
                <c:pt idx="2">
                  <c:v>JRF + JRSM + EPIRF</c:v>
                </c:pt>
                <c:pt idx="3">
                  <c:v>JRF + JRSM</c:v>
                </c:pt>
                <c:pt idx="4">
                  <c:v>JRF</c:v>
                </c:pt>
                <c:pt idx="5">
                  <c:v>Not submitted</c:v>
                </c:pt>
              </c:strCache>
            </c:strRef>
          </c:cat>
          <c:val>
            <c:numRef>
              <c:f>Sheet1!$B$2:$B$7</c:f>
              <c:numCache>
                <c:formatCode>General</c:formatCode>
                <c:ptCount val="6"/>
                <c:pt idx="0">
                  <c:v>4</c:v>
                </c:pt>
                <c:pt idx="1">
                  <c:v>3</c:v>
                </c:pt>
                <c:pt idx="2">
                  <c:v>2</c:v>
                </c:pt>
                <c:pt idx="3">
                  <c:v>4</c:v>
                </c:pt>
                <c:pt idx="4">
                  <c:v>8</c:v>
                </c:pt>
                <c:pt idx="5">
                  <c:v>28</c:v>
                </c:pt>
              </c:numCache>
            </c:numRef>
          </c:val>
          <c:extLst>
            <c:ext xmlns:c16="http://schemas.microsoft.com/office/drawing/2014/chart" uri="{C3380CC4-5D6E-409C-BE32-E72D297353CC}">
              <c16:uniqueId val="{0000000C-27DA-4000-BDA2-D27B33AC09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19T02:03:34.146" idx="7">
    <p:pos x="4505" y="358"/>
    <p:text>on doit faire un slide pour annoncer la revue des données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5T10:02:25.552" idx="1">
    <p:pos x="4609" y="3180"/>
    <p:text>Nombre EAS des aires de santé à traiter</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BC12A-88E1-4509-BBFE-1B967C00A0C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53723168-ECBF-4245-A07C-138F741DCDB7}">
      <dgm:prSet phldrT="[Text]" custT="1"/>
      <dgm:spPr/>
      <dgm:t>
        <a:bodyPr/>
        <a:lstStyle/>
        <a:p>
          <a:r>
            <a:rPr lang="en-US" sz="1200" b="1" dirty="0" err="1"/>
            <a:t>Soumission</a:t>
          </a:r>
          <a:r>
            <a:rPr lang="en-US" sz="1200" b="1" dirty="0"/>
            <a:t> du JAP</a:t>
          </a:r>
        </a:p>
      </dgm:t>
    </dgm:pt>
    <dgm:pt modelId="{A9347258-1C0C-4058-91AB-C911100D4B5F}" type="parTrans" cxnId="{E3175AFF-0711-42AD-898A-4FF39944AE6A}">
      <dgm:prSet/>
      <dgm:spPr/>
      <dgm:t>
        <a:bodyPr/>
        <a:lstStyle/>
        <a:p>
          <a:endParaRPr lang="en-US"/>
        </a:p>
      </dgm:t>
    </dgm:pt>
    <dgm:pt modelId="{0993ECF1-32A7-4852-AF3A-6B5731EE3B5E}" type="sibTrans" cxnId="{E3175AFF-0711-42AD-898A-4FF39944AE6A}">
      <dgm:prSet/>
      <dgm:spPr/>
      <dgm:t>
        <a:bodyPr/>
        <a:lstStyle/>
        <a:p>
          <a:endParaRPr lang="en-US"/>
        </a:p>
      </dgm:t>
    </dgm:pt>
    <dgm:pt modelId="{41650D34-687E-4D9B-8041-304F166CF673}">
      <dgm:prSet phldrT="[Text]" custT="1"/>
      <dgm:spPr/>
      <dgm:t>
        <a:bodyPr/>
        <a:lstStyle/>
        <a:p>
          <a:r>
            <a:rPr lang="fr-CH" sz="1200" b="1" dirty="0"/>
            <a:t>Examen, Révision  &amp; Approbation </a:t>
          </a:r>
          <a:endParaRPr lang="en-US" sz="1200" b="1" dirty="0"/>
        </a:p>
      </dgm:t>
    </dgm:pt>
    <dgm:pt modelId="{FA7C9DD7-FFD0-4E78-8A8C-525584C40757}" type="parTrans" cxnId="{00A00FB8-CC4F-4A22-9683-B8A0F316F6A0}">
      <dgm:prSet/>
      <dgm:spPr/>
      <dgm:t>
        <a:bodyPr/>
        <a:lstStyle/>
        <a:p>
          <a:endParaRPr lang="en-US"/>
        </a:p>
      </dgm:t>
    </dgm:pt>
    <dgm:pt modelId="{79DC483E-FFDE-4B81-A4D4-71EF46815407}" type="sibTrans" cxnId="{00A00FB8-CC4F-4A22-9683-B8A0F316F6A0}">
      <dgm:prSet/>
      <dgm:spPr/>
      <dgm:t>
        <a:bodyPr/>
        <a:lstStyle/>
        <a:p>
          <a:endParaRPr lang="en-US"/>
        </a:p>
      </dgm:t>
    </dgm:pt>
    <dgm:pt modelId="{75AD1AE5-AB90-423B-B76D-47C2DCE850B2}">
      <dgm:prSet phldrT="[Text]" custT="1"/>
      <dgm:spPr/>
      <dgm:t>
        <a:bodyPr/>
        <a:lstStyle/>
        <a:p>
          <a:r>
            <a:rPr lang="en-US" sz="1200" b="1" dirty="0"/>
            <a:t>Placement de la </a:t>
          </a:r>
          <a:r>
            <a:rPr lang="en-US" sz="1200" b="1" dirty="0" err="1"/>
            <a:t>Commande</a:t>
          </a:r>
          <a:r>
            <a:rPr lang="en-US" sz="1200" b="1" dirty="0"/>
            <a:t> </a:t>
          </a:r>
        </a:p>
      </dgm:t>
    </dgm:pt>
    <dgm:pt modelId="{C8F27545-593F-4800-898B-0CA94B8EAAD1}" type="parTrans" cxnId="{F015B2DC-3B07-40C2-9FA2-D32E0BB29AB1}">
      <dgm:prSet/>
      <dgm:spPr/>
      <dgm:t>
        <a:bodyPr/>
        <a:lstStyle/>
        <a:p>
          <a:endParaRPr lang="en-US"/>
        </a:p>
      </dgm:t>
    </dgm:pt>
    <dgm:pt modelId="{14AB56D9-98FE-439B-9891-DC063DFAE09B}" type="sibTrans" cxnId="{F015B2DC-3B07-40C2-9FA2-D32E0BB29AB1}">
      <dgm:prSet/>
      <dgm:spPr/>
      <dgm:t>
        <a:bodyPr/>
        <a:lstStyle/>
        <a:p>
          <a:endParaRPr lang="en-US"/>
        </a:p>
      </dgm:t>
    </dgm:pt>
    <dgm:pt modelId="{377BADAF-61AB-4F3E-94C1-6D9AD221A955}">
      <dgm:prSet phldrT="[Text]" custT="1"/>
      <dgm:spPr/>
      <dgm:t>
        <a:bodyPr/>
        <a:lstStyle/>
        <a:p>
          <a:r>
            <a:rPr lang="fr-CH" sz="1200" b="1" dirty="0"/>
            <a:t> Production pharmaceutique</a:t>
          </a:r>
          <a:endParaRPr lang="en-US" sz="1200" b="1" dirty="0"/>
        </a:p>
      </dgm:t>
    </dgm:pt>
    <dgm:pt modelId="{6718804E-A14D-40CD-9D3F-182279A6AECE}" type="parTrans" cxnId="{3468D41C-AF97-43E5-B4FE-34552497EDA6}">
      <dgm:prSet/>
      <dgm:spPr/>
      <dgm:t>
        <a:bodyPr/>
        <a:lstStyle/>
        <a:p>
          <a:endParaRPr lang="en-US"/>
        </a:p>
      </dgm:t>
    </dgm:pt>
    <dgm:pt modelId="{535FCFED-096A-4DF8-8466-B73E9A767BF6}" type="sibTrans" cxnId="{3468D41C-AF97-43E5-B4FE-34552497EDA6}">
      <dgm:prSet/>
      <dgm:spPr/>
      <dgm:t>
        <a:bodyPr/>
        <a:lstStyle/>
        <a:p>
          <a:endParaRPr lang="en-US"/>
        </a:p>
      </dgm:t>
    </dgm:pt>
    <dgm:pt modelId="{BC15FA0D-DCE2-4ADC-B00D-952255D0EBA3}">
      <dgm:prSet phldrT="[Text]" custT="1"/>
      <dgm:spPr/>
      <dgm:t>
        <a:bodyPr/>
        <a:lstStyle/>
        <a:p>
          <a:r>
            <a:rPr lang="en-US" sz="1200" b="1" dirty="0"/>
            <a:t>Feu Vert et reservation de vol/</a:t>
          </a:r>
          <a:r>
            <a:rPr lang="en-US" sz="1200" b="1" dirty="0" err="1"/>
            <a:t>navire</a:t>
          </a:r>
          <a:r>
            <a:rPr lang="en-US" sz="1200" b="1" dirty="0"/>
            <a:t> </a:t>
          </a:r>
        </a:p>
      </dgm:t>
    </dgm:pt>
    <dgm:pt modelId="{ED023772-BEC4-4071-AF9A-F07E09AF5C70}" type="parTrans" cxnId="{EEB65779-A0F9-401F-B068-9B03F8B62ED5}">
      <dgm:prSet/>
      <dgm:spPr/>
      <dgm:t>
        <a:bodyPr/>
        <a:lstStyle/>
        <a:p>
          <a:endParaRPr lang="en-US"/>
        </a:p>
      </dgm:t>
    </dgm:pt>
    <dgm:pt modelId="{9C7006CA-60D8-4187-B766-5D3C0A66FAE0}" type="sibTrans" cxnId="{EEB65779-A0F9-401F-B068-9B03F8B62ED5}">
      <dgm:prSet/>
      <dgm:spPr/>
      <dgm:t>
        <a:bodyPr/>
        <a:lstStyle/>
        <a:p>
          <a:endParaRPr lang="en-US"/>
        </a:p>
      </dgm:t>
    </dgm:pt>
    <dgm:pt modelId="{071CC8E8-65C3-4058-BECD-6950C22EB1BA}">
      <dgm:prSet phldrT="[Text]" custT="1"/>
      <dgm:spPr/>
      <dgm:t>
        <a:bodyPr/>
        <a:lstStyle/>
        <a:p>
          <a:r>
            <a:rPr lang="en-US" sz="1200" b="1" dirty="0"/>
            <a:t>Expedition </a:t>
          </a:r>
        </a:p>
      </dgm:t>
    </dgm:pt>
    <dgm:pt modelId="{E44B5DB4-F7BB-41DC-8863-2DF52C092478}" type="parTrans" cxnId="{173824CF-DED4-4988-8F6D-ACAEB18A42E8}">
      <dgm:prSet/>
      <dgm:spPr/>
      <dgm:t>
        <a:bodyPr/>
        <a:lstStyle/>
        <a:p>
          <a:endParaRPr lang="en-US"/>
        </a:p>
      </dgm:t>
    </dgm:pt>
    <dgm:pt modelId="{BB7B7DB5-1772-41FF-8C98-0A95B65A4930}" type="sibTrans" cxnId="{173824CF-DED4-4988-8F6D-ACAEB18A42E8}">
      <dgm:prSet/>
      <dgm:spPr/>
      <dgm:t>
        <a:bodyPr/>
        <a:lstStyle/>
        <a:p>
          <a:endParaRPr lang="en-US"/>
        </a:p>
      </dgm:t>
    </dgm:pt>
    <dgm:pt modelId="{D0CFF913-DA19-43C9-8B37-FF7B1C365536}">
      <dgm:prSet phldrT="[Text]" custT="1"/>
      <dgm:spPr/>
      <dgm:t>
        <a:bodyPr/>
        <a:lstStyle/>
        <a:p>
          <a:r>
            <a:rPr lang="fr-CH" sz="1200" b="1" dirty="0"/>
            <a:t>Dédouanement</a:t>
          </a:r>
          <a:endParaRPr lang="en-US" sz="1200" b="1" dirty="0"/>
        </a:p>
      </dgm:t>
    </dgm:pt>
    <dgm:pt modelId="{3C6726B1-0C35-48A3-9A69-58198C1055BB}" type="parTrans" cxnId="{0FD4A4D8-ABE4-471E-9B52-1205A18A1416}">
      <dgm:prSet/>
      <dgm:spPr/>
      <dgm:t>
        <a:bodyPr/>
        <a:lstStyle/>
        <a:p>
          <a:endParaRPr lang="en-US"/>
        </a:p>
      </dgm:t>
    </dgm:pt>
    <dgm:pt modelId="{C03CCECE-2CE4-4778-8976-3B24A8C5CFD1}" type="sibTrans" cxnId="{0FD4A4D8-ABE4-471E-9B52-1205A18A1416}">
      <dgm:prSet/>
      <dgm:spPr/>
      <dgm:t>
        <a:bodyPr/>
        <a:lstStyle/>
        <a:p>
          <a:endParaRPr lang="en-US"/>
        </a:p>
      </dgm:t>
    </dgm:pt>
    <dgm:pt modelId="{09EE7DAB-85A5-4D72-A49A-F43BD64912E5}">
      <dgm:prSet phldrT="[Text]" custT="1"/>
      <dgm:spPr/>
      <dgm:t>
        <a:bodyPr/>
        <a:lstStyle/>
        <a:p>
          <a:r>
            <a:rPr lang="en-US" sz="1200" b="1" dirty="0"/>
            <a:t>TDM</a:t>
          </a:r>
        </a:p>
      </dgm:t>
    </dgm:pt>
    <dgm:pt modelId="{44713588-7D96-4F44-9EE9-05CF4976D94E}" type="parTrans" cxnId="{5A40A716-01B3-4BCC-AC86-57733B0DEAD6}">
      <dgm:prSet/>
      <dgm:spPr/>
      <dgm:t>
        <a:bodyPr/>
        <a:lstStyle/>
        <a:p>
          <a:endParaRPr lang="en-US"/>
        </a:p>
      </dgm:t>
    </dgm:pt>
    <dgm:pt modelId="{3E43CF96-5F8A-436C-B496-5D627ED058AA}" type="sibTrans" cxnId="{5A40A716-01B3-4BCC-AC86-57733B0DEAD6}">
      <dgm:prSet/>
      <dgm:spPr/>
      <dgm:t>
        <a:bodyPr/>
        <a:lstStyle/>
        <a:p>
          <a:endParaRPr lang="en-US"/>
        </a:p>
      </dgm:t>
    </dgm:pt>
    <dgm:pt modelId="{5CECAE41-2A88-4CD4-9047-041952A5E176}">
      <dgm:prSet phldrT="[Text]" custT="1"/>
      <dgm:spPr/>
      <dgm:t>
        <a:bodyPr/>
        <a:lstStyle/>
        <a:p>
          <a:r>
            <a:rPr lang="fr-CH" sz="1200" b="1" dirty="0"/>
            <a:t>Entreposage et stockage</a:t>
          </a:r>
          <a:endParaRPr lang="en-US" sz="1200" b="1" dirty="0"/>
        </a:p>
      </dgm:t>
    </dgm:pt>
    <dgm:pt modelId="{E86B9C8D-9579-4EEE-A90D-488BB2A5F172}" type="parTrans" cxnId="{9E314FDF-41CC-4542-898C-F1D7BEA56154}">
      <dgm:prSet/>
      <dgm:spPr/>
      <dgm:t>
        <a:bodyPr/>
        <a:lstStyle/>
        <a:p>
          <a:endParaRPr lang="en-US"/>
        </a:p>
      </dgm:t>
    </dgm:pt>
    <dgm:pt modelId="{A64AD75C-DAB2-46A2-8AA6-42A1F29D4597}" type="sibTrans" cxnId="{9E314FDF-41CC-4542-898C-F1D7BEA56154}">
      <dgm:prSet/>
      <dgm:spPr/>
      <dgm:t>
        <a:bodyPr/>
        <a:lstStyle/>
        <a:p>
          <a:endParaRPr lang="en-US"/>
        </a:p>
      </dgm:t>
    </dgm:pt>
    <dgm:pt modelId="{A211156C-807A-4F0C-AE17-56AF369D7A5A}">
      <dgm:prSet phldrT="[Text]" custT="1"/>
      <dgm:spPr/>
      <dgm:t>
        <a:bodyPr/>
        <a:lstStyle/>
        <a:p>
          <a:r>
            <a:rPr lang="en-US" sz="1200" b="1" dirty="0"/>
            <a:t>Transport a </a:t>
          </a:r>
          <a:r>
            <a:rPr lang="en-US" sz="1200" b="1" dirty="0" err="1"/>
            <a:t>l’interieure</a:t>
          </a:r>
          <a:r>
            <a:rPr lang="en-US" sz="1200" b="1" dirty="0"/>
            <a:t> du pays</a:t>
          </a:r>
        </a:p>
      </dgm:t>
    </dgm:pt>
    <dgm:pt modelId="{A280C0A0-60EA-4BFA-962C-0F5913E365AF}" type="parTrans" cxnId="{397C495E-0636-4D2E-B684-4397E3FCF9AA}">
      <dgm:prSet/>
      <dgm:spPr/>
      <dgm:t>
        <a:bodyPr/>
        <a:lstStyle/>
        <a:p>
          <a:endParaRPr lang="en-US"/>
        </a:p>
      </dgm:t>
    </dgm:pt>
    <dgm:pt modelId="{DD76DB90-1599-442B-9656-841E17290241}" type="sibTrans" cxnId="{397C495E-0636-4D2E-B684-4397E3FCF9AA}">
      <dgm:prSet/>
      <dgm:spPr/>
      <dgm:t>
        <a:bodyPr/>
        <a:lstStyle/>
        <a:p>
          <a:endParaRPr lang="en-US"/>
        </a:p>
      </dgm:t>
    </dgm:pt>
    <dgm:pt modelId="{DE904FEC-84FE-448D-BED9-CC1531CEA9B5}">
      <dgm:prSet phldrT="[Text]" custT="1"/>
      <dgm:spPr/>
      <dgm:t>
        <a:bodyPr/>
        <a:lstStyle/>
        <a:p>
          <a:r>
            <a:rPr lang="en-US" sz="1200" b="1" dirty="0"/>
            <a:t>Quantification et Previsions </a:t>
          </a:r>
        </a:p>
      </dgm:t>
    </dgm:pt>
    <dgm:pt modelId="{D1B0C8BD-2D98-444C-9CA7-FFA469C421E9}" type="parTrans" cxnId="{7BD6DE8F-FB7D-4797-8B12-A5492C613A00}">
      <dgm:prSet/>
      <dgm:spPr/>
      <dgm:t>
        <a:bodyPr/>
        <a:lstStyle/>
        <a:p>
          <a:endParaRPr lang="fr-FR"/>
        </a:p>
      </dgm:t>
    </dgm:pt>
    <dgm:pt modelId="{98E01F23-B58D-4FC3-982F-3910806E11AA}" type="sibTrans" cxnId="{7BD6DE8F-FB7D-4797-8B12-A5492C613A00}">
      <dgm:prSet/>
      <dgm:spPr/>
      <dgm:t>
        <a:bodyPr/>
        <a:lstStyle/>
        <a:p>
          <a:endParaRPr lang="fr-FR"/>
        </a:p>
      </dgm:t>
    </dgm:pt>
    <dgm:pt modelId="{D45A87E6-C5FD-419A-9638-2971528B4A1D}" type="pres">
      <dgm:prSet presAssocID="{BB6BC12A-88E1-4509-BBFE-1B967C00A0CF}" presName="cycle" presStyleCnt="0">
        <dgm:presLayoutVars>
          <dgm:dir/>
          <dgm:resizeHandles val="exact"/>
        </dgm:presLayoutVars>
      </dgm:prSet>
      <dgm:spPr/>
    </dgm:pt>
    <dgm:pt modelId="{8D5DCD0F-7F47-43A9-9463-2FC4C013E07B}" type="pres">
      <dgm:prSet presAssocID="{53723168-ECBF-4245-A07C-138F741DCDB7}" presName="node" presStyleLbl="node1" presStyleIdx="0" presStyleCnt="11" custScaleX="151856">
        <dgm:presLayoutVars>
          <dgm:bulletEnabled val="1"/>
        </dgm:presLayoutVars>
      </dgm:prSet>
      <dgm:spPr/>
    </dgm:pt>
    <dgm:pt modelId="{D20D3AC3-C1CC-4A9B-A199-D730A52AD757}" type="pres">
      <dgm:prSet presAssocID="{53723168-ECBF-4245-A07C-138F741DCDB7}" presName="spNode" presStyleCnt="0"/>
      <dgm:spPr/>
    </dgm:pt>
    <dgm:pt modelId="{83530D40-3F21-4C0D-BA9A-53BBF6E34846}" type="pres">
      <dgm:prSet presAssocID="{0993ECF1-32A7-4852-AF3A-6B5731EE3B5E}" presName="sibTrans" presStyleLbl="sibTrans1D1" presStyleIdx="0" presStyleCnt="11"/>
      <dgm:spPr/>
    </dgm:pt>
    <dgm:pt modelId="{A05AFB30-BE06-4814-A00B-00C31B09E067}" type="pres">
      <dgm:prSet presAssocID="{41650D34-687E-4D9B-8041-304F166CF673}" presName="node" presStyleLbl="node1" presStyleIdx="1" presStyleCnt="11" custScaleX="173974" custRadScaleRad="102925" custRadScaleInc="23726">
        <dgm:presLayoutVars>
          <dgm:bulletEnabled val="1"/>
        </dgm:presLayoutVars>
      </dgm:prSet>
      <dgm:spPr/>
    </dgm:pt>
    <dgm:pt modelId="{B4AC9D7C-2474-40FF-9A2B-7A7869CE4EC6}" type="pres">
      <dgm:prSet presAssocID="{41650D34-687E-4D9B-8041-304F166CF673}" presName="spNode" presStyleCnt="0"/>
      <dgm:spPr/>
    </dgm:pt>
    <dgm:pt modelId="{41116608-8EE3-4FC2-99D8-06819490D0F5}" type="pres">
      <dgm:prSet presAssocID="{79DC483E-FFDE-4B81-A4D4-71EF46815407}" presName="sibTrans" presStyleLbl="sibTrans1D1" presStyleIdx="1" presStyleCnt="11"/>
      <dgm:spPr/>
    </dgm:pt>
    <dgm:pt modelId="{9DC019FE-A07E-48BA-9C53-6D0A6786563A}" type="pres">
      <dgm:prSet presAssocID="{75AD1AE5-AB90-423B-B76D-47C2DCE850B2}" presName="node" presStyleLbl="node1" presStyleIdx="2" presStyleCnt="11" custScaleX="163635" custScaleY="91326">
        <dgm:presLayoutVars>
          <dgm:bulletEnabled val="1"/>
        </dgm:presLayoutVars>
      </dgm:prSet>
      <dgm:spPr/>
    </dgm:pt>
    <dgm:pt modelId="{C3710CC1-DD6C-4FE0-AF39-B12A04BF1F59}" type="pres">
      <dgm:prSet presAssocID="{75AD1AE5-AB90-423B-B76D-47C2DCE850B2}" presName="spNode" presStyleCnt="0"/>
      <dgm:spPr/>
    </dgm:pt>
    <dgm:pt modelId="{1948C9B4-9A00-4640-BAE1-91210104D1F0}" type="pres">
      <dgm:prSet presAssocID="{14AB56D9-98FE-439B-9891-DC063DFAE09B}" presName="sibTrans" presStyleLbl="sibTrans1D1" presStyleIdx="2" presStyleCnt="11"/>
      <dgm:spPr/>
    </dgm:pt>
    <dgm:pt modelId="{F4B7EE31-C3E3-4E5E-898E-B61908E79CFC}" type="pres">
      <dgm:prSet presAssocID="{377BADAF-61AB-4F3E-94C1-6D9AD221A955}" presName="node" presStyleLbl="node1" presStyleIdx="3" presStyleCnt="11" custScaleX="166632">
        <dgm:presLayoutVars>
          <dgm:bulletEnabled val="1"/>
        </dgm:presLayoutVars>
      </dgm:prSet>
      <dgm:spPr/>
    </dgm:pt>
    <dgm:pt modelId="{852756A1-5E49-463F-B1B4-0F18159E482A}" type="pres">
      <dgm:prSet presAssocID="{377BADAF-61AB-4F3E-94C1-6D9AD221A955}" presName="spNode" presStyleCnt="0"/>
      <dgm:spPr/>
    </dgm:pt>
    <dgm:pt modelId="{7DF841BA-015F-430A-8475-8439888F9A4F}" type="pres">
      <dgm:prSet presAssocID="{535FCFED-096A-4DF8-8466-B73E9A767BF6}" presName="sibTrans" presStyleLbl="sibTrans1D1" presStyleIdx="3" presStyleCnt="11"/>
      <dgm:spPr/>
    </dgm:pt>
    <dgm:pt modelId="{BF64D6C1-01CD-44A4-9BCB-6E3B6758ED65}" type="pres">
      <dgm:prSet presAssocID="{BC15FA0D-DCE2-4ADC-B00D-952255D0EBA3}" presName="node" presStyleLbl="node1" presStyleIdx="4" presStyleCnt="11" custScaleX="166802">
        <dgm:presLayoutVars>
          <dgm:bulletEnabled val="1"/>
        </dgm:presLayoutVars>
      </dgm:prSet>
      <dgm:spPr/>
    </dgm:pt>
    <dgm:pt modelId="{87B68957-80E7-416C-AFB4-326D7E34C351}" type="pres">
      <dgm:prSet presAssocID="{BC15FA0D-DCE2-4ADC-B00D-952255D0EBA3}" presName="spNode" presStyleCnt="0"/>
      <dgm:spPr/>
    </dgm:pt>
    <dgm:pt modelId="{868547C3-23DC-4FDA-A8B1-895079357115}" type="pres">
      <dgm:prSet presAssocID="{9C7006CA-60D8-4187-B766-5D3C0A66FAE0}" presName="sibTrans" presStyleLbl="sibTrans1D1" presStyleIdx="4" presStyleCnt="11"/>
      <dgm:spPr/>
    </dgm:pt>
    <dgm:pt modelId="{0859D4EC-4B7E-4D81-9576-63FE3DE98CDC}" type="pres">
      <dgm:prSet presAssocID="{071CC8E8-65C3-4058-BECD-6950C22EB1BA}" presName="node" presStyleLbl="node1" presStyleIdx="5" presStyleCnt="11" custScaleX="120136">
        <dgm:presLayoutVars>
          <dgm:bulletEnabled val="1"/>
        </dgm:presLayoutVars>
      </dgm:prSet>
      <dgm:spPr/>
    </dgm:pt>
    <dgm:pt modelId="{B2575F9C-6C15-4D33-92C7-C05C4E7A4ECE}" type="pres">
      <dgm:prSet presAssocID="{071CC8E8-65C3-4058-BECD-6950C22EB1BA}" presName="spNode" presStyleCnt="0"/>
      <dgm:spPr/>
    </dgm:pt>
    <dgm:pt modelId="{F070A92D-1D73-4468-A1C6-14FB32566B38}" type="pres">
      <dgm:prSet presAssocID="{BB7B7DB5-1772-41FF-8C98-0A95B65A4930}" presName="sibTrans" presStyleLbl="sibTrans1D1" presStyleIdx="5" presStyleCnt="11"/>
      <dgm:spPr/>
    </dgm:pt>
    <dgm:pt modelId="{5D7D3FC8-7422-4171-9997-535C12E6B716}" type="pres">
      <dgm:prSet presAssocID="{D0CFF913-DA19-43C9-8B37-FF7B1C365536}" presName="node" presStyleLbl="node1" presStyleIdx="6" presStyleCnt="11" custScaleX="166839">
        <dgm:presLayoutVars>
          <dgm:bulletEnabled val="1"/>
        </dgm:presLayoutVars>
      </dgm:prSet>
      <dgm:spPr/>
    </dgm:pt>
    <dgm:pt modelId="{F8C9C82D-014A-473D-A855-9A23734694D9}" type="pres">
      <dgm:prSet presAssocID="{D0CFF913-DA19-43C9-8B37-FF7B1C365536}" presName="spNode" presStyleCnt="0"/>
      <dgm:spPr/>
    </dgm:pt>
    <dgm:pt modelId="{7FC02F5E-6FDC-4251-88DA-67B2240EE6B7}" type="pres">
      <dgm:prSet presAssocID="{C03CCECE-2CE4-4778-8976-3B24A8C5CFD1}" presName="sibTrans" presStyleLbl="sibTrans1D1" presStyleIdx="6" presStyleCnt="11"/>
      <dgm:spPr/>
    </dgm:pt>
    <dgm:pt modelId="{2594FBF8-30A9-4974-A911-4BA3B9369980}" type="pres">
      <dgm:prSet presAssocID="{5CECAE41-2A88-4CD4-9047-041952A5E176}" presName="node" presStyleLbl="node1" presStyleIdx="7" presStyleCnt="11" custScaleX="156900">
        <dgm:presLayoutVars>
          <dgm:bulletEnabled val="1"/>
        </dgm:presLayoutVars>
      </dgm:prSet>
      <dgm:spPr/>
    </dgm:pt>
    <dgm:pt modelId="{52B23B26-4F77-4275-8EBE-A6FD3BC8574A}" type="pres">
      <dgm:prSet presAssocID="{5CECAE41-2A88-4CD4-9047-041952A5E176}" presName="spNode" presStyleCnt="0"/>
      <dgm:spPr/>
    </dgm:pt>
    <dgm:pt modelId="{F01A0D0D-5929-474A-A344-748852E0421C}" type="pres">
      <dgm:prSet presAssocID="{A64AD75C-DAB2-46A2-8AA6-42A1F29D4597}" presName="sibTrans" presStyleLbl="sibTrans1D1" presStyleIdx="7" presStyleCnt="11"/>
      <dgm:spPr/>
    </dgm:pt>
    <dgm:pt modelId="{D1793640-933D-4042-99A0-9CBCE6E5AC37}" type="pres">
      <dgm:prSet presAssocID="{A211156C-807A-4F0C-AE17-56AF369D7A5A}" presName="node" presStyleLbl="node1" presStyleIdx="8" presStyleCnt="11" custScaleX="169866">
        <dgm:presLayoutVars>
          <dgm:bulletEnabled val="1"/>
        </dgm:presLayoutVars>
      </dgm:prSet>
      <dgm:spPr/>
    </dgm:pt>
    <dgm:pt modelId="{C88E4042-64BD-4FB8-B828-033DE4E219C7}" type="pres">
      <dgm:prSet presAssocID="{A211156C-807A-4F0C-AE17-56AF369D7A5A}" presName="spNode" presStyleCnt="0"/>
      <dgm:spPr/>
    </dgm:pt>
    <dgm:pt modelId="{BC34A7CF-393C-4D55-BB12-9F03C7180988}" type="pres">
      <dgm:prSet presAssocID="{DD76DB90-1599-442B-9656-841E17290241}" presName="sibTrans" presStyleLbl="sibTrans1D1" presStyleIdx="8" presStyleCnt="11"/>
      <dgm:spPr/>
    </dgm:pt>
    <dgm:pt modelId="{9CE93901-4A2E-4D77-8EBA-205018F1108B}" type="pres">
      <dgm:prSet presAssocID="{09EE7DAB-85A5-4D72-A49A-F43BD64912E5}" presName="node" presStyleLbl="node1" presStyleIdx="9" presStyleCnt="11">
        <dgm:presLayoutVars>
          <dgm:bulletEnabled val="1"/>
        </dgm:presLayoutVars>
      </dgm:prSet>
      <dgm:spPr/>
    </dgm:pt>
    <dgm:pt modelId="{D0B087FB-0197-4EBE-AB39-1DF7CE352C30}" type="pres">
      <dgm:prSet presAssocID="{09EE7DAB-85A5-4D72-A49A-F43BD64912E5}" presName="spNode" presStyleCnt="0"/>
      <dgm:spPr/>
    </dgm:pt>
    <dgm:pt modelId="{5215DAB8-B5BE-42B7-B24B-F98F517E0531}" type="pres">
      <dgm:prSet presAssocID="{3E43CF96-5F8A-436C-B496-5D627ED058AA}" presName="sibTrans" presStyleLbl="sibTrans1D1" presStyleIdx="9" presStyleCnt="11"/>
      <dgm:spPr/>
    </dgm:pt>
    <dgm:pt modelId="{D9A0773A-22F7-4778-A260-640893E23B73}" type="pres">
      <dgm:prSet presAssocID="{DE904FEC-84FE-448D-BED9-CC1531CEA9B5}" presName="node" presStyleLbl="node1" presStyleIdx="10" presStyleCnt="11" custScaleX="163485" custScaleY="94289" custRadScaleRad="100772" custRadScaleInc="-18197">
        <dgm:presLayoutVars>
          <dgm:bulletEnabled val="1"/>
        </dgm:presLayoutVars>
      </dgm:prSet>
      <dgm:spPr/>
    </dgm:pt>
    <dgm:pt modelId="{C4C036C9-8211-4919-AF48-BEF7FDEDC382}" type="pres">
      <dgm:prSet presAssocID="{DE904FEC-84FE-448D-BED9-CC1531CEA9B5}" presName="spNode" presStyleCnt="0"/>
      <dgm:spPr/>
    </dgm:pt>
    <dgm:pt modelId="{F78E1D29-B644-4BEC-95CD-526917C16A35}" type="pres">
      <dgm:prSet presAssocID="{98E01F23-B58D-4FC3-982F-3910806E11AA}" presName="sibTrans" presStyleLbl="sibTrans1D1" presStyleIdx="10" presStyleCnt="11"/>
      <dgm:spPr/>
    </dgm:pt>
  </dgm:ptLst>
  <dgm:cxnLst>
    <dgm:cxn modelId="{7BF1D902-C1FB-453A-BDCC-3AF1BBEB9A58}" type="presOf" srcId="{3E43CF96-5F8A-436C-B496-5D627ED058AA}" destId="{5215DAB8-B5BE-42B7-B24B-F98F517E0531}" srcOrd="0" destOrd="0" presId="urn:microsoft.com/office/officeart/2005/8/layout/cycle6"/>
    <dgm:cxn modelId="{5A40A716-01B3-4BCC-AC86-57733B0DEAD6}" srcId="{BB6BC12A-88E1-4509-BBFE-1B967C00A0CF}" destId="{09EE7DAB-85A5-4D72-A49A-F43BD64912E5}" srcOrd="9" destOrd="0" parTransId="{44713588-7D96-4F44-9EE9-05CF4976D94E}" sibTransId="{3E43CF96-5F8A-436C-B496-5D627ED058AA}"/>
    <dgm:cxn modelId="{3468D41C-AF97-43E5-B4FE-34552497EDA6}" srcId="{BB6BC12A-88E1-4509-BBFE-1B967C00A0CF}" destId="{377BADAF-61AB-4F3E-94C1-6D9AD221A955}" srcOrd="3" destOrd="0" parTransId="{6718804E-A14D-40CD-9D3F-182279A6AECE}" sibTransId="{535FCFED-096A-4DF8-8466-B73E9A767BF6}"/>
    <dgm:cxn modelId="{40C78934-5FC9-405F-808A-98F5E4B65469}" type="presOf" srcId="{C03CCECE-2CE4-4778-8976-3B24A8C5CFD1}" destId="{7FC02F5E-6FDC-4251-88DA-67B2240EE6B7}" srcOrd="0" destOrd="0" presId="urn:microsoft.com/office/officeart/2005/8/layout/cycle6"/>
    <dgm:cxn modelId="{AE9C4C36-44A4-4236-B8BB-0702E666F8A3}" type="presOf" srcId="{14AB56D9-98FE-439B-9891-DC063DFAE09B}" destId="{1948C9B4-9A00-4640-BAE1-91210104D1F0}" srcOrd="0" destOrd="0" presId="urn:microsoft.com/office/officeart/2005/8/layout/cycle6"/>
    <dgm:cxn modelId="{9E832137-35A6-4A55-88E3-E318DFEC0BBA}" type="presOf" srcId="{75AD1AE5-AB90-423B-B76D-47C2DCE850B2}" destId="{9DC019FE-A07E-48BA-9C53-6D0A6786563A}" srcOrd="0" destOrd="0" presId="urn:microsoft.com/office/officeart/2005/8/layout/cycle6"/>
    <dgm:cxn modelId="{397C495E-0636-4D2E-B684-4397E3FCF9AA}" srcId="{BB6BC12A-88E1-4509-BBFE-1B967C00A0CF}" destId="{A211156C-807A-4F0C-AE17-56AF369D7A5A}" srcOrd="8" destOrd="0" parTransId="{A280C0A0-60EA-4BFA-962C-0F5913E365AF}" sibTransId="{DD76DB90-1599-442B-9656-841E17290241}"/>
    <dgm:cxn modelId="{5BA0305F-5F48-4017-A9EC-D94618F11D7B}" type="presOf" srcId="{377BADAF-61AB-4F3E-94C1-6D9AD221A955}" destId="{F4B7EE31-C3E3-4E5E-898E-B61908E79CFC}" srcOrd="0" destOrd="0" presId="urn:microsoft.com/office/officeart/2005/8/layout/cycle6"/>
    <dgm:cxn modelId="{52244243-7B21-413A-8441-850A8FF96F46}" type="presOf" srcId="{BB7B7DB5-1772-41FF-8C98-0A95B65A4930}" destId="{F070A92D-1D73-4468-A1C6-14FB32566B38}" srcOrd="0" destOrd="0" presId="urn:microsoft.com/office/officeart/2005/8/layout/cycle6"/>
    <dgm:cxn modelId="{9E8D3349-C5F0-4539-B644-4E546B0859BA}" type="presOf" srcId="{D0CFF913-DA19-43C9-8B37-FF7B1C365536}" destId="{5D7D3FC8-7422-4171-9997-535C12E6B716}" srcOrd="0" destOrd="0" presId="urn:microsoft.com/office/officeart/2005/8/layout/cycle6"/>
    <dgm:cxn modelId="{448D4049-CB1C-43E2-9174-C39AD01138AB}" type="presOf" srcId="{53723168-ECBF-4245-A07C-138F741DCDB7}" destId="{8D5DCD0F-7F47-43A9-9463-2FC4C013E07B}" srcOrd="0" destOrd="0" presId="urn:microsoft.com/office/officeart/2005/8/layout/cycle6"/>
    <dgm:cxn modelId="{BE3CC174-7195-45DD-9905-3129FC56D1D3}" type="presOf" srcId="{0993ECF1-32A7-4852-AF3A-6B5731EE3B5E}" destId="{83530D40-3F21-4C0D-BA9A-53BBF6E34846}" srcOrd="0" destOrd="0" presId="urn:microsoft.com/office/officeart/2005/8/layout/cycle6"/>
    <dgm:cxn modelId="{05003375-F844-46BC-A476-DF45BE947442}" type="presOf" srcId="{5CECAE41-2A88-4CD4-9047-041952A5E176}" destId="{2594FBF8-30A9-4974-A911-4BA3B9369980}" srcOrd="0" destOrd="0" presId="urn:microsoft.com/office/officeart/2005/8/layout/cycle6"/>
    <dgm:cxn modelId="{EEB65779-A0F9-401F-B068-9B03F8B62ED5}" srcId="{BB6BC12A-88E1-4509-BBFE-1B967C00A0CF}" destId="{BC15FA0D-DCE2-4ADC-B00D-952255D0EBA3}" srcOrd="4" destOrd="0" parTransId="{ED023772-BEC4-4071-AF9A-F07E09AF5C70}" sibTransId="{9C7006CA-60D8-4187-B766-5D3C0A66FAE0}"/>
    <dgm:cxn modelId="{7BD6DE8F-FB7D-4797-8B12-A5492C613A00}" srcId="{BB6BC12A-88E1-4509-BBFE-1B967C00A0CF}" destId="{DE904FEC-84FE-448D-BED9-CC1531CEA9B5}" srcOrd="10" destOrd="0" parTransId="{D1B0C8BD-2D98-444C-9CA7-FFA469C421E9}" sibTransId="{98E01F23-B58D-4FC3-982F-3910806E11AA}"/>
    <dgm:cxn modelId="{1F44D392-6A51-45D0-9486-AA8DCE52C0E7}" type="presOf" srcId="{BB6BC12A-88E1-4509-BBFE-1B967C00A0CF}" destId="{D45A87E6-C5FD-419A-9638-2971528B4A1D}" srcOrd="0" destOrd="0" presId="urn:microsoft.com/office/officeart/2005/8/layout/cycle6"/>
    <dgm:cxn modelId="{ED008A97-B685-47A0-BF30-DAA5B96EDDE2}" type="presOf" srcId="{071CC8E8-65C3-4058-BECD-6950C22EB1BA}" destId="{0859D4EC-4B7E-4D81-9576-63FE3DE98CDC}" srcOrd="0" destOrd="0" presId="urn:microsoft.com/office/officeart/2005/8/layout/cycle6"/>
    <dgm:cxn modelId="{D70539A4-31B4-4D47-B9D8-E78A4E7E2F81}" type="presOf" srcId="{98E01F23-B58D-4FC3-982F-3910806E11AA}" destId="{F78E1D29-B644-4BEC-95CD-526917C16A35}" srcOrd="0" destOrd="0" presId="urn:microsoft.com/office/officeart/2005/8/layout/cycle6"/>
    <dgm:cxn modelId="{E911D6A5-1688-4035-8EDD-5D6D2DC5AB46}" type="presOf" srcId="{A211156C-807A-4F0C-AE17-56AF369D7A5A}" destId="{D1793640-933D-4042-99A0-9CBCE6E5AC37}" srcOrd="0" destOrd="0" presId="urn:microsoft.com/office/officeart/2005/8/layout/cycle6"/>
    <dgm:cxn modelId="{00A00FB8-CC4F-4A22-9683-B8A0F316F6A0}" srcId="{BB6BC12A-88E1-4509-BBFE-1B967C00A0CF}" destId="{41650D34-687E-4D9B-8041-304F166CF673}" srcOrd="1" destOrd="0" parTransId="{FA7C9DD7-FFD0-4E78-8A8C-525584C40757}" sibTransId="{79DC483E-FFDE-4B81-A4D4-71EF46815407}"/>
    <dgm:cxn modelId="{688AB0BF-BA7E-43D5-A706-6EFBB2FE8C06}" type="presOf" srcId="{535FCFED-096A-4DF8-8466-B73E9A767BF6}" destId="{7DF841BA-015F-430A-8475-8439888F9A4F}" srcOrd="0" destOrd="0" presId="urn:microsoft.com/office/officeart/2005/8/layout/cycle6"/>
    <dgm:cxn modelId="{311956C3-9FAA-455A-8CAB-C79C2B2A330F}" type="presOf" srcId="{BC15FA0D-DCE2-4ADC-B00D-952255D0EBA3}" destId="{BF64D6C1-01CD-44A4-9BCB-6E3B6758ED65}" srcOrd="0" destOrd="0" presId="urn:microsoft.com/office/officeart/2005/8/layout/cycle6"/>
    <dgm:cxn modelId="{40FAE2C4-3FD4-465F-9CE6-9BCB98B22807}" type="presOf" srcId="{09EE7DAB-85A5-4D72-A49A-F43BD64912E5}" destId="{9CE93901-4A2E-4D77-8EBA-205018F1108B}" srcOrd="0" destOrd="0" presId="urn:microsoft.com/office/officeart/2005/8/layout/cycle6"/>
    <dgm:cxn modelId="{173824CF-DED4-4988-8F6D-ACAEB18A42E8}" srcId="{BB6BC12A-88E1-4509-BBFE-1B967C00A0CF}" destId="{071CC8E8-65C3-4058-BECD-6950C22EB1BA}" srcOrd="5" destOrd="0" parTransId="{E44B5DB4-F7BB-41DC-8863-2DF52C092478}" sibTransId="{BB7B7DB5-1772-41FF-8C98-0A95B65A4930}"/>
    <dgm:cxn modelId="{C5326BD1-9B8C-479D-BC8F-448A0AA723B3}" type="presOf" srcId="{79DC483E-FFDE-4B81-A4D4-71EF46815407}" destId="{41116608-8EE3-4FC2-99D8-06819490D0F5}" srcOrd="0" destOrd="0" presId="urn:microsoft.com/office/officeart/2005/8/layout/cycle6"/>
    <dgm:cxn modelId="{0C1C6FD7-5C45-4155-AC24-1A2ED016BF7C}" type="presOf" srcId="{9C7006CA-60D8-4187-B766-5D3C0A66FAE0}" destId="{868547C3-23DC-4FDA-A8B1-895079357115}" srcOrd="0" destOrd="0" presId="urn:microsoft.com/office/officeart/2005/8/layout/cycle6"/>
    <dgm:cxn modelId="{0FD4A4D8-ABE4-471E-9B52-1205A18A1416}" srcId="{BB6BC12A-88E1-4509-BBFE-1B967C00A0CF}" destId="{D0CFF913-DA19-43C9-8B37-FF7B1C365536}" srcOrd="6" destOrd="0" parTransId="{3C6726B1-0C35-48A3-9A69-58198C1055BB}" sibTransId="{C03CCECE-2CE4-4778-8976-3B24A8C5CFD1}"/>
    <dgm:cxn modelId="{F015B2DC-3B07-40C2-9FA2-D32E0BB29AB1}" srcId="{BB6BC12A-88E1-4509-BBFE-1B967C00A0CF}" destId="{75AD1AE5-AB90-423B-B76D-47C2DCE850B2}" srcOrd="2" destOrd="0" parTransId="{C8F27545-593F-4800-898B-0CA94B8EAAD1}" sibTransId="{14AB56D9-98FE-439B-9891-DC063DFAE09B}"/>
    <dgm:cxn modelId="{9E314FDF-41CC-4542-898C-F1D7BEA56154}" srcId="{BB6BC12A-88E1-4509-BBFE-1B967C00A0CF}" destId="{5CECAE41-2A88-4CD4-9047-041952A5E176}" srcOrd="7" destOrd="0" parTransId="{E86B9C8D-9579-4EEE-A90D-488BB2A5F172}" sibTransId="{A64AD75C-DAB2-46A2-8AA6-42A1F29D4597}"/>
    <dgm:cxn modelId="{3C19B6F4-3647-408B-B831-B8A98D15F568}" type="presOf" srcId="{A64AD75C-DAB2-46A2-8AA6-42A1F29D4597}" destId="{F01A0D0D-5929-474A-A344-748852E0421C}" srcOrd="0" destOrd="0" presId="urn:microsoft.com/office/officeart/2005/8/layout/cycle6"/>
    <dgm:cxn modelId="{7CCBADF5-8075-4B9E-9118-D06536202456}" type="presOf" srcId="{DD76DB90-1599-442B-9656-841E17290241}" destId="{BC34A7CF-393C-4D55-BB12-9F03C7180988}" srcOrd="0" destOrd="0" presId="urn:microsoft.com/office/officeart/2005/8/layout/cycle6"/>
    <dgm:cxn modelId="{437A1BF7-A80D-4EE1-B3D9-9B226A77C5AB}" type="presOf" srcId="{41650D34-687E-4D9B-8041-304F166CF673}" destId="{A05AFB30-BE06-4814-A00B-00C31B09E067}" srcOrd="0" destOrd="0" presId="urn:microsoft.com/office/officeart/2005/8/layout/cycle6"/>
    <dgm:cxn modelId="{337852F9-31A8-4B43-BB00-EDCD816CF193}" type="presOf" srcId="{DE904FEC-84FE-448D-BED9-CC1531CEA9B5}" destId="{D9A0773A-22F7-4778-A260-640893E23B73}" srcOrd="0" destOrd="0" presId="urn:microsoft.com/office/officeart/2005/8/layout/cycle6"/>
    <dgm:cxn modelId="{E3175AFF-0711-42AD-898A-4FF39944AE6A}" srcId="{BB6BC12A-88E1-4509-BBFE-1B967C00A0CF}" destId="{53723168-ECBF-4245-A07C-138F741DCDB7}" srcOrd="0" destOrd="0" parTransId="{A9347258-1C0C-4058-91AB-C911100D4B5F}" sibTransId="{0993ECF1-32A7-4852-AF3A-6B5731EE3B5E}"/>
    <dgm:cxn modelId="{0791CFF8-DB8C-41CF-B5CE-8A109937FCF3}" type="presParOf" srcId="{D45A87E6-C5FD-419A-9638-2971528B4A1D}" destId="{8D5DCD0F-7F47-43A9-9463-2FC4C013E07B}" srcOrd="0" destOrd="0" presId="urn:microsoft.com/office/officeart/2005/8/layout/cycle6"/>
    <dgm:cxn modelId="{C5667990-1E7E-48B7-96F6-D1362A616EA3}" type="presParOf" srcId="{D45A87E6-C5FD-419A-9638-2971528B4A1D}" destId="{D20D3AC3-C1CC-4A9B-A199-D730A52AD757}" srcOrd="1" destOrd="0" presId="urn:microsoft.com/office/officeart/2005/8/layout/cycle6"/>
    <dgm:cxn modelId="{397FF529-1BF2-46CF-AD03-F49C8539D05A}" type="presParOf" srcId="{D45A87E6-C5FD-419A-9638-2971528B4A1D}" destId="{83530D40-3F21-4C0D-BA9A-53BBF6E34846}" srcOrd="2" destOrd="0" presId="urn:microsoft.com/office/officeart/2005/8/layout/cycle6"/>
    <dgm:cxn modelId="{CC2A271B-3A83-4089-BD69-7284C69F4A3D}" type="presParOf" srcId="{D45A87E6-C5FD-419A-9638-2971528B4A1D}" destId="{A05AFB30-BE06-4814-A00B-00C31B09E067}" srcOrd="3" destOrd="0" presId="urn:microsoft.com/office/officeart/2005/8/layout/cycle6"/>
    <dgm:cxn modelId="{02734413-9F5E-4631-953F-8409F1A31CEA}" type="presParOf" srcId="{D45A87E6-C5FD-419A-9638-2971528B4A1D}" destId="{B4AC9D7C-2474-40FF-9A2B-7A7869CE4EC6}" srcOrd="4" destOrd="0" presId="urn:microsoft.com/office/officeart/2005/8/layout/cycle6"/>
    <dgm:cxn modelId="{C39C14F1-5014-4417-84EE-D1A228279FEB}" type="presParOf" srcId="{D45A87E6-C5FD-419A-9638-2971528B4A1D}" destId="{41116608-8EE3-4FC2-99D8-06819490D0F5}" srcOrd="5" destOrd="0" presId="urn:microsoft.com/office/officeart/2005/8/layout/cycle6"/>
    <dgm:cxn modelId="{F9ED92E7-BC44-4C7B-A005-89FF244DC1C1}" type="presParOf" srcId="{D45A87E6-C5FD-419A-9638-2971528B4A1D}" destId="{9DC019FE-A07E-48BA-9C53-6D0A6786563A}" srcOrd="6" destOrd="0" presId="urn:microsoft.com/office/officeart/2005/8/layout/cycle6"/>
    <dgm:cxn modelId="{6CAA90F1-8191-47E7-A4F9-2B0B5E84BEA1}" type="presParOf" srcId="{D45A87E6-C5FD-419A-9638-2971528B4A1D}" destId="{C3710CC1-DD6C-4FE0-AF39-B12A04BF1F59}" srcOrd="7" destOrd="0" presId="urn:microsoft.com/office/officeart/2005/8/layout/cycle6"/>
    <dgm:cxn modelId="{F8557B44-506F-4397-B49C-D14A6849A84A}" type="presParOf" srcId="{D45A87E6-C5FD-419A-9638-2971528B4A1D}" destId="{1948C9B4-9A00-4640-BAE1-91210104D1F0}" srcOrd="8" destOrd="0" presId="urn:microsoft.com/office/officeart/2005/8/layout/cycle6"/>
    <dgm:cxn modelId="{8DB8AF02-F050-4595-8E83-3B044FA1E152}" type="presParOf" srcId="{D45A87E6-C5FD-419A-9638-2971528B4A1D}" destId="{F4B7EE31-C3E3-4E5E-898E-B61908E79CFC}" srcOrd="9" destOrd="0" presId="urn:microsoft.com/office/officeart/2005/8/layout/cycle6"/>
    <dgm:cxn modelId="{0B2B5707-45AA-4BF7-82E4-9C2DD4FBF93C}" type="presParOf" srcId="{D45A87E6-C5FD-419A-9638-2971528B4A1D}" destId="{852756A1-5E49-463F-B1B4-0F18159E482A}" srcOrd="10" destOrd="0" presId="urn:microsoft.com/office/officeart/2005/8/layout/cycle6"/>
    <dgm:cxn modelId="{80A005CD-9526-4544-9EE2-C94AE8EA876D}" type="presParOf" srcId="{D45A87E6-C5FD-419A-9638-2971528B4A1D}" destId="{7DF841BA-015F-430A-8475-8439888F9A4F}" srcOrd="11" destOrd="0" presId="urn:microsoft.com/office/officeart/2005/8/layout/cycle6"/>
    <dgm:cxn modelId="{D4401694-46B0-4AE8-A0B4-9C415E7B3E12}" type="presParOf" srcId="{D45A87E6-C5FD-419A-9638-2971528B4A1D}" destId="{BF64D6C1-01CD-44A4-9BCB-6E3B6758ED65}" srcOrd="12" destOrd="0" presId="urn:microsoft.com/office/officeart/2005/8/layout/cycle6"/>
    <dgm:cxn modelId="{F4823077-3BB0-4585-B5FA-78B6D8D32941}" type="presParOf" srcId="{D45A87E6-C5FD-419A-9638-2971528B4A1D}" destId="{87B68957-80E7-416C-AFB4-326D7E34C351}" srcOrd="13" destOrd="0" presId="urn:microsoft.com/office/officeart/2005/8/layout/cycle6"/>
    <dgm:cxn modelId="{D445A053-9E9A-434D-B4D5-1A3F846F9257}" type="presParOf" srcId="{D45A87E6-C5FD-419A-9638-2971528B4A1D}" destId="{868547C3-23DC-4FDA-A8B1-895079357115}" srcOrd="14" destOrd="0" presId="urn:microsoft.com/office/officeart/2005/8/layout/cycle6"/>
    <dgm:cxn modelId="{790B347E-F117-4546-BD07-96DD19A7D381}" type="presParOf" srcId="{D45A87E6-C5FD-419A-9638-2971528B4A1D}" destId="{0859D4EC-4B7E-4D81-9576-63FE3DE98CDC}" srcOrd="15" destOrd="0" presId="urn:microsoft.com/office/officeart/2005/8/layout/cycle6"/>
    <dgm:cxn modelId="{9B0EAB20-23B5-4B99-9EDC-2DDFCECF138E}" type="presParOf" srcId="{D45A87E6-C5FD-419A-9638-2971528B4A1D}" destId="{B2575F9C-6C15-4D33-92C7-C05C4E7A4ECE}" srcOrd="16" destOrd="0" presId="urn:microsoft.com/office/officeart/2005/8/layout/cycle6"/>
    <dgm:cxn modelId="{8535102B-5E2F-4E65-B9F5-1A71A3C07039}" type="presParOf" srcId="{D45A87E6-C5FD-419A-9638-2971528B4A1D}" destId="{F070A92D-1D73-4468-A1C6-14FB32566B38}" srcOrd="17" destOrd="0" presId="urn:microsoft.com/office/officeart/2005/8/layout/cycle6"/>
    <dgm:cxn modelId="{C1139DAF-A9B0-4769-8F49-08B0F8600905}" type="presParOf" srcId="{D45A87E6-C5FD-419A-9638-2971528B4A1D}" destId="{5D7D3FC8-7422-4171-9997-535C12E6B716}" srcOrd="18" destOrd="0" presId="urn:microsoft.com/office/officeart/2005/8/layout/cycle6"/>
    <dgm:cxn modelId="{A19A6793-21A7-42AC-9BA9-A0B7EA7F244C}" type="presParOf" srcId="{D45A87E6-C5FD-419A-9638-2971528B4A1D}" destId="{F8C9C82D-014A-473D-A855-9A23734694D9}" srcOrd="19" destOrd="0" presId="urn:microsoft.com/office/officeart/2005/8/layout/cycle6"/>
    <dgm:cxn modelId="{A7A97C91-754A-44B9-BC47-B67A1DD6BC3C}" type="presParOf" srcId="{D45A87E6-C5FD-419A-9638-2971528B4A1D}" destId="{7FC02F5E-6FDC-4251-88DA-67B2240EE6B7}" srcOrd="20" destOrd="0" presId="urn:microsoft.com/office/officeart/2005/8/layout/cycle6"/>
    <dgm:cxn modelId="{7C0A48ED-D77F-47D7-952E-2EF1C4770B8B}" type="presParOf" srcId="{D45A87E6-C5FD-419A-9638-2971528B4A1D}" destId="{2594FBF8-30A9-4974-A911-4BA3B9369980}" srcOrd="21" destOrd="0" presId="urn:microsoft.com/office/officeart/2005/8/layout/cycle6"/>
    <dgm:cxn modelId="{0E5C8C0F-6168-4095-8526-551299985140}" type="presParOf" srcId="{D45A87E6-C5FD-419A-9638-2971528B4A1D}" destId="{52B23B26-4F77-4275-8EBE-A6FD3BC8574A}" srcOrd="22" destOrd="0" presId="urn:microsoft.com/office/officeart/2005/8/layout/cycle6"/>
    <dgm:cxn modelId="{D823483B-1D17-4B3D-BE79-7F4538BE6856}" type="presParOf" srcId="{D45A87E6-C5FD-419A-9638-2971528B4A1D}" destId="{F01A0D0D-5929-474A-A344-748852E0421C}" srcOrd="23" destOrd="0" presId="urn:microsoft.com/office/officeart/2005/8/layout/cycle6"/>
    <dgm:cxn modelId="{DD83C30B-A20E-45C0-9C0B-6D00F27A3925}" type="presParOf" srcId="{D45A87E6-C5FD-419A-9638-2971528B4A1D}" destId="{D1793640-933D-4042-99A0-9CBCE6E5AC37}" srcOrd="24" destOrd="0" presId="urn:microsoft.com/office/officeart/2005/8/layout/cycle6"/>
    <dgm:cxn modelId="{B1693EEB-4CF2-4830-A977-B772D3C10854}" type="presParOf" srcId="{D45A87E6-C5FD-419A-9638-2971528B4A1D}" destId="{C88E4042-64BD-4FB8-B828-033DE4E219C7}" srcOrd="25" destOrd="0" presId="urn:microsoft.com/office/officeart/2005/8/layout/cycle6"/>
    <dgm:cxn modelId="{4B04A735-2B42-40D2-B05B-382FB9135C82}" type="presParOf" srcId="{D45A87E6-C5FD-419A-9638-2971528B4A1D}" destId="{BC34A7CF-393C-4D55-BB12-9F03C7180988}" srcOrd="26" destOrd="0" presId="urn:microsoft.com/office/officeart/2005/8/layout/cycle6"/>
    <dgm:cxn modelId="{B2808758-1791-4D1C-ABE3-A1079CF23D86}" type="presParOf" srcId="{D45A87E6-C5FD-419A-9638-2971528B4A1D}" destId="{9CE93901-4A2E-4D77-8EBA-205018F1108B}" srcOrd="27" destOrd="0" presId="urn:microsoft.com/office/officeart/2005/8/layout/cycle6"/>
    <dgm:cxn modelId="{5D0FF8DC-5DEC-451C-8C16-2BD1542B8CDD}" type="presParOf" srcId="{D45A87E6-C5FD-419A-9638-2971528B4A1D}" destId="{D0B087FB-0197-4EBE-AB39-1DF7CE352C30}" srcOrd="28" destOrd="0" presId="urn:microsoft.com/office/officeart/2005/8/layout/cycle6"/>
    <dgm:cxn modelId="{312D49E9-9FD4-48DE-B7D5-E3F28EEF7795}" type="presParOf" srcId="{D45A87E6-C5FD-419A-9638-2971528B4A1D}" destId="{5215DAB8-B5BE-42B7-B24B-F98F517E0531}" srcOrd="29" destOrd="0" presId="urn:microsoft.com/office/officeart/2005/8/layout/cycle6"/>
    <dgm:cxn modelId="{66D355AE-EF90-457E-8F8D-99E2358086FC}" type="presParOf" srcId="{D45A87E6-C5FD-419A-9638-2971528B4A1D}" destId="{D9A0773A-22F7-4778-A260-640893E23B73}" srcOrd="30" destOrd="0" presId="urn:microsoft.com/office/officeart/2005/8/layout/cycle6"/>
    <dgm:cxn modelId="{D4293DDB-A943-4C44-835D-DAF8DECE6318}" type="presParOf" srcId="{D45A87E6-C5FD-419A-9638-2971528B4A1D}" destId="{C4C036C9-8211-4919-AF48-BEF7FDEDC382}" srcOrd="31" destOrd="0" presId="urn:microsoft.com/office/officeart/2005/8/layout/cycle6"/>
    <dgm:cxn modelId="{892EC250-BA7F-4BC6-8365-22A1A42785FD}" type="presParOf" srcId="{D45A87E6-C5FD-419A-9638-2971528B4A1D}" destId="{F78E1D29-B644-4BEC-95CD-526917C16A35}" srcOrd="32"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DCD0F-7F47-43A9-9463-2FC4C013E07B}">
      <dsp:nvSpPr>
        <dsp:cNvPr id="0" name=""/>
        <dsp:cNvSpPr/>
      </dsp:nvSpPr>
      <dsp:spPr>
        <a:xfrm>
          <a:off x="3534222" y="3662"/>
          <a:ext cx="109215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err="1"/>
            <a:t>Soumission</a:t>
          </a:r>
          <a:r>
            <a:rPr lang="en-US" sz="1200" b="1" kern="1200" dirty="0"/>
            <a:t> du JAP</a:t>
          </a:r>
        </a:p>
      </dsp:txBody>
      <dsp:txXfrm>
        <a:off x="3557043" y="26483"/>
        <a:ext cx="1046509" cy="421839"/>
      </dsp:txXfrm>
    </dsp:sp>
    <dsp:sp modelId="{83530D40-3F21-4C0D-BA9A-53BBF6E34846}">
      <dsp:nvSpPr>
        <dsp:cNvPr id="0" name=""/>
        <dsp:cNvSpPr/>
      </dsp:nvSpPr>
      <dsp:spPr>
        <a:xfrm>
          <a:off x="2437520" y="307777"/>
          <a:ext cx="4203445" cy="4203445"/>
        </a:xfrm>
        <a:custGeom>
          <a:avLst/>
          <a:gdLst/>
          <a:ahLst/>
          <a:cxnLst/>
          <a:rect l="0" t="0" r="0" b="0"/>
          <a:pathLst>
            <a:path>
              <a:moveTo>
                <a:pt x="2191676" y="1925"/>
              </a:moveTo>
              <a:arcTo wR="2101722" hR="2101722" stAng="16347180" swAng="45335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5AFB30-BE06-4814-A00B-00C31B09E067}">
      <dsp:nvSpPr>
        <dsp:cNvPr id="0" name=""/>
        <dsp:cNvSpPr/>
      </dsp:nvSpPr>
      <dsp:spPr>
        <a:xfrm>
          <a:off x="4705185" y="340257"/>
          <a:ext cx="1251224"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Examen, Révision  &amp; Approbation </a:t>
          </a:r>
          <a:endParaRPr lang="en-US" sz="1200" b="1" kern="1200" dirty="0"/>
        </a:p>
      </dsp:txBody>
      <dsp:txXfrm>
        <a:off x="4728006" y="363078"/>
        <a:ext cx="1205582" cy="421839"/>
      </dsp:txXfrm>
    </dsp:sp>
    <dsp:sp modelId="{41116608-8EE3-4FC2-99D8-06819490D0F5}">
      <dsp:nvSpPr>
        <dsp:cNvPr id="0" name=""/>
        <dsp:cNvSpPr/>
      </dsp:nvSpPr>
      <dsp:spPr>
        <a:xfrm>
          <a:off x="1861405" y="14143"/>
          <a:ext cx="4203445" cy="4203445"/>
        </a:xfrm>
        <a:custGeom>
          <a:avLst/>
          <a:gdLst/>
          <a:ahLst/>
          <a:cxnLst/>
          <a:rect l="0" t="0" r="0" b="0"/>
          <a:pathLst>
            <a:path>
              <a:moveTo>
                <a:pt x="3749965" y="797677"/>
              </a:moveTo>
              <a:arcTo wR="2101722" hR="2101722" stAng="19298994" swAng="8373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C019FE-A07E-48BA-9C53-6D0A6786563A}">
      <dsp:nvSpPr>
        <dsp:cNvPr id="0" name=""/>
        <dsp:cNvSpPr/>
      </dsp:nvSpPr>
      <dsp:spPr>
        <a:xfrm>
          <a:off x="5403658" y="1252572"/>
          <a:ext cx="1176866" cy="426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Placement de la </a:t>
          </a:r>
          <a:r>
            <a:rPr lang="en-US" sz="1200" b="1" kern="1200" dirty="0" err="1"/>
            <a:t>Commande</a:t>
          </a:r>
          <a:r>
            <a:rPr lang="en-US" sz="1200" b="1" kern="1200" dirty="0"/>
            <a:t> </a:t>
          </a:r>
        </a:p>
      </dsp:txBody>
      <dsp:txXfrm>
        <a:off x="5424499" y="1273413"/>
        <a:ext cx="1135184" cy="385249"/>
      </dsp:txXfrm>
    </dsp:sp>
    <dsp:sp modelId="{1948C9B4-9A00-4640-BAE1-91210104D1F0}">
      <dsp:nvSpPr>
        <dsp:cNvPr id="0" name=""/>
        <dsp:cNvSpPr/>
      </dsp:nvSpPr>
      <dsp:spPr>
        <a:xfrm>
          <a:off x="1978575" y="237403"/>
          <a:ext cx="4203445" cy="4203445"/>
        </a:xfrm>
        <a:custGeom>
          <a:avLst/>
          <a:gdLst/>
          <a:ahLst/>
          <a:cxnLst/>
          <a:rect l="0" t="0" r="0" b="0"/>
          <a:pathLst>
            <a:path>
              <a:moveTo>
                <a:pt x="4099538" y="1449061"/>
              </a:moveTo>
              <a:arcTo wR="2101722" hR="2101722" stAng="20514506" swAng="118044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B7EE31-C3E3-4E5E-898E-B61908E79CFC}">
      <dsp:nvSpPr>
        <dsp:cNvPr id="0" name=""/>
        <dsp:cNvSpPr/>
      </dsp:nvSpPr>
      <dsp:spPr>
        <a:xfrm>
          <a:off x="5561417" y="2404491"/>
          <a:ext cx="1198420"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 Production pharmaceutique</a:t>
          </a:r>
          <a:endParaRPr lang="en-US" sz="1200" b="1" kern="1200" dirty="0"/>
        </a:p>
      </dsp:txBody>
      <dsp:txXfrm>
        <a:off x="5584238" y="2427312"/>
        <a:ext cx="1152778" cy="421839"/>
      </dsp:txXfrm>
    </dsp:sp>
    <dsp:sp modelId="{7DF841BA-015F-430A-8475-8439888F9A4F}">
      <dsp:nvSpPr>
        <dsp:cNvPr id="0" name=""/>
        <dsp:cNvSpPr/>
      </dsp:nvSpPr>
      <dsp:spPr>
        <a:xfrm>
          <a:off x="1978575" y="237403"/>
          <a:ext cx="4203445" cy="4203445"/>
        </a:xfrm>
        <a:custGeom>
          <a:avLst/>
          <a:gdLst/>
          <a:ahLst/>
          <a:cxnLst/>
          <a:rect l="0" t="0" r="0" b="0"/>
          <a:pathLst>
            <a:path>
              <a:moveTo>
                <a:pt x="4133077" y="2641013"/>
              </a:moveTo>
              <a:arcTo wR="2101722" hR="2101722" stAng="892086"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4D6C1-01CD-44A4-9BCB-6E3B6758ED65}">
      <dsp:nvSpPr>
        <dsp:cNvPr id="0" name=""/>
        <dsp:cNvSpPr/>
      </dsp:nvSpPr>
      <dsp:spPr>
        <a:xfrm>
          <a:off x="5068852" y="3481720"/>
          <a:ext cx="1199643"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Feu Vert et reservation de vol/</a:t>
          </a:r>
          <a:r>
            <a:rPr lang="en-US" sz="1200" b="1" kern="1200" dirty="0" err="1"/>
            <a:t>navire</a:t>
          </a:r>
          <a:r>
            <a:rPr lang="en-US" sz="1200" b="1" kern="1200" dirty="0"/>
            <a:t> </a:t>
          </a:r>
        </a:p>
      </dsp:txBody>
      <dsp:txXfrm>
        <a:off x="5091673" y="3504541"/>
        <a:ext cx="1154001" cy="421839"/>
      </dsp:txXfrm>
    </dsp:sp>
    <dsp:sp modelId="{868547C3-23DC-4FDA-A8B1-895079357115}">
      <dsp:nvSpPr>
        <dsp:cNvPr id="0" name=""/>
        <dsp:cNvSpPr/>
      </dsp:nvSpPr>
      <dsp:spPr>
        <a:xfrm>
          <a:off x="1978575" y="237403"/>
          <a:ext cx="4203445" cy="4203445"/>
        </a:xfrm>
        <a:custGeom>
          <a:avLst/>
          <a:gdLst/>
          <a:ahLst/>
          <a:cxnLst/>
          <a:rect l="0" t="0" r="0" b="0"/>
          <a:pathLst>
            <a:path>
              <a:moveTo>
                <a:pt x="3449565" y="3714346"/>
              </a:moveTo>
              <a:arcTo wR="2101722" hR="2101722" stAng="3006653" swAng="63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59D4EC-4B7E-4D81-9576-63FE3DE98CDC}">
      <dsp:nvSpPr>
        <dsp:cNvPr id="0" name=""/>
        <dsp:cNvSpPr/>
      </dsp:nvSpPr>
      <dsp:spPr>
        <a:xfrm>
          <a:off x="4240411" y="4121973"/>
          <a:ext cx="864020"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Expedition </a:t>
          </a:r>
        </a:p>
      </dsp:txBody>
      <dsp:txXfrm>
        <a:off x="4263232" y="4144794"/>
        <a:ext cx="818378" cy="421839"/>
      </dsp:txXfrm>
    </dsp:sp>
    <dsp:sp modelId="{F070A92D-1D73-4468-A1C6-14FB32566B38}">
      <dsp:nvSpPr>
        <dsp:cNvPr id="0" name=""/>
        <dsp:cNvSpPr/>
      </dsp:nvSpPr>
      <dsp:spPr>
        <a:xfrm>
          <a:off x="1978575" y="237403"/>
          <a:ext cx="4203445" cy="4203445"/>
        </a:xfrm>
        <a:custGeom>
          <a:avLst/>
          <a:gdLst/>
          <a:ahLst/>
          <a:cxnLst/>
          <a:rect l="0" t="0" r="0" b="0"/>
          <a:pathLst>
            <a:path>
              <a:moveTo>
                <a:pt x="2260316" y="4197452"/>
              </a:moveTo>
              <a:arcTo wR="2101722" hR="2101722" stAng="5140344" swAng="2443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7D3FC8-7422-4171-9997-535C12E6B716}">
      <dsp:nvSpPr>
        <dsp:cNvPr id="0" name=""/>
        <dsp:cNvSpPr/>
      </dsp:nvSpPr>
      <dsp:spPr>
        <a:xfrm>
          <a:off x="2888219" y="4121973"/>
          <a:ext cx="119990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Dédouanement</a:t>
          </a:r>
          <a:endParaRPr lang="en-US" sz="1200" b="1" kern="1200" dirty="0"/>
        </a:p>
      </dsp:txBody>
      <dsp:txXfrm>
        <a:off x="2911040" y="4144794"/>
        <a:ext cx="1154267" cy="421839"/>
      </dsp:txXfrm>
    </dsp:sp>
    <dsp:sp modelId="{7FC02F5E-6FDC-4251-88DA-67B2240EE6B7}">
      <dsp:nvSpPr>
        <dsp:cNvPr id="0" name=""/>
        <dsp:cNvSpPr/>
      </dsp:nvSpPr>
      <dsp:spPr>
        <a:xfrm>
          <a:off x="1978575" y="237403"/>
          <a:ext cx="4203445" cy="4203445"/>
        </a:xfrm>
        <a:custGeom>
          <a:avLst/>
          <a:gdLst/>
          <a:ahLst/>
          <a:cxnLst/>
          <a:rect l="0" t="0" r="0" b="0"/>
          <a:pathLst>
            <a:path>
              <a:moveTo>
                <a:pt x="986263" y="3883011"/>
              </a:moveTo>
              <a:arcTo wR="2101722" hR="2101722" stAng="7323310" swAng="4717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94FBF8-30A9-4974-A911-4BA3B9369980}">
      <dsp:nvSpPr>
        <dsp:cNvPr id="0" name=""/>
        <dsp:cNvSpPr/>
      </dsp:nvSpPr>
      <dsp:spPr>
        <a:xfrm>
          <a:off x="1927707" y="3481720"/>
          <a:ext cx="1128427"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Entreposage et stockage</a:t>
          </a:r>
          <a:endParaRPr lang="en-US" sz="1200" b="1" kern="1200" dirty="0"/>
        </a:p>
      </dsp:txBody>
      <dsp:txXfrm>
        <a:off x="1950528" y="3504541"/>
        <a:ext cx="1082785" cy="421839"/>
      </dsp:txXfrm>
    </dsp:sp>
    <dsp:sp modelId="{F01A0D0D-5929-474A-A344-748852E0421C}">
      <dsp:nvSpPr>
        <dsp:cNvPr id="0" name=""/>
        <dsp:cNvSpPr/>
      </dsp:nvSpPr>
      <dsp:spPr>
        <a:xfrm>
          <a:off x="1978575" y="237403"/>
          <a:ext cx="4203445" cy="4203445"/>
        </a:xfrm>
        <a:custGeom>
          <a:avLst/>
          <a:gdLst/>
          <a:ahLst/>
          <a:cxnLst/>
          <a:rect l="0" t="0" r="0" b="0"/>
          <a:pathLst>
            <a:path>
              <a:moveTo>
                <a:pt x="334102" y="3238717"/>
              </a:moveTo>
              <a:arcTo wR="2101722" hR="2101722" stAng="8834967"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93640-933D-4042-99A0-9CBCE6E5AC37}">
      <dsp:nvSpPr>
        <dsp:cNvPr id="0" name=""/>
        <dsp:cNvSpPr/>
      </dsp:nvSpPr>
      <dsp:spPr>
        <a:xfrm>
          <a:off x="1389127" y="2404491"/>
          <a:ext cx="122167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Transport a </a:t>
          </a:r>
          <a:r>
            <a:rPr lang="en-US" sz="1200" b="1" kern="1200" dirty="0" err="1"/>
            <a:t>l’interieure</a:t>
          </a:r>
          <a:r>
            <a:rPr lang="en-US" sz="1200" b="1" kern="1200" dirty="0"/>
            <a:t> du pays</a:t>
          </a:r>
        </a:p>
      </dsp:txBody>
      <dsp:txXfrm>
        <a:off x="1411948" y="2427312"/>
        <a:ext cx="1176037" cy="421839"/>
      </dsp:txXfrm>
    </dsp:sp>
    <dsp:sp modelId="{BC34A7CF-393C-4D55-BB12-9F03C7180988}">
      <dsp:nvSpPr>
        <dsp:cNvPr id="0" name=""/>
        <dsp:cNvSpPr/>
      </dsp:nvSpPr>
      <dsp:spPr>
        <a:xfrm>
          <a:off x="1978575" y="237403"/>
          <a:ext cx="4203445" cy="4203445"/>
        </a:xfrm>
        <a:custGeom>
          <a:avLst/>
          <a:gdLst/>
          <a:ahLst/>
          <a:cxnLst/>
          <a:rect l="0" t="0" r="0" b="0"/>
          <a:pathLst>
            <a:path>
              <a:moveTo>
                <a:pt x="807" y="2159975"/>
              </a:moveTo>
              <a:arcTo wR="2101722" hR="2101722" stAng="10704704" swAng="11462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E93901-4A2E-4D77-8EBA-205018F1108B}">
      <dsp:nvSpPr>
        <dsp:cNvPr id="0" name=""/>
        <dsp:cNvSpPr/>
      </dsp:nvSpPr>
      <dsp:spPr>
        <a:xfrm>
          <a:off x="1808902" y="1232298"/>
          <a:ext cx="71920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TDM</a:t>
          </a:r>
        </a:p>
      </dsp:txBody>
      <dsp:txXfrm>
        <a:off x="1831723" y="1255119"/>
        <a:ext cx="673559" cy="421839"/>
      </dsp:txXfrm>
    </dsp:sp>
    <dsp:sp modelId="{5215DAB8-B5BE-42B7-B24B-F98F517E0531}">
      <dsp:nvSpPr>
        <dsp:cNvPr id="0" name=""/>
        <dsp:cNvSpPr/>
      </dsp:nvSpPr>
      <dsp:spPr>
        <a:xfrm>
          <a:off x="2012653" y="180400"/>
          <a:ext cx="4203445" cy="4203445"/>
        </a:xfrm>
        <a:custGeom>
          <a:avLst/>
          <a:gdLst/>
          <a:ahLst/>
          <a:cxnLst/>
          <a:rect l="0" t="0" r="0" b="0"/>
          <a:pathLst>
            <a:path>
              <a:moveTo>
                <a:pt x="283574" y="1047409"/>
              </a:moveTo>
              <a:arcTo wR="2101722" hR="2101722" stAng="12606523" swAng="833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0773A-22F7-4778-A260-640893E23B73}">
      <dsp:nvSpPr>
        <dsp:cNvPr id="0" name=""/>
        <dsp:cNvSpPr/>
      </dsp:nvSpPr>
      <dsp:spPr>
        <a:xfrm>
          <a:off x="2286322" y="377736"/>
          <a:ext cx="1175787" cy="4407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Quantification et Previsions </a:t>
          </a:r>
        </a:p>
      </dsp:txBody>
      <dsp:txXfrm>
        <a:off x="2307839" y="399253"/>
        <a:ext cx="1132753" cy="397749"/>
      </dsp:txXfrm>
    </dsp:sp>
    <dsp:sp modelId="{F78E1D29-B644-4BEC-95CD-526917C16A35}">
      <dsp:nvSpPr>
        <dsp:cNvPr id="0" name=""/>
        <dsp:cNvSpPr/>
      </dsp:nvSpPr>
      <dsp:spPr>
        <a:xfrm>
          <a:off x="1851395" y="267415"/>
          <a:ext cx="4203445" cy="4203445"/>
        </a:xfrm>
        <a:custGeom>
          <a:avLst/>
          <a:gdLst/>
          <a:ahLst/>
          <a:cxnLst/>
          <a:rect l="0" t="0" r="0" b="0"/>
          <a:pathLst>
            <a:path>
              <a:moveTo>
                <a:pt x="1432226" y="109484"/>
              </a:moveTo>
              <a:arcTo wR="2101722" hR="2101722" stAng="15085498" swAng="4204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3BC40927-139B-4AD8-A09D-46C05E9E9FC2}" type="datetimeFigureOut">
              <a:rPr lang="en-US" smtClean="0"/>
              <a:t>9/15/2020</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385DAD68-1680-4B1E-8D78-F213A170FCD1}" type="slidenum">
              <a:rPr lang="en-US" smtClean="0"/>
              <a:t>‹#›</a:t>
            </a:fld>
            <a:endParaRPr lang="en-US"/>
          </a:p>
        </p:txBody>
      </p:sp>
    </p:spTree>
    <p:extLst>
      <p:ext uri="{BB962C8B-B14F-4D97-AF65-F5344CB8AC3E}">
        <p14:creationId xmlns:p14="http://schemas.microsoft.com/office/powerpoint/2010/main" val="1204406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2BF0BDD-6DCE-452E-8FC7-8045F9604CA8}" type="datetimeFigureOut">
              <a:rPr lang="en-GB" smtClean="0"/>
              <a:t>15/09/2020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286E8213-6C2A-4731-ADDF-4A882C0DA2B2}" type="slidenum">
              <a:rPr lang="en-GB" smtClean="0"/>
              <a:t>‹#›</a:t>
            </a:fld>
            <a:endParaRPr lang="en-GB"/>
          </a:p>
        </p:txBody>
      </p:sp>
    </p:spTree>
    <p:extLst>
      <p:ext uri="{BB962C8B-B14F-4D97-AF65-F5344CB8AC3E}">
        <p14:creationId xmlns:p14="http://schemas.microsoft.com/office/powerpoint/2010/main" val="407039995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E4E4007-B5E3-48AB-A700-320AFC0FCDB6}"/>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F130D0D9-464E-4DFC-87FC-71BC3893CC44}"/>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56FE7939-8771-4C30-82B7-0C60ADA82ED4}"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 September,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28BEE903-CF5A-455D-AF9C-89F0014BF659}"/>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0A12B3D2-6D16-451C-9015-E257FDF67A2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8834" name="Rectangle 2">
            <a:extLst>
              <a:ext uri="{FF2B5EF4-FFF2-40B4-BE49-F238E27FC236}">
                <a16:creationId xmlns:a16="http://schemas.microsoft.com/office/drawing/2014/main" id="{3EBD60CB-825D-4B4C-9BE9-56641FCCA73D}"/>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34696C3F-BB43-425F-92B1-D1FBC772F29B}"/>
              </a:ext>
            </a:extLst>
          </p:cNvPr>
          <p:cNvSpPr>
            <a:spLocks noGrp="1" noChangeArrowheads="1"/>
          </p:cNvSpPr>
          <p:nvPr>
            <p:ph type="body" idx="1"/>
          </p:nvPr>
        </p:nvSpPr>
        <p:spPr/>
        <p:txBody>
          <a:bodyPr/>
          <a:lstStyle/>
          <a:p>
            <a:pPr algn="l" rtl="0"/>
            <a:endParaRPr lang="en-US" altLang="en-US"/>
          </a:p>
        </p:txBody>
      </p:sp>
    </p:spTree>
    <p:extLst>
      <p:ext uri="{BB962C8B-B14F-4D97-AF65-F5344CB8AC3E}">
        <p14:creationId xmlns:p14="http://schemas.microsoft.com/office/powerpoint/2010/main" val="258442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5BF6B-CF92-4259-A741-7B435BB18462}"/>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1E523337-FDDF-44E1-9511-253DB879F93C}"/>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AD35CF99-439D-446E-BD13-783390A12DD6}"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 September,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B22031E5-F94A-4898-B66E-350D55053863}"/>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61744FCC-7F7A-4005-ABC2-E7A967811CF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62" name="Rectangle 2">
            <a:extLst>
              <a:ext uri="{FF2B5EF4-FFF2-40B4-BE49-F238E27FC236}">
                <a16:creationId xmlns:a16="http://schemas.microsoft.com/office/drawing/2014/main" id="{EDC48186-F703-4FEF-A0DA-7AADEA03991E}"/>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4A726367-CFAE-48DD-B8A4-26B4128944D8}"/>
              </a:ext>
            </a:extLst>
          </p:cNvPr>
          <p:cNvSpPr>
            <a:spLocks noGrp="1" noChangeArrowheads="1"/>
          </p:cNvSpPr>
          <p:nvPr>
            <p:ph type="body" idx="1"/>
          </p:nvPr>
        </p:nvSpPr>
        <p:spPr>
          <a:ln/>
        </p:spPr>
        <p:txBody>
          <a:bodyPr lIns="0" tIns="0" rIns="0" bIns="0"/>
          <a:lstStyle/>
          <a:p>
            <a:pPr algn="l" rtl="0"/>
            <a:endParaRPr lang="en-US" altLang="en-US"/>
          </a:p>
        </p:txBody>
      </p:sp>
    </p:spTree>
    <p:extLst>
      <p:ext uri="{BB962C8B-B14F-4D97-AF65-F5344CB8AC3E}">
        <p14:creationId xmlns:p14="http://schemas.microsoft.com/office/powerpoint/2010/main" val="86924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ED4097D5-DC96-40EE-9DEB-10EA9373204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518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3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388"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CDC38-3DE6-4B40-B46A-3C2F8066FCB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07321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3.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4.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5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9.xml"/><Relationship Id="rId7" Type="http://schemas.openxmlformats.org/officeDocument/2006/relationships/image" Target="../media/image26.emf"/><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28.emf"/><Relationship Id="rId5" Type="http://schemas.openxmlformats.org/officeDocument/2006/relationships/oleObject" Target="../embeddings/oleObject3.bin"/><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80.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15.jpe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93"/>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93" y="5903345"/>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52746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6"/>
            <a:ext cx="5839840" cy="2464955"/>
          </a:xfrm>
          <a:prstGeom prst="rect">
            <a:avLst/>
          </a:prstGeom>
        </p:spPr>
      </p:pic>
      <p:sp>
        <p:nvSpPr>
          <p:cNvPr id="2" name="TextBox 1"/>
          <p:cNvSpPr txBox="1"/>
          <p:nvPr userDrawn="1"/>
        </p:nvSpPr>
        <p:spPr>
          <a:xfrm>
            <a:off x="5347064" y="5037857"/>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87433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336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3415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2726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020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16333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8073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632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5705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6419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7" indent="0" algn="ctr">
              <a:buNone/>
              <a:defRPr>
                <a:solidFill>
                  <a:schemeClr val="tx1">
                    <a:tint val="75000"/>
                  </a:schemeClr>
                </a:solidFill>
              </a:defRPr>
            </a:lvl3pPr>
            <a:lvl4pPr marL="1371116" indent="0" algn="ctr">
              <a:buNone/>
              <a:defRPr>
                <a:solidFill>
                  <a:schemeClr val="tx1">
                    <a:tint val="75000"/>
                  </a:schemeClr>
                </a:solidFill>
              </a:defRPr>
            </a:lvl4pPr>
            <a:lvl5pPr marL="1828155" indent="0" algn="ctr">
              <a:buNone/>
              <a:defRPr>
                <a:solidFill>
                  <a:schemeClr val="tx1">
                    <a:tint val="75000"/>
                  </a:schemeClr>
                </a:solidFill>
              </a:defRPr>
            </a:lvl5pPr>
            <a:lvl6pPr marL="2285192" indent="0" algn="ctr">
              <a:buNone/>
              <a:defRPr>
                <a:solidFill>
                  <a:schemeClr val="tx1">
                    <a:tint val="75000"/>
                  </a:schemeClr>
                </a:solidFill>
              </a:defRPr>
            </a:lvl6pPr>
            <a:lvl7pPr marL="2742232" indent="0" algn="ctr">
              <a:buNone/>
              <a:defRPr>
                <a:solidFill>
                  <a:schemeClr val="tx1">
                    <a:tint val="75000"/>
                  </a:schemeClr>
                </a:solidFill>
              </a:defRPr>
            </a:lvl7pPr>
            <a:lvl8pPr marL="3199271" indent="0" algn="ctr">
              <a:buNone/>
              <a:defRPr>
                <a:solidFill>
                  <a:schemeClr val="tx1">
                    <a:tint val="75000"/>
                  </a:schemeClr>
                </a:solidFill>
              </a:defRPr>
            </a:lvl8pPr>
            <a:lvl9pPr marL="36563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65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05840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9" descr="NT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62676"/>
            <a:ext cx="12192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ho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01517" y="6358305"/>
            <a:ext cx="1247145" cy="2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87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7" indent="0">
              <a:buNone/>
              <a:defRPr sz="1600">
                <a:solidFill>
                  <a:schemeClr val="tx1">
                    <a:tint val="75000"/>
                  </a:schemeClr>
                </a:solidFill>
              </a:defRPr>
            </a:lvl3pPr>
            <a:lvl4pPr marL="1371116" indent="0">
              <a:buNone/>
              <a:defRPr sz="1400">
                <a:solidFill>
                  <a:schemeClr val="tx1">
                    <a:tint val="75000"/>
                  </a:schemeClr>
                </a:solidFill>
              </a:defRPr>
            </a:lvl4pPr>
            <a:lvl5pPr marL="1828155" indent="0">
              <a:buNone/>
              <a:defRPr sz="1400">
                <a:solidFill>
                  <a:schemeClr val="tx1">
                    <a:tint val="75000"/>
                  </a:schemeClr>
                </a:solidFill>
              </a:defRPr>
            </a:lvl5pPr>
            <a:lvl6pPr marL="2285192" indent="0">
              <a:buNone/>
              <a:defRPr sz="1400">
                <a:solidFill>
                  <a:schemeClr val="tx1">
                    <a:tint val="75000"/>
                  </a:schemeClr>
                </a:solidFill>
              </a:defRPr>
            </a:lvl6pPr>
            <a:lvl7pPr marL="2742232" indent="0">
              <a:buNone/>
              <a:defRPr sz="1400">
                <a:solidFill>
                  <a:schemeClr val="tx1">
                    <a:tint val="75000"/>
                  </a:schemeClr>
                </a:solidFill>
              </a:defRPr>
            </a:lvl7pPr>
            <a:lvl8pPr marL="3199271" indent="0">
              <a:buNone/>
              <a:defRPr sz="1400">
                <a:solidFill>
                  <a:schemeClr val="tx1">
                    <a:tint val="75000"/>
                  </a:schemeClr>
                </a:solidFill>
              </a:defRPr>
            </a:lvl8pPr>
            <a:lvl9pPr marL="36563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9624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7098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5432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7329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26705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392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9" indent="0">
              <a:buNone/>
              <a:defRPr sz="2800"/>
            </a:lvl2pPr>
            <a:lvl3pPr marL="914077" indent="0">
              <a:buNone/>
              <a:defRPr sz="2400"/>
            </a:lvl3pPr>
            <a:lvl4pPr marL="1371116" indent="0">
              <a:buNone/>
              <a:defRPr sz="2000"/>
            </a:lvl4pPr>
            <a:lvl5pPr marL="1828155" indent="0">
              <a:buNone/>
              <a:defRPr sz="2000"/>
            </a:lvl5pPr>
            <a:lvl6pPr marL="2285192" indent="0">
              <a:buNone/>
              <a:defRPr sz="2000"/>
            </a:lvl6pPr>
            <a:lvl7pPr marL="2742232" indent="0">
              <a:buNone/>
              <a:defRPr sz="2000"/>
            </a:lvl7pPr>
            <a:lvl8pPr marL="3199271" indent="0">
              <a:buNone/>
              <a:defRPr sz="2000"/>
            </a:lvl8pPr>
            <a:lvl9pPr marL="3656308"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2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722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6304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24654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10194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1391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9873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4486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0836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6549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3905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4458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723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86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70097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43992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2616878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Thank you !</a:t>
            </a:r>
            <a:endParaRPr kumimoji="0" lang="en-US"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endParaRPr>
          </a:p>
        </p:txBody>
      </p:sp>
    </p:spTree>
    <p:extLst>
      <p:ext uri="{BB962C8B-B14F-4D97-AF65-F5344CB8AC3E}">
        <p14:creationId xmlns:p14="http://schemas.microsoft.com/office/powerpoint/2010/main" val="36251863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30432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668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01118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52532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9931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9327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211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4433440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714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838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0023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0120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233277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685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0AF0-B79B-47C6-A3B0-BA6A1C74EF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C1F476-9913-415F-BAD5-22E39E6A11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26165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8EEB-C1D3-4F54-8C6D-B7693F88947C}"/>
              </a:ext>
            </a:extLst>
          </p:cNvPr>
          <p:cNvSpPr>
            <a:spLocks noGrp="1"/>
          </p:cNvSpPr>
          <p:nvPr>
            <p:ph type="title"/>
          </p:nvPr>
        </p:nvSpPr>
        <p:spPr>
          <a:xfrm>
            <a:off x="832589" y="1709101"/>
            <a:ext cx="10514153" cy="2853780"/>
          </a:xfrm>
        </p:spPr>
        <p:txBody>
          <a:bodyPr anchor="b"/>
          <a:lstStyle>
            <a:lvl1pPr>
              <a:defRPr sz="5442"/>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D4BEFA-4366-4D87-AF5B-D0ED260F77D3}"/>
              </a:ext>
            </a:extLst>
          </p:cNvPr>
          <p:cNvSpPr>
            <a:spLocks noGrp="1"/>
          </p:cNvSpPr>
          <p:nvPr>
            <p:ph type="body" idx="1"/>
          </p:nvPr>
        </p:nvSpPr>
        <p:spPr>
          <a:xfrm>
            <a:off x="832589" y="4588799"/>
            <a:ext cx="10514153" cy="1500322"/>
          </a:xfrm>
        </p:spPr>
        <p:txBody>
          <a:bodyPr/>
          <a:lstStyle>
            <a:lvl1pPr marL="0" indent="0">
              <a:buNone/>
              <a:defRPr sz="2177"/>
            </a:lvl1pPr>
            <a:lvl2pPr marL="414680" indent="0">
              <a:buNone/>
              <a:defRPr sz="1814"/>
            </a:lvl2pPr>
            <a:lvl3pPr marL="829361" indent="0">
              <a:buNone/>
              <a:defRPr sz="1633"/>
            </a:lvl3pPr>
            <a:lvl4pPr marL="1244041" indent="0">
              <a:buNone/>
              <a:defRPr sz="1451"/>
            </a:lvl4pPr>
            <a:lvl5pPr marL="1658722" indent="0">
              <a:buNone/>
              <a:defRPr sz="1451"/>
            </a:lvl5pPr>
            <a:lvl6pPr marL="2073402" indent="0">
              <a:buNone/>
              <a:defRPr sz="1451"/>
            </a:lvl6pPr>
            <a:lvl7pPr marL="2488082" indent="0">
              <a:buNone/>
              <a:defRPr sz="1451"/>
            </a:lvl7pPr>
            <a:lvl8pPr marL="2902763" indent="0">
              <a:buNone/>
              <a:defRPr sz="1451"/>
            </a:lvl8pPr>
            <a:lvl9pPr marL="3317443" indent="0">
              <a:buNone/>
              <a:defRPr sz="1451"/>
            </a:lvl9pPr>
          </a:lstStyle>
          <a:p>
            <a:pPr lvl="0"/>
            <a:r>
              <a:rPr lang="en-US"/>
              <a:t>Edit Master text styles</a:t>
            </a:r>
          </a:p>
        </p:txBody>
      </p:sp>
    </p:spTree>
    <p:extLst>
      <p:ext uri="{BB962C8B-B14F-4D97-AF65-F5344CB8AC3E}">
        <p14:creationId xmlns:p14="http://schemas.microsoft.com/office/powerpoint/2010/main" val="21076211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906F-6388-4D58-9041-F254ECD4D1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227016-B322-4F3A-A00B-A6627F5612DC}"/>
              </a:ext>
            </a:extLst>
          </p:cNvPr>
          <p:cNvSpPr>
            <a:spLocks noGrp="1"/>
          </p:cNvSpPr>
          <p:nvPr>
            <p:ph sz="half" idx="1"/>
          </p:nvPr>
        </p:nvSpPr>
        <p:spPr>
          <a:xfrm>
            <a:off x="590053"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045688-A92B-4763-8A4E-9887EF6F9468}"/>
              </a:ext>
            </a:extLst>
          </p:cNvPr>
          <p:cNvSpPr>
            <a:spLocks noGrp="1"/>
          </p:cNvSpPr>
          <p:nvPr>
            <p:ph sz="half" idx="2"/>
          </p:nvPr>
        </p:nvSpPr>
        <p:spPr>
          <a:xfrm>
            <a:off x="6204599"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33651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921-F1B9-4A07-9585-9AFAAEC6754A}"/>
              </a:ext>
            </a:extLst>
          </p:cNvPr>
          <p:cNvSpPr>
            <a:spLocks noGrp="1"/>
          </p:cNvSpPr>
          <p:nvPr>
            <p:ph type="title"/>
          </p:nvPr>
        </p:nvSpPr>
        <p:spPr>
          <a:xfrm>
            <a:off x="839830" y="365722"/>
            <a:ext cx="10515962" cy="132466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B72711-73F6-440F-BD47-1F2B9DD7EEBC}"/>
              </a:ext>
            </a:extLst>
          </p:cNvPr>
          <p:cNvSpPr>
            <a:spLocks noGrp="1"/>
          </p:cNvSpPr>
          <p:nvPr>
            <p:ph type="body" idx="1"/>
          </p:nvPr>
        </p:nvSpPr>
        <p:spPr>
          <a:xfrm>
            <a:off x="839830" y="1681744"/>
            <a:ext cx="515843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58F80CCF-02DE-4A00-B524-CF44C9BFC2FA}"/>
              </a:ext>
            </a:extLst>
          </p:cNvPr>
          <p:cNvSpPr>
            <a:spLocks noGrp="1"/>
          </p:cNvSpPr>
          <p:nvPr>
            <p:ph sz="half" idx="2"/>
          </p:nvPr>
        </p:nvSpPr>
        <p:spPr>
          <a:xfrm>
            <a:off x="839830" y="2505337"/>
            <a:ext cx="515843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30A2EF-4A31-4133-9E84-686E5DA7EB30}"/>
              </a:ext>
            </a:extLst>
          </p:cNvPr>
          <p:cNvSpPr>
            <a:spLocks noGrp="1"/>
          </p:cNvSpPr>
          <p:nvPr>
            <p:ph type="body" sz="quarter" idx="3"/>
          </p:nvPr>
        </p:nvSpPr>
        <p:spPr>
          <a:xfrm>
            <a:off x="6172019" y="1681744"/>
            <a:ext cx="518377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5ECE1B9C-7E98-4A94-A81E-21C62A2D06BE}"/>
              </a:ext>
            </a:extLst>
          </p:cNvPr>
          <p:cNvSpPr>
            <a:spLocks noGrp="1"/>
          </p:cNvSpPr>
          <p:nvPr>
            <p:ph sz="quarter" idx="4"/>
          </p:nvPr>
        </p:nvSpPr>
        <p:spPr>
          <a:xfrm>
            <a:off x="6172019" y="2505337"/>
            <a:ext cx="518377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428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594276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DF60-A2DA-48F7-88C5-2A73C7C855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24725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35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752-C23A-40AE-80F1-2637E8331A93}"/>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0ED2A2-E9F7-42BE-89F4-0AF9E7E658B9}"/>
              </a:ext>
            </a:extLst>
          </p:cNvPr>
          <p:cNvSpPr>
            <a:spLocks noGrp="1"/>
          </p:cNvSpPr>
          <p:nvPr>
            <p:ph idx="1"/>
          </p:nvPr>
        </p:nvSpPr>
        <p:spPr>
          <a:xfrm>
            <a:off x="5183773" y="987736"/>
            <a:ext cx="6172019"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EAE299-F21E-4812-AE75-C40D37D43F60}"/>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28028656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744F-9360-4401-9CBB-53C8DFB69F90}"/>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359B79-339E-4419-8661-BBF1AC729AE4}"/>
              </a:ext>
            </a:extLst>
          </p:cNvPr>
          <p:cNvSpPr>
            <a:spLocks noGrp="1"/>
          </p:cNvSpPr>
          <p:nvPr>
            <p:ph type="pic" idx="1"/>
          </p:nvPr>
        </p:nvSpPr>
        <p:spPr>
          <a:xfrm>
            <a:off x="5183773" y="987736"/>
            <a:ext cx="6172019"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r>
              <a:rPr lang="en-US"/>
              <a:t>Click icon to add picture</a:t>
            </a:r>
            <a:endParaRPr lang="en-GB"/>
          </a:p>
        </p:txBody>
      </p:sp>
      <p:sp>
        <p:nvSpPr>
          <p:cNvPr id="4" name="Text Placeholder 3">
            <a:extLst>
              <a:ext uri="{FF2B5EF4-FFF2-40B4-BE49-F238E27FC236}">
                <a16:creationId xmlns:a16="http://schemas.microsoft.com/office/drawing/2014/main" id="{CA2D171D-5AFC-4FB1-8FC9-B39D2D8D3D09}"/>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29415615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438D-C9BE-4B01-BA25-80B3D6E620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AA3351-6176-4C39-B9EC-0DE2DD470F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02282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55016-A3FD-4CFD-81B2-517B9A935063}"/>
              </a:ext>
            </a:extLst>
          </p:cNvPr>
          <p:cNvSpPr>
            <a:spLocks noGrp="1"/>
          </p:cNvSpPr>
          <p:nvPr>
            <p:ph type="title" orient="vert"/>
          </p:nvPr>
        </p:nvSpPr>
        <p:spPr>
          <a:xfrm>
            <a:off x="9144000" y="1"/>
            <a:ext cx="3048000" cy="59926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2E412-24C7-4926-A4E6-58D6581E9AE6}"/>
              </a:ext>
            </a:extLst>
          </p:cNvPr>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36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8185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3658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4064894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71755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1"/>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1416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8108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55584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020151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288212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54555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776502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1480651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183402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321181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80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1"/>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6" y="120648"/>
            <a:ext cx="979055" cy="563539"/>
          </a:xfrm>
          <a:prstGeom prst="rect">
            <a:avLst/>
          </a:prstGeom>
        </p:spPr>
      </p:pic>
    </p:spTree>
    <p:extLst>
      <p:ext uri="{BB962C8B-B14F-4D97-AF65-F5344CB8AC3E}">
        <p14:creationId xmlns:p14="http://schemas.microsoft.com/office/powerpoint/2010/main" val="342112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760512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710374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178038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5858" y="57894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0" y="120848"/>
            <a:ext cx="1788119" cy="704412"/>
          </a:xfrm>
          <a:prstGeom prst="rect">
            <a:avLst/>
          </a:prstGeom>
        </p:spPr>
      </p:pic>
    </p:spTree>
    <p:extLst>
      <p:ext uri="{BB962C8B-B14F-4D97-AF65-F5344CB8AC3E}">
        <p14:creationId xmlns:p14="http://schemas.microsoft.com/office/powerpoint/2010/main" val="807161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84717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3188748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696688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752318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64618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9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4"/>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4"/>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55"/>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954573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480671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685338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err="1">
                <a:solidFill>
                  <a:prstClr val="white"/>
                </a:solidFill>
                <a:latin typeface="Bradley Hand ITC" panose="03070402050302030203" pitchFamily="66" charset="0"/>
              </a:rPr>
              <a:t>Merci</a:t>
            </a:r>
            <a:r>
              <a:rPr lang="en-GB" sz="4800" b="1" dirty="0">
                <a:solidFill>
                  <a:prstClr val="white"/>
                </a:solidFill>
                <a:latin typeface="Bradley Hand ITC" panose="03070402050302030203" pitchFamily="66" charset="0"/>
              </a:rPr>
              <a:t>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764939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439619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07010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981026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7338646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3525792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870425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54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93"/>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9511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984923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709823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307173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re et contenu simple">
  <p:cSld name="Titre et contenu simpl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14"/>
          <p:cNvPicPr preferRelativeResize="0"/>
          <p:nvPr/>
        </p:nvPicPr>
        <p:blipFill rotWithShape="1">
          <a:blip r:embed="rId2">
            <a:alphaModFix/>
          </a:blip>
          <a:srcRect/>
          <a:stretch/>
        </p:blipFill>
        <p:spPr>
          <a:xfrm rot="-5400000">
            <a:off x="-2930735" y="2930741"/>
            <a:ext cx="6858005" cy="996525"/>
          </a:xfrm>
          <a:prstGeom prst="rect">
            <a:avLst/>
          </a:prstGeom>
          <a:noFill/>
          <a:ln>
            <a:noFill/>
          </a:ln>
        </p:spPr>
      </p:pic>
      <p:pic>
        <p:nvPicPr>
          <p:cNvPr id="90" name="Google Shape;90;p14"/>
          <p:cNvPicPr preferRelativeResize="0"/>
          <p:nvPr/>
        </p:nvPicPr>
        <p:blipFill rotWithShape="1">
          <a:blip r:embed="rId3">
            <a:alphaModFix/>
          </a:blip>
          <a:srcRect/>
          <a:stretch/>
        </p:blipFill>
        <p:spPr>
          <a:xfrm>
            <a:off x="138873" y="5741582"/>
            <a:ext cx="647419" cy="751309"/>
          </a:xfrm>
          <a:prstGeom prst="rect">
            <a:avLst/>
          </a:prstGeom>
          <a:noFill/>
          <a:ln>
            <a:noFill/>
          </a:ln>
        </p:spPr>
      </p:pic>
      <p:sp>
        <p:nvSpPr>
          <p:cNvPr id="91" name="Google Shape;91;p14"/>
          <p:cNvSpPr txBox="1">
            <a:spLocks noGrp="1"/>
          </p:cNvSpPr>
          <p:nvPr>
            <p:ph type="body" idx="1"/>
          </p:nvPr>
        </p:nvSpPr>
        <p:spPr>
          <a:xfrm>
            <a:off x="1393785" y="1358104"/>
            <a:ext cx="10515600" cy="5134775"/>
          </a:xfrm>
          <a:prstGeom prst="rect">
            <a:avLst/>
          </a:prstGeom>
          <a:noFill/>
          <a:ln>
            <a:noFill/>
          </a:ln>
        </p:spPr>
        <p:txBody>
          <a:bodyPr spcFirstLastPara="1" wrap="square" lIns="91425" tIns="45700" rIns="91425" bIns="45700" anchor="t" anchorCtr="0">
            <a:noAutofit/>
          </a:bodyPr>
          <a:lstStyle>
            <a:lvl1pPr marL="457200" lvl="0" indent="-361950" algn="l">
              <a:lnSpc>
                <a:spcPct val="150000"/>
              </a:lnSpc>
              <a:spcBef>
                <a:spcPts val="751"/>
              </a:spcBef>
              <a:spcAft>
                <a:spcPts val="0"/>
              </a:spcAft>
              <a:buClr>
                <a:srgbClr val="3A3838"/>
              </a:buClr>
              <a:buSzPts val="2100"/>
              <a:buFont typeface="Arimo"/>
              <a:buChar char="•"/>
              <a:defRPr/>
            </a:lvl1pPr>
            <a:lvl2pPr marL="914400" lvl="1" indent="-349250" algn="l">
              <a:lnSpc>
                <a:spcPct val="100000"/>
              </a:lnSpc>
              <a:spcBef>
                <a:spcPts val="375"/>
              </a:spcBef>
              <a:spcAft>
                <a:spcPts val="0"/>
              </a:spcAft>
              <a:buClr>
                <a:srgbClr val="3A3838"/>
              </a:buClr>
              <a:buSzPts val="1900"/>
              <a:buFont typeface="Arimo"/>
              <a:buChar char="•"/>
              <a:defRPr/>
            </a:lvl2pPr>
            <a:lvl3pPr marL="1371600" lvl="2" indent="-323850" algn="l">
              <a:lnSpc>
                <a:spcPct val="100000"/>
              </a:lnSpc>
              <a:spcBef>
                <a:spcPts val="375"/>
              </a:spcBef>
              <a:spcAft>
                <a:spcPts val="0"/>
              </a:spcAft>
              <a:buClr>
                <a:srgbClr val="3A3838"/>
              </a:buClr>
              <a:buSzPts val="1500"/>
              <a:buFont typeface="Arimo"/>
              <a:buChar char="•"/>
              <a:defRPr/>
            </a:lvl3pPr>
            <a:lvl4pPr marL="1828800" lvl="3" indent="-311150" algn="l">
              <a:lnSpc>
                <a:spcPct val="100000"/>
              </a:lnSpc>
              <a:spcBef>
                <a:spcPts val="375"/>
              </a:spcBef>
              <a:spcAft>
                <a:spcPts val="0"/>
              </a:spcAft>
              <a:buClr>
                <a:srgbClr val="3A3838"/>
              </a:buClr>
              <a:buSzPts val="1300"/>
              <a:buChar char="•"/>
              <a:defRPr/>
            </a:lvl4pPr>
            <a:lvl5pPr marL="2286000" lvl="4" indent="-311150" algn="l">
              <a:lnSpc>
                <a:spcPct val="100000"/>
              </a:lnSpc>
              <a:spcBef>
                <a:spcPts val="375"/>
              </a:spcBef>
              <a:spcAft>
                <a:spcPts val="0"/>
              </a:spcAft>
              <a:buClr>
                <a:srgbClr val="3A3838"/>
              </a:buClr>
              <a:buSzPts val="13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2" name="Google Shape;92;p14"/>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00852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393785" y="365138"/>
            <a:ext cx="10515600" cy="15864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5" name="Google Shape;105;p17"/>
          <p:cNvPicPr preferRelativeResize="0"/>
          <p:nvPr/>
        </p:nvPicPr>
        <p:blipFill rotWithShape="1">
          <a:blip r:embed="rId2">
            <a:alphaModFix/>
          </a:blip>
          <a:srcRect/>
          <a:stretch/>
        </p:blipFill>
        <p:spPr>
          <a:xfrm rot="-5400000">
            <a:off x="-2942979" y="2942979"/>
            <a:ext cx="6942120" cy="1056157"/>
          </a:xfrm>
          <a:prstGeom prst="rect">
            <a:avLst/>
          </a:prstGeom>
          <a:noFill/>
          <a:ln>
            <a:noFill/>
          </a:ln>
        </p:spPr>
      </p:pic>
      <p:pic>
        <p:nvPicPr>
          <p:cNvPr id="106" name="Google Shape;106;p17"/>
          <p:cNvPicPr preferRelativeResize="0"/>
          <p:nvPr/>
        </p:nvPicPr>
        <p:blipFill rotWithShape="1">
          <a:blip r:embed="rId3">
            <a:alphaModFix/>
          </a:blip>
          <a:srcRect/>
          <a:stretch/>
        </p:blipFill>
        <p:spPr>
          <a:xfrm>
            <a:off x="204373" y="5874330"/>
            <a:ext cx="647419" cy="784804"/>
          </a:xfrm>
          <a:prstGeom prst="rect">
            <a:avLst/>
          </a:prstGeom>
          <a:noFill/>
          <a:ln>
            <a:noFill/>
          </a:ln>
        </p:spPr>
      </p:pic>
      <p:sp>
        <p:nvSpPr>
          <p:cNvPr id="107" name="Google Shape;107;p17"/>
          <p:cNvSpPr txBox="1">
            <a:spLocks noGrp="1"/>
          </p:cNvSpPr>
          <p:nvPr>
            <p:ph type="body" idx="1"/>
          </p:nvPr>
        </p:nvSpPr>
        <p:spPr>
          <a:xfrm>
            <a:off x="1393785" y="2025431"/>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7"/>
          <p:cNvSpPr txBox="1">
            <a:spLocks noGrp="1"/>
          </p:cNvSpPr>
          <p:nvPr>
            <p:ph type="body" idx="2"/>
          </p:nvPr>
        </p:nvSpPr>
        <p:spPr>
          <a:xfrm>
            <a:off x="1936659" y="2618109"/>
            <a:ext cx="9426804" cy="38747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9" name="Google Shape;109;p17"/>
          <p:cNvPicPr preferRelativeResize="0"/>
          <p:nvPr/>
        </p:nvPicPr>
        <p:blipFill rotWithShape="1">
          <a:blip r:embed="rId4">
            <a:alphaModFix/>
          </a:blip>
          <a:srcRect/>
          <a:stretch/>
        </p:blipFill>
        <p:spPr>
          <a:xfrm>
            <a:off x="77119" y="120658"/>
            <a:ext cx="979055" cy="563539"/>
          </a:xfrm>
          <a:prstGeom prst="rect">
            <a:avLst/>
          </a:prstGeom>
          <a:noFill/>
          <a:ln>
            <a:noFill/>
          </a:ln>
        </p:spPr>
      </p:pic>
    </p:spTree>
    <p:extLst>
      <p:ext uri="{BB962C8B-B14F-4D97-AF65-F5344CB8AC3E}">
        <p14:creationId xmlns:p14="http://schemas.microsoft.com/office/powerpoint/2010/main" val="2193856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iste et puces">
  <p:cSld name="Liste et puces">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 name="Google Shape;112;p18"/>
          <p:cNvPicPr preferRelativeResize="0"/>
          <p:nvPr/>
        </p:nvPicPr>
        <p:blipFill rotWithShape="1">
          <a:blip r:embed="rId2">
            <a:alphaModFix/>
          </a:blip>
          <a:srcRect/>
          <a:stretch/>
        </p:blipFill>
        <p:spPr>
          <a:xfrm rot="-5400000">
            <a:off x="-3017195" y="3017204"/>
            <a:ext cx="6942120" cy="907727"/>
          </a:xfrm>
          <a:prstGeom prst="rect">
            <a:avLst/>
          </a:prstGeom>
          <a:noFill/>
          <a:ln>
            <a:noFill/>
          </a:ln>
        </p:spPr>
      </p:pic>
      <p:pic>
        <p:nvPicPr>
          <p:cNvPr id="113" name="Google Shape;113;p18"/>
          <p:cNvPicPr preferRelativeResize="0"/>
          <p:nvPr/>
        </p:nvPicPr>
        <p:blipFill rotWithShape="1">
          <a:blip r:embed="rId3">
            <a:alphaModFix/>
          </a:blip>
          <a:srcRect/>
          <a:stretch/>
        </p:blipFill>
        <p:spPr>
          <a:xfrm>
            <a:off x="138873" y="362970"/>
            <a:ext cx="647419" cy="751309"/>
          </a:xfrm>
          <a:prstGeom prst="rect">
            <a:avLst/>
          </a:prstGeom>
          <a:noFill/>
          <a:ln>
            <a:noFill/>
          </a:ln>
        </p:spPr>
      </p:pic>
      <p:sp>
        <p:nvSpPr>
          <p:cNvPr id="114" name="Google Shape;114;p18"/>
          <p:cNvSpPr txBox="1">
            <a:spLocks noGrp="1"/>
          </p:cNvSpPr>
          <p:nvPr>
            <p:ph type="body" idx="1"/>
          </p:nvPr>
        </p:nvSpPr>
        <p:spPr>
          <a:xfrm>
            <a:off x="1392769" y="1358903"/>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8"/>
          <p:cNvSpPr txBox="1">
            <a:spLocks noGrp="1"/>
          </p:cNvSpPr>
          <p:nvPr>
            <p:ph type="body" idx="2"/>
          </p:nvPr>
        </p:nvSpPr>
        <p:spPr>
          <a:xfrm>
            <a:off x="1935639" y="1951580"/>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18"/>
          <p:cNvSpPr txBox="1">
            <a:spLocks noGrp="1"/>
          </p:cNvSpPr>
          <p:nvPr>
            <p:ph type="body" idx="3"/>
          </p:nvPr>
        </p:nvSpPr>
        <p:spPr>
          <a:xfrm>
            <a:off x="1392769" y="3212839"/>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18"/>
          <p:cNvSpPr txBox="1">
            <a:spLocks noGrp="1"/>
          </p:cNvSpPr>
          <p:nvPr>
            <p:ph type="body" idx="4"/>
          </p:nvPr>
        </p:nvSpPr>
        <p:spPr>
          <a:xfrm>
            <a:off x="1935639" y="380551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18"/>
          <p:cNvSpPr txBox="1">
            <a:spLocks noGrp="1"/>
          </p:cNvSpPr>
          <p:nvPr>
            <p:ph type="body" idx="5"/>
          </p:nvPr>
        </p:nvSpPr>
        <p:spPr>
          <a:xfrm>
            <a:off x="1392769" y="5066777"/>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18"/>
          <p:cNvSpPr txBox="1">
            <a:spLocks noGrp="1"/>
          </p:cNvSpPr>
          <p:nvPr>
            <p:ph type="body" idx="6"/>
          </p:nvPr>
        </p:nvSpPr>
        <p:spPr>
          <a:xfrm>
            <a:off x="1935639" y="565945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926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913413" y="5218205"/>
            <a:ext cx="10515600" cy="71917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04E71"/>
              </a:buClr>
              <a:buSzPts val="3200"/>
              <a:buFont typeface="Arim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2"/>
          </p:nvPr>
        </p:nvSpPr>
        <p:spPr>
          <a:xfrm>
            <a:off x="0" y="1"/>
            <a:ext cx="12192000" cy="4996532"/>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pic>
        <p:nvPicPr>
          <p:cNvPr id="123" name="Google Shape;123;p19"/>
          <p:cNvPicPr preferRelativeResize="0"/>
          <p:nvPr/>
        </p:nvPicPr>
        <p:blipFill rotWithShape="1">
          <a:blip r:embed="rId2">
            <a:alphaModFix/>
          </a:blip>
          <a:srcRect/>
          <a:stretch/>
        </p:blipFill>
        <p:spPr>
          <a:xfrm rot="10800000">
            <a:off x="0" y="6182897"/>
            <a:ext cx="12192000" cy="704531"/>
          </a:xfrm>
          <a:prstGeom prst="rect">
            <a:avLst/>
          </a:prstGeom>
          <a:noFill/>
          <a:ln>
            <a:noFill/>
          </a:ln>
        </p:spPr>
      </p:pic>
      <p:grpSp>
        <p:nvGrpSpPr>
          <p:cNvPr id="124" name="Google Shape;124;p19"/>
          <p:cNvGrpSpPr/>
          <p:nvPr/>
        </p:nvGrpSpPr>
        <p:grpSpPr>
          <a:xfrm>
            <a:off x="106614" y="6182899"/>
            <a:ext cx="11978785" cy="675111"/>
            <a:chOff x="1781576" y="4976626"/>
            <a:chExt cx="4844828" cy="140221"/>
          </a:xfrm>
        </p:grpSpPr>
        <p:pic>
          <p:nvPicPr>
            <p:cNvPr id="125" name="Google Shape;125;p19"/>
            <p:cNvPicPr preferRelativeResize="0"/>
            <p:nvPr/>
          </p:nvPicPr>
          <p:blipFill rotWithShape="1">
            <a:blip r:embed="rId3">
              <a:alphaModFix/>
            </a:blip>
            <a:srcRect/>
            <a:stretch/>
          </p:blipFill>
          <p:spPr>
            <a:xfrm>
              <a:off x="6095460" y="4977763"/>
              <a:ext cx="530944" cy="139084"/>
            </a:xfrm>
            <a:prstGeom prst="rect">
              <a:avLst/>
            </a:prstGeom>
            <a:noFill/>
            <a:ln>
              <a:noFill/>
            </a:ln>
          </p:spPr>
        </p:pic>
        <p:pic>
          <p:nvPicPr>
            <p:cNvPr id="126" name="Google Shape;126;p19"/>
            <p:cNvPicPr preferRelativeResize="0"/>
            <p:nvPr/>
          </p:nvPicPr>
          <p:blipFill rotWithShape="1">
            <a:blip r:embed="rId4">
              <a:alphaModFix/>
            </a:blip>
            <a:srcRect/>
            <a:stretch/>
          </p:blipFill>
          <p:spPr>
            <a:xfrm>
              <a:off x="1781576" y="4976626"/>
              <a:ext cx="509759" cy="125919"/>
            </a:xfrm>
            <a:prstGeom prst="rect">
              <a:avLst/>
            </a:prstGeom>
            <a:noFill/>
            <a:ln>
              <a:noFill/>
            </a:ln>
          </p:spPr>
        </p:pic>
      </p:grpSp>
    </p:spTree>
    <p:extLst>
      <p:ext uri="{BB962C8B-B14F-4D97-AF65-F5344CB8AC3E}">
        <p14:creationId xmlns:p14="http://schemas.microsoft.com/office/powerpoint/2010/main" val="3768720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ois contenus">
  <p:cSld name="Trois contenus">
    <p:spTree>
      <p:nvGrpSpPr>
        <p:cNvPr id="1" name="Shape 127"/>
        <p:cNvGrpSpPr/>
        <p:nvPr/>
      </p:nvGrpSpPr>
      <p:grpSpPr>
        <a:xfrm>
          <a:off x="0" y="0"/>
          <a:ext cx="0" cy="0"/>
          <a:chOff x="0" y="0"/>
          <a:chExt cx="0" cy="0"/>
        </a:xfrm>
      </p:grpSpPr>
      <p:sp>
        <p:nvSpPr>
          <p:cNvPr id="128" name="Google Shape;128;p20"/>
          <p:cNvSpPr>
            <a:spLocks noGrp="1"/>
          </p:cNvSpPr>
          <p:nvPr>
            <p:ph type="pic" idx="2"/>
          </p:nvPr>
        </p:nvSpPr>
        <p:spPr>
          <a:xfrm>
            <a:off x="838201"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9" name="Google Shape;129;p20"/>
          <p:cNvSpPr>
            <a:spLocks noGrp="1"/>
          </p:cNvSpPr>
          <p:nvPr>
            <p:ph type="pic" idx="3"/>
          </p:nvPr>
        </p:nvSpPr>
        <p:spPr>
          <a:xfrm>
            <a:off x="8228817"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0" name="Google Shape;130;p20"/>
          <p:cNvSpPr>
            <a:spLocks noGrp="1"/>
          </p:cNvSpPr>
          <p:nvPr>
            <p:ph type="pic" idx="4"/>
          </p:nvPr>
        </p:nvSpPr>
        <p:spPr>
          <a:xfrm>
            <a:off x="4533509"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body" idx="1"/>
          </p:nvPr>
        </p:nvSpPr>
        <p:spPr>
          <a:xfrm>
            <a:off x="8241385" y="3782486"/>
            <a:ext cx="3132667"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20"/>
          <p:cNvSpPr txBox="1">
            <a:spLocks noGrp="1"/>
          </p:cNvSpPr>
          <p:nvPr>
            <p:ph type="body" idx="5"/>
          </p:nvPr>
        </p:nvSpPr>
        <p:spPr>
          <a:xfrm>
            <a:off x="4520941"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20"/>
          <p:cNvSpPr txBox="1">
            <a:spLocks noGrp="1"/>
          </p:cNvSpPr>
          <p:nvPr>
            <p:ph type="body" idx="6"/>
          </p:nvPr>
        </p:nvSpPr>
        <p:spPr>
          <a:xfrm>
            <a:off x="825633"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0"/>
          <p:cNvPicPr preferRelativeResize="0"/>
          <p:nvPr/>
        </p:nvPicPr>
        <p:blipFill rotWithShape="1">
          <a:blip r:embed="rId2">
            <a:alphaModFix/>
          </a:blip>
          <a:srcRect/>
          <a:stretch/>
        </p:blipFill>
        <p:spPr>
          <a:xfrm rot="10800000">
            <a:off x="0" y="-1866"/>
            <a:ext cx="12192000" cy="768707"/>
          </a:xfrm>
          <a:prstGeom prst="rect">
            <a:avLst/>
          </a:prstGeom>
          <a:noFill/>
          <a:ln>
            <a:noFill/>
          </a:ln>
        </p:spPr>
      </p:pic>
      <p:pic>
        <p:nvPicPr>
          <p:cNvPr id="136" name="Google Shape;136;p20"/>
          <p:cNvPicPr preferRelativeResize="0"/>
          <p:nvPr/>
        </p:nvPicPr>
        <p:blipFill rotWithShape="1">
          <a:blip r:embed="rId3">
            <a:alphaModFix/>
          </a:blip>
          <a:srcRect/>
          <a:stretch/>
        </p:blipFill>
        <p:spPr>
          <a:xfrm>
            <a:off x="11362445" y="10"/>
            <a:ext cx="685739" cy="795779"/>
          </a:xfrm>
          <a:prstGeom prst="rect">
            <a:avLst/>
          </a:prstGeom>
          <a:noFill/>
          <a:ln>
            <a:noFill/>
          </a:ln>
        </p:spPr>
      </p:pic>
    </p:spTree>
    <p:extLst>
      <p:ext uri="{BB962C8B-B14F-4D97-AF65-F5344CB8AC3E}">
        <p14:creationId xmlns:p14="http://schemas.microsoft.com/office/powerpoint/2010/main" val="155785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os et colonnes">
  <p:cSld name="Pictos et colonnes">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2">
            <a:alphaModFix/>
          </a:blip>
          <a:srcRect/>
          <a:stretch/>
        </p:blipFill>
        <p:spPr>
          <a:xfrm rot="10800000">
            <a:off x="0" y="-1862"/>
            <a:ext cx="12192000" cy="561943"/>
          </a:xfrm>
          <a:prstGeom prst="rect">
            <a:avLst/>
          </a:prstGeom>
          <a:noFill/>
          <a:ln>
            <a:noFill/>
          </a:ln>
        </p:spPr>
      </p:pic>
      <p:sp>
        <p:nvSpPr>
          <p:cNvPr id="139" name="Google Shape;139;p21"/>
          <p:cNvSpPr>
            <a:spLocks noGrp="1"/>
          </p:cNvSpPr>
          <p:nvPr>
            <p:ph type="pic" idx="2"/>
          </p:nvPr>
        </p:nvSpPr>
        <p:spPr>
          <a:xfrm>
            <a:off x="808255"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1"/>
          </p:nvPr>
        </p:nvSpPr>
        <p:spPr>
          <a:xfrm>
            <a:off x="1683971"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1"/>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2" name="Google Shape;142;p21"/>
          <p:cNvPicPr preferRelativeResize="0"/>
          <p:nvPr/>
        </p:nvPicPr>
        <p:blipFill rotWithShape="1">
          <a:blip r:embed="rId3">
            <a:alphaModFix/>
          </a:blip>
          <a:srcRect/>
          <a:stretch/>
        </p:blipFill>
        <p:spPr>
          <a:xfrm>
            <a:off x="11677474" y="59187"/>
            <a:ext cx="370721" cy="430211"/>
          </a:xfrm>
          <a:prstGeom prst="rect">
            <a:avLst/>
          </a:prstGeom>
          <a:noFill/>
          <a:ln>
            <a:noFill/>
          </a:ln>
        </p:spPr>
      </p:pic>
      <p:sp>
        <p:nvSpPr>
          <p:cNvPr id="143" name="Google Shape;143;p21"/>
          <p:cNvSpPr>
            <a:spLocks noGrp="1"/>
          </p:cNvSpPr>
          <p:nvPr>
            <p:ph type="pic" idx="3"/>
          </p:nvPr>
        </p:nvSpPr>
        <p:spPr>
          <a:xfrm>
            <a:off x="808255"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1683971"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1"/>
          <p:cNvSpPr>
            <a:spLocks noGrp="1"/>
          </p:cNvSpPr>
          <p:nvPr>
            <p:ph type="pic" idx="5"/>
          </p:nvPr>
        </p:nvSpPr>
        <p:spPr>
          <a:xfrm>
            <a:off x="808255"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6" name="Google Shape;146;p21"/>
          <p:cNvSpPr txBox="1">
            <a:spLocks noGrp="1"/>
          </p:cNvSpPr>
          <p:nvPr>
            <p:ph type="body" idx="6"/>
          </p:nvPr>
        </p:nvSpPr>
        <p:spPr>
          <a:xfrm>
            <a:off x="1683971"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21"/>
          <p:cNvSpPr>
            <a:spLocks noGrp="1"/>
          </p:cNvSpPr>
          <p:nvPr>
            <p:ph type="pic" idx="7"/>
          </p:nvPr>
        </p:nvSpPr>
        <p:spPr>
          <a:xfrm>
            <a:off x="6338647"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8" name="Google Shape;148;p21"/>
          <p:cNvSpPr txBox="1">
            <a:spLocks noGrp="1"/>
          </p:cNvSpPr>
          <p:nvPr>
            <p:ph type="body" idx="8"/>
          </p:nvPr>
        </p:nvSpPr>
        <p:spPr>
          <a:xfrm>
            <a:off x="7214367"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1"/>
          <p:cNvSpPr>
            <a:spLocks noGrp="1"/>
          </p:cNvSpPr>
          <p:nvPr>
            <p:ph type="pic" idx="9"/>
          </p:nvPr>
        </p:nvSpPr>
        <p:spPr>
          <a:xfrm>
            <a:off x="6338647"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0" name="Google Shape;150;p21"/>
          <p:cNvSpPr txBox="1">
            <a:spLocks noGrp="1"/>
          </p:cNvSpPr>
          <p:nvPr>
            <p:ph type="body" idx="13"/>
          </p:nvPr>
        </p:nvSpPr>
        <p:spPr>
          <a:xfrm>
            <a:off x="7214367"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21"/>
          <p:cNvSpPr>
            <a:spLocks noGrp="1"/>
          </p:cNvSpPr>
          <p:nvPr>
            <p:ph type="pic" idx="14"/>
          </p:nvPr>
        </p:nvSpPr>
        <p:spPr>
          <a:xfrm>
            <a:off x="6338647"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2" name="Google Shape;152;p21"/>
          <p:cNvSpPr txBox="1">
            <a:spLocks noGrp="1"/>
          </p:cNvSpPr>
          <p:nvPr>
            <p:ph type="body" idx="15"/>
          </p:nvPr>
        </p:nvSpPr>
        <p:spPr>
          <a:xfrm>
            <a:off x="7214367"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3" name="Google Shape;153;p21"/>
          <p:cNvPicPr preferRelativeResize="0"/>
          <p:nvPr/>
        </p:nvPicPr>
        <p:blipFill rotWithShape="1">
          <a:blip r:embed="rId4">
            <a:alphaModFix/>
          </a:blip>
          <a:srcRect/>
          <a:stretch/>
        </p:blipFill>
        <p:spPr>
          <a:xfrm>
            <a:off x="-15972" y="-43745"/>
            <a:ext cx="1032933" cy="666749"/>
          </a:xfrm>
          <a:prstGeom prst="rect">
            <a:avLst/>
          </a:prstGeom>
          <a:noFill/>
          <a:ln>
            <a:noFill/>
          </a:ln>
        </p:spPr>
      </p:pic>
    </p:spTree>
    <p:extLst>
      <p:ext uri="{BB962C8B-B14F-4D97-AF65-F5344CB8AC3E}">
        <p14:creationId xmlns:p14="http://schemas.microsoft.com/office/powerpoint/2010/main" val="119494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et liste">
  <p:cSld name="image et liste">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1" y="0"/>
            <a:ext cx="5853355" cy="6858000"/>
          </a:xfrm>
          <a:prstGeom prst="rect">
            <a:avLst/>
          </a:prstGeom>
          <a:solidFill>
            <a:srgbClr val="ACB8CA">
              <a:alpha val="9803"/>
            </a:srgbClr>
          </a:solidFill>
          <a:ln>
            <a:noFill/>
          </a:ln>
        </p:spPr>
        <p:txBody>
          <a:bodyPr spcFirstLastPara="1" wrap="square" lIns="91425" tIns="45700" rIns="91425" bIns="45700" anchor="b" anchorCtr="1">
            <a:noAutofit/>
          </a:bodyPr>
          <a:lstStyle>
            <a:lvl1pPr marL="457200" lvl="0" indent="-228600" algn="ctr">
              <a:lnSpc>
                <a:spcPct val="90000"/>
              </a:lnSpc>
              <a:spcBef>
                <a:spcPts val="751"/>
              </a:spcBef>
              <a:spcAft>
                <a:spcPts val="0"/>
              </a:spcAft>
              <a:buClr>
                <a:srgbClr val="3A3838"/>
              </a:buClr>
              <a:buSzPts val="2100"/>
              <a:buNone/>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22"/>
          <p:cNvSpPr txBox="1">
            <a:spLocks noGrp="1"/>
          </p:cNvSpPr>
          <p:nvPr>
            <p:ph type="title"/>
          </p:nvPr>
        </p:nvSpPr>
        <p:spPr>
          <a:xfrm>
            <a:off x="1046599" y="172555"/>
            <a:ext cx="4710036" cy="13106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Arimo"/>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2"/>
          <p:cNvSpPr>
            <a:spLocks noGrp="1"/>
          </p:cNvSpPr>
          <p:nvPr>
            <p:ph type="pic" idx="2"/>
          </p:nvPr>
        </p:nvSpPr>
        <p:spPr>
          <a:xfrm>
            <a:off x="6338647" y="28116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body" idx="3"/>
          </p:nvPr>
        </p:nvSpPr>
        <p:spPr>
          <a:xfrm>
            <a:off x="7214367" y="281168"/>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9" name="Google Shape;159;p22"/>
          <p:cNvSpPr>
            <a:spLocks noGrp="1"/>
          </p:cNvSpPr>
          <p:nvPr>
            <p:ph type="pic" idx="4"/>
          </p:nvPr>
        </p:nvSpPr>
        <p:spPr>
          <a:xfrm>
            <a:off x="6338647" y="118544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body" idx="5"/>
          </p:nvPr>
        </p:nvSpPr>
        <p:spPr>
          <a:xfrm>
            <a:off x="7214367" y="119009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22"/>
          <p:cNvSpPr>
            <a:spLocks noGrp="1"/>
          </p:cNvSpPr>
          <p:nvPr>
            <p:ph type="pic" idx="6"/>
          </p:nvPr>
        </p:nvSpPr>
        <p:spPr>
          <a:xfrm>
            <a:off x="6338647" y="209860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body" idx="7"/>
          </p:nvPr>
        </p:nvSpPr>
        <p:spPr>
          <a:xfrm>
            <a:off x="7214367" y="2099015"/>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2"/>
          <p:cNvSpPr>
            <a:spLocks noGrp="1"/>
          </p:cNvSpPr>
          <p:nvPr>
            <p:ph type="pic" idx="8"/>
          </p:nvPr>
        </p:nvSpPr>
        <p:spPr>
          <a:xfrm>
            <a:off x="6338647" y="301258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9"/>
          </p:nvPr>
        </p:nvSpPr>
        <p:spPr>
          <a:xfrm>
            <a:off x="7214367" y="3007936"/>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2"/>
          <p:cNvSpPr>
            <a:spLocks noGrp="1"/>
          </p:cNvSpPr>
          <p:nvPr>
            <p:ph type="pic" idx="13"/>
          </p:nvPr>
        </p:nvSpPr>
        <p:spPr>
          <a:xfrm>
            <a:off x="6338647" y="3916859"/>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14"/>
          </p:nvPr>
        </p:nvSpPr>
        <p:spPr>
          <a:xfrm>
            <a:off x="7214367" y="3916859"/>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22"/>
          <p:cNvSpPr>
            <a:spLocks noGrp="1"/>
          </p:cNvSpPr>
          <p:nvPr>
            <p:ph type="pic" idx="15"/>
          </p:nvPr>
        </p:nvSpPr>
        <p:spPr>
          <a:xfrm>
            <a:off x="6338647" y="4825781"/>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8" name="Google Shape;168;p22"/>
          <p:cNvSpPr txBox="1">
            <a:spLocks noGrp="1"/>
          </p:cNvSpPr>
          <p:nvPr>
            <p:ph type="body" idx="16"/>
          </p:nvPr>
        </p:nvSpPr>
        <p:spPr>
          <a:xfrm>
            <a:off x="7214367" y="482578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22"/>
          <p:cNvSpPr>
            <a:spLocks noGrp="1"/>
          </p:cNvSpPr>
          <p:nvPr>
            <p:ph type="pic" idx="17"/>
          </p:nvPr>
        </p:nvSpPr>
        <p:spPr>
          <a:xfrm>
            <a:off x="6338647" y="573470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0" name="Google Shape;170;p22"/>
          <p:cNvSpPr txBox="1">
            <a:spLocks noGrp="1"/>
          </p:cNvSpPr>
          <p:nvPr>
            <p:ph type="body" idx="18"/>
          </p:nvPr>
        </p:nvSpPr>
        <p:spPr>
          <a:xfrm>
            <a:off x="7214367" y="5734704"/>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1" name="Google Shape;171;p22"/>
          <p:cNvPicPr preferRelativeResize="0"/>
          <p:nvPr/>
        </p:nvPicPr>
        <p:blipFill rotWithShape="1">
          <a:blip r:embed="rId2">
            <a:alphaModFix/>
          </a:blip>
          <a:srcRect/>
          <a:stretch/>
        </p:blipFill>
        <p:spPr>
          <a:xfrm rot="-5400000">
            <a:off x="-2905697" y="2905713"/>
            <a:ext cx="6858000" cy="1046599"/>
          </a:xfrm>
          <a:prstGeom prst="rect">
            <a:avLst/>
          </a:prstGeom>
          <a:noFill/>
          <a:ln>
            <a:noFill/>
          </a:ln>
        </p:spPr>
      </p:pic>
      <p:pic>
        <p:nvPicPr>
          <p:cNvPr id="172" name="Google Shape;172;p22"/>
          <p:cNvPicPr preferRelativeResize="0"/>
          <p:nvPr/>
        </p:nvPicPr>
        <p:blipFill rotWithShape="1">
          <a:blip r:embed="rId3">
            <a:alphaModFix/>
          </a:blip>
          <a:srcRect/>
          <a:stretch/>
        </p:blipFill>
        <p:spPr>
          <a:xfrm>
            <a:off x="130157" y="6079066"/>
            <a:ext cx="647419" cy="751309"/>
          </a:xfrm>
          <a:prstGeom prst="rect">
            <a:avLst/>
          </a:prstGeom>
          <a:noFill/>
          <a:ln>
            <a:noFill/>
          </a:ln>
        </p:spPr>
      </p:pic>
      <p:pic>
        <p:nvPicPr>
          <p:cNvPr id="173" name="Google Shape;173;p22"/>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101194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854165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bjet et Légende">
  <p:cSld name="Objet et Légende">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2">
            <a:alphaModFix/>
          </a:blip>
          <a:srcRect/>
          <a:stretch/>
        </p:blipFill>
        <p:spPr>
          <a:xfrm rot="-5400000">
            <a:off x="-2924338" y="2875114"/>
            <a:ext cx="6858003" cy="1107779"/>
          </a:xfrm>
          <a:prstGeom prst="rect">
            <a:avLst/>
          </a:prstGeom>
          <a:noFill/>
          <a:ln>
            <a:noFill/>
          </a:ln>
        </p:spPr>
      </p:pic>
      <p:sp>
        <p:nvSpPr>
          <p:cNvPr id="176" name="Google Shape;176;p23"/>
          <p:cNvSpPr txBox="1">
            <a:spLocks noGrp="1"/>
          </p:cNvSpPr>
          <p:nvPr>
            <p:ph type="title"/>
          </p:nvPr>
        </p:nvSpPr>
        <p:spPr>
          <a:xfrm>
            <a:off x="1227145" y="4828308"/>
            <a:ext cx="577346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4E71"/>
              </a:buClr>
              <a:buSzPts val="2400"/>
              <a:buFont typeface="Arim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3"/>
          <p:cNvSpPr txBox="1">
            <a:spLocks noGrp="1"/>
          </p:cNvSpPr>
          <p:nvPr>
            <p:ph type="body" idx="1"/>
          </p:nvPr>
        </p:nvSpPr>
        <p:spPr>
          <a:xfrm>
            <a:off x="7526343" y="361030"/>
            <a:ext cx="4240784" cy="61359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200"/>
              <a:buNone/>
              <a:defRPr sz="1200"/>
            </a:lvl1pPr>
            <a:lvl2pPr marL="914400" lvl="1" indent="-228600" algn="l">
              <a:lnSpc>
                <a:spcPct val="90000"/>
              </a:lnSpc>
              <a:spcBef>
                <a:spcPts val="375"/>
              </a:spcBef>
              <a:spcAft>
                <a:spcPts val="0"/>
              </a:spcAft>
              <a:buClr>
                <a:srgbClr val="3A3838"/>
              </a:buClr>
              <a:buSzPts val="1100"/>
              <a:buNone/>
              <a:defRPr sz="1100"/>
            </a:lvl2pPr>
            <a:lvl3pPr marL="1371600" lvl="2" indent="-228600" algn="l">
              <a:lnSpc>
                <a:spcPct val="90000"/>
              </a:lnSpc>
              <a:spcBef>
                <a:spcPts val="375"/>
              </a:spcBef>
              <a:spcAft>
                <a:spcPts val="0"/>
              </a:spcAft>
              <a:buClr>
                <a:srgbClr val="3A3838"/>
              </a:buClr>
              <a:buSzPts val="900"/>
              <a:buNone/>
              <a:defRPr sz="900"/>
            </a:lvl3pPr>
            <a:lvl4pPr marL="1828800" lvl="3" indent="-228600" algn="l">
              <a:lnSpc>
                <a:spcPct val="90000"/>
              </a:lnSpc>
              <a:spcBef>
                <a:spcPts val="375"/>
              </a:spcBef>
              <a:spcAft>
                <a:spcPts val="0"/>
              </a:spcAft>
              <a:buClr>
                <a:srgbClr val="3A3838"/>
              </a:buClr>
              <a:buSzPts val="800"/>
              <a:buNone/>
              <a:defRPr sz="800"/>
            </a:lvl4pPr>
            <a:lvl5pPr marL="2286000" lvl="4" indent="-228600" algn="l">
              <a:lnSpc>
                <a:spcPct val="90000"/>
              </a:lnSpc>
              <a:spcBef>
                <a:spcPts val="375"/>
              </a:spcBef>
              <a:spcAft>
                <a:spcPts val="0"/>
              </a:spcAft>
              <a:buClr>
                <a:srgbClr val="3A3838"/>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pic>
        <p:nvPicPr>
          <p:cNvPr id="178" name="Google Shape;178;p23"/>
          <p:cNvPicPr preferRelativeResize="0"/>
          <p:nvPr/>
        </p:nvPicPr>
        <p:blipFill rotWithShape="1">
          <a:blip r:embed="rId3">
            <a:alphaModFix/>
          </a:blip>
          <a:srcRect/>
          <a:stretch/>
        </p:blipFill>
        <p:spPr>
          <a:xfrm>
            <a:off x="166255" y="5745033"/>
            <a:ext cx="645396" cy="751949"/>
          </a:xfrm>
          <a:prstGeom prst="rect">
            <a:avLst/>
          </a:prstGeom>
          <a:noFill/>
          <a:ln>
            <a:noFill/>
          </a:ln>
        </p:spPr>
      </p:pic>
      <p:pic>
        <p:nvPicPr>
          <p:cNvPr id="179" name="Google Shape;179;p23" descr="C:\Users\garbadjirmaya\Documents\photos patruck\disk picture 36681.JPG"/>
          <p:cNvPicPr preferRelativeResize="0"/>
          <p:nvPr/>
        </p:nvPicPr>
        <p:blipFill rotWithShape="1">
          <a:blip r:embed="rId4">
            <a:alphaModFix/>
          </a:blip>
          <a:srcRect/>
          <a:stretch/>
        </p:blipFill>
        <p:spPr>
          <a:xfrm>
            <a:off x="1058555" y="-4"/>
            <a:ext cx="5942060" cy="4456547"/>
          </a:xfrm>
          <a:prstGeom prst="rect">
            <a:avLst/>
          </a:prstGeom>
          <a:noFill/>
          <a:ln>
            <a:noFill/>
          </a:ln>
        </p:spPr>
      </p:pic>
      <p:pic>
        <p:nvPicPr>
          <p:cNvPr id="180" name="Google Shape;180;p23"/>
          <p:cNvPicPr preferRelativeResize="0"/>
          <p:nvPr/>
        </p:nvPicPr>
        <p:blipFill rotWithShape="1">
          <a:blip r:embed="rId5">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91017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328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394350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7" y="4407426"/>
            <a:ext cx="10363924" cy="1362097"/>
          </a:xfrm>
        </p:spPr>
        <p:txBody>
          <a:bodyPr anchor="t"/>
          <a:lstStyle>
            <a:lvl1pPr algn="l">
              <a:defRPr sz="4667"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962927" y="2907058"/>
            <a:ext cx="10363924" cy="1500323"/>
          </a:xfrm>
        </p:spPr>
        <p:txBody>
          <a:bodyPr anchor="b"/>
          <a:lstStyle>
            <a:lvl1pPr marL="0" indent="0">
              <a:buNone/>
              <a:defRPr sz="2400"/>
            </a:lvl1pPr>
            <a:lvl2pPr marL="533371" indent="0">
              <a:buNone/>
              <a:defRPr sz="2133"/>
            </a:lvl2pPr>
            <a:lvl3pPr marL="1066739" indent="0">
              <a:buNone/>
              <a:defRPr sz="1867"/>
            </a:lvl3pPr>
            <a:lvl4pPr marL="1600111" indent="0">
              <a:buNone/>
              <a:defRPr sz="1600"/>
            </a:lvl4pPr>
            <a:lvl5pPr marL="2133483" indent="0">
              <a:buNone/>
              <a:defRPr sz="1600"/>
            </a:lvl5pPr>
            <a:lvl6pPr marL="2666852" indent="0">
              <a:buNone/>
              <a:defRPr sz="1600"/>
            </a:lvl6pPr>
            <a:lvl7pPr marL="3200224" indent="0">
              <a:buNone/>
              <a:defRPr sz="1600"/>
            </a:lvl7pPr>
            <a:lvl8pPr marL="3733592" indent="0">
              <a:buNone/>
              <a:defRPr sz="1600"/>
            </a:lvl8pPr>
            <a:lvl9pPr marL="4266963" indent="0">
              <a:buNone/>
              <a:defRPr sz="1600"/>
            </a:lvl9pPr>
          </a:lstStyle>
          <a:p>
            <a:pPr lvl="0"/>
            <a:r>
              <a:rPr lang="en-US" altLang="ja-JP"/>
              <a:t>Click to edit Master text styles</a:t>
            </a:r>
          </a:p>
        </p:txBody>
      </p:sp>
    </p:spTree>
    <p:extLst>
      <p:ext uri="{BB962C8B-B14F-4D97-AF65-F5344CB8AC3E}">
        <p14:creationId xmlns:p14="http://schemas.microsoft.com/office/powerpoint/2010/main" val="510100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204619"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257389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83" y="275017"/>
            <a:ext cx="10972076" cy="114324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609971" y="1534880"/>
            <a:ext cx="5386489"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4" name="Content Placeholder 3"/>
          <p:cNvSpPr>
            <a:spLocks noGrp="1"/>
          </p:cNvSpPr>
          <p:nvPr>
            <p:ph sz="half" idx="2"/>
          </p:nvPr>
        </p:nvSpPr>
        <p:spPr>
          <a:xfrm>
            <a:off x="609971" y="2174179"/>
            <a:ext cx="5386489"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6193751" y="1534880"/>
            <a:ext cx="5388300"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6" name="Content Placeholder 5"/>
          <p:cNvSpPr>
            <a:spLocks noGrp="1"/>
          </p:cNvSpPr>
          <p:nvPr>
            <p:ph sz="quarter" idx="4"/>
          </p:nvPr>
        </p:nvSpPr>
        <p:spPr>
          <a:xfrm>
            <a:off x="6193751" y="2174179"/>
            <a:ext cx="5388300"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4132985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Tree>
    <p:extLst>
      <p:ext uri="{BB962C8B-B14F-4D97-AF65-F5344CB8AC3E}">
        <p14:creationId xmlns:p14="http://schemas.microsoft.com/office/powerpoint/2010/main" val="3160588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93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79" y="273589"/>
            <a:ext cx="4010908" cy="1161959"/>
          </a:xfrm>
        </p:spPr>
        <p:txBody>
          <a:bodyPr anchor="b"/>
          <a:lstStyle>
            <a:lvl1pPr algn="l">
              <a:defRPr sz="2400" b="1"/>
            </a:lvl1pPr>
          </a:lstStyle>
          <a:p>
            <a:r>
              <a:rPr lang="en-US" altLang="ja-JP"/>
              <a:t>Click to edit Master title style</a:t>
            </a:r>
            <a:endParaRPr lang="ja-JP" altLang="en-US"/>
          </a:p>
        </p:txBody>
      </p:sp>
      <p:sp>
        <p:nvSpPr>
          <p:cNvPr id="3" name="Content Placeholder 2"/>
          <p:cNvSpPr>
            <a:spLocks noGrp="1"/>
          </p:cNvSpPr>
          <p:nvPr>
            <p:ph idx="1"/>
          </p:nvPr>
        </p:nvSpPr>
        <p:spPr>
          <a:xfrm>
            <a:off x="4767495" y="273573"/>
            <a:ext cx="6814561" cy="5852987"/>
          </a:xfrm>
        </p:spPr>
        <p:txBody>
          <a:bodyPr/>
          <a:lstStyle>
            <a:lvl1pPr>
              <a:defRPr sz="3733"/>
            </a:lvl1pPr>
            <a:lvl2pPr>
              <a:defRPr sz="3333"/>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09979" y="1435541"/>
            <a:ext cx="4010908" cy="4691027"/>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1141353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6" y="4800459"/>
            <a:ext cx="7315924" cy="567300"/>
          </a:xfrm>
        </p:spPr>
        <p:txBody>
          <a:bodyPr anchor="b"/>
          <a:lstStyle>
            <a:lvl1pPr algn="l">
              <a:defRPr sz="24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2389186" y="613379"/>
            <a:ext cx="7315924" cy="4113648"/>
          </a:xfrm>
        </p:spPr>
        <p:txBody>
          <a:bodyPr/>
          <a:lstStyle>
            <a:lvl1pPr marL="0" indent="0">
              <a:buNone/>
              <a:defRPr sz="3733"/>
            </a:lvl1pPr>
            <a:lvl2pPr marL="533371" indent="0">
              <a:buNone/>
              <a:defRPr sz="3333"/>
            </a:lvl2pPr>
            <a:lvl3pPr marL="1066739" indent="0">
              <a:buNone/>
              <a:defRPr sz="2800"/>
            </a:lvl3pPr>
            <a:lvl4pPr marL="1600111" indent="0">
              <a:buNone/>
              <a:defRPr sz="2400"/>
            </a:lvl4pPr>
            <a:lvl5pPr marL="2133483" indent="0">
              <a:buNone/>
              <a:defRPr sz="2400"/>
            </a:lvl5pPr>
            <a:lvl6pPr marL="2666852" indent="0">
              <a:buNone/>
              <a:defRPr sz="2400"/>
            </a:lvl6pPr>
            <a:lvl7pPr marL="3200224" indent="0">
              <a:buNone/>
              <a:defRPr sz="2400"/>
            </a:lvl7pPr>
            <a:lvl8pPr marL="3733592" indent="0">
              <a:buNone/>
              <a:defRPr sz="2400"/>
            </a:lvl8pPr>
            <a:lvl9pPr marL="4266963" indent="0">
              <a:buNone/>
              <a:defRPr sz="2400"/>
            </a:lvl9pPr>
          </a:lstStyle>
          <a:p>
            <a:pPr lvl="0"/>
            <a:endParaRPr lang="ja-JP" altLang="en-US" noProof="0"/>
          </a:p>
        </p:txBody>
      </p:sp>
      <p:sp>
        <p:nvSpPr>
          <p:cNvPr id="4" name="Text Placeholder 3"/>
          <p:cNvSpPr>
            <a:spLocks noGrp="1"/>
          </p:cNvSpPr>
          <p:nvPr>
            <p:ph type="body" sz="half" idx="2"/>
          </p:nvPr>
        </p:nvSpPr>
        <p:spPr>
          <a:xfrm>
            <a:off x="2389186" y="5367767"/>
            <a:ext cx="7315924" cy="804876"/>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407288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72" y="59178"/>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52"/>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52"/>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4"/>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924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673110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
            <a:ext cx="3048000" cy="5992651"/>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0" y="5"/>
            <a:ext cx="8970243" cy="5992651"/>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780264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
            <a:ext cx="12192000" cy="599265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723504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12192000" cy="1238271"/>
          </a:xfrm>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204619"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045194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spid="_x0000_s322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F10A737-A24E-4A0B-83C4-9C2B6E8D5E67}"/>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cxnSp>
        <p:nvCxnSpPr>
          <p:cNvPr id="14" name="Straight Connector 13">
            <a:extLst>
              <a:ext uri="{FF2B5EF4-FFF2-40B4-BE49-F238E27FC236}">
                <a16:creationId xmlns:a16="http://schemas.microsoft.com/office/drawing/2014/main" id="{640B56D3-96A8-413D-B709-6959BE2A299B}"/>
              </a:ext>
            </a:extLst>
          </p:cNvPr>
          <p:cNvCxnSpPr>
            <a:cxnSpLocks/>
          </p:cNvCxnSpPr>
          <p:nvPr userDrawn="1"/>
        </p:nvCxnSpPr>
        <p:spPr>
          <a:xfrm flipH="1">
            <a:off x="5022241" y="4000262"/>
            <a:ext cx="6145818"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4D6D540-2983-4691-A26B-7198AF6A5C94}"/>
              </a:ext>
            </a:extLst>
          </p:cNvPr>
          <p:cNvPicPr>
            <a:picLocks noChangeAspect="1" noChangeArrowheads="1"/>
          </p:cNvPicPr>
          <p:nvPr userDrawn="1"/>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23" name="Freeform 17">
            <a:extLst>
              <a:ext uri="{FF2B5EF4-FFF2-40B4-BE49-F238E27FC236}">
                <a16:creationId xmlns:a16="http://schemas.microsoft.com/office/drawing/2014/main" id="{376B34CA-E558-406F-96C5-FCA80E916CE9}"/>
              </a:ext>
            </a:extLst>
          </p:cNvPr>
          <p:cNvSpPr/>
          <p:nvPr userDrawn="1"/>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FAC462FE-80C6-430F-B94C-469C15DA084D}"/>
              </a:ext>
            </a:extLst>
          </p:cNvPr>
          <p:cNvSpPr/>
          <p:nvPr userDrawn="1"/>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B3B7801C-0AF2-4308-AA7F-858DCBFFBFA2}"/>
              </a:ext>
            </a:extLst>
          </p:cNvPr>
          <p:cNvSpPr/>
          <p:nvPr userDrawn="1"/>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Working Draft Text" hidden="1"/>
          <p:cNvSpPr txBox="1">
            <a:spLocks noChangeArrowheads="1"/>
          </p:cNvSpPr>
          <p:nvPr userDrawn="1"/>
        </p:nvSpPr>
        <p:spPr bwMode="black">
          <a:xfrm>
            <a:off x="352447" y="400958"/>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mn-cs"/>
              </a:rPr>
              <a:t>WORKING DRAFT</a:t>
            </a:r>
          </a:p>
        </p:txBody>
      </p:sp>
      <p:sp>
        <p:nvSpPr>
          <p:cNvPr id="6" name="Working Draft" hidden="1"/>
          <p:cNvSpPr txBox="1">
            <a:spLocks noChangeArrowheads="1"/>
          </p:cNvSpPr>
          <p:nvPr userDrawn="1"/>
        </p:nvSpPr>
        <p:spPr bwMode="black">
          <a:xfrm>
            <a:off x="352447" y="526568"/>
            <a:ext cx="294802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Last Modified 26/04/2019 10:21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Printed" hidden="1"/>
          <p:cNvSpPr txBox="1">
            <a:spLocks noChangeArrowheads="1"/>
          </p:cNvSpPr>
          <p:nvPr userDrawn="1"/>
        </p:nvSpPr>
        <p:spPr bwMode="black">
          <a:xfrm>
            <a:off x="352447" y="652180"/>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Printed 25/04/2019 12:26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314" name="Title"/>
          <p:cNvSpPr>
            <a:spLocks noGrp="1" noChangeArrowheads="1"/>
          </p:cNvSpPr>
          <p:nvPr userDrawn="1">
            <p:ph type="ctrTitle"/>
          </p:nvPr>
        </p:nvSpPr>
        <p:spPr>
          <a:xfrm>
            <a:off x="5022241" y="3405377"/>
            <a:ext cx="6145818" cy="492443"/>
          </a:xfrm>
          <a:prstGeom prst="rect">
            <a:avLst/>
          </a:prstGeom>
        </p:spPr>
        <p:txBody>
          <a:bodyPr anchor="b" anchorCtr="0">
            <a:noAutofit/>
          </a:bodyPr>
          <a:lstStyle>
            <a:lvl1pPr>
              <a:defRPr sz="32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userDrawn="1">
            <p:ph type="subTitle" idx="1"/>
          </p:nvPr>
        </p:nvSpPr>
        <p:spPr>
          <a:xfrm>
            <a:off x="5022241" y="4102704"/>
            <a:ext cx="6145818" cy="276999"/>
          </a:xfrm>
          <a:prstGeom prst="rect">
            <a:avLst/>
          </a:prstGeom>
        </p:spPr>
        <p:txBody>
          <a:bodyPr wrap="square">
            <a:noAutofit/>
          </a:bodyPr>
          <a:lstStyle>
            <a:lvl1pPr>
              <a:defRPr sz="180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userDrawn="1"/>
        </p:nvSpPr>
        <p:spPr bwMode="gray">
          <a:xfrm>
            <a:off x="5022241" y="4959869"/>
            <a:ext cx="61458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Calibri"/>
                <a:ea typeface="+mn-ea"/>
                <a:cs typeface="+mn-cs"/>
              </a:rPr>
              <a:t>Document type | Date</a:t>
            </a:r>
          </a:p>
        </p:txBody>
      </p:sp>
      <p:sp>
        <p:nvSpPr>
          <p:cNvPr id="5" name="doc id" hidden="1"/>
          <p:cNvSpPr txBox="1">
            <a:spLocks noChangeArrowheads="1"/>
          </p:cNvSpPr>
          <p:nvPr userDrawn="1"/>
        </p:nvSpPr>
        <p:spPr bwMode="white">
          <a:xfrm>
            <a:off x="11487911"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8" name="Picture 4" descr="Image result for world health organisation logo png">
            <a:extLst>
              <a:ext uri="{FF2B5EF4-FFF2-40B4-BE49-F238E27FC236}">
                <a16:creationId xmlns:a16="http://schemas.microsoft.com/office/drawing/2014/main" id="{E6D226E8-70A6-4990-B0C0-95E82D085FE6}"/>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5022241"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95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48"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019D4B-2547-4ED9-825C-AF2D42047675}"/>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226507329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8386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3"/>
          <a:stretch>
            <a:fillRect/>
          </a:stretch>
        </p:blipFill>
        <p:spPr>
          <a:xfrm>
            <a:off x="1" y="0"/>
            <a:ext cx="12261272" cy="6858000"/>
          </a:xfrm>
          <a:prstGeom prst="rect">
            <a:avLst/>
          </a:prstGeom>
        </p:spPr>
      </p:pic>
      <p:sp>
        <p:nvSpPr>
          <p:cNvPr id="2" name="Title 1"/>
          <p:cNvSpPr>
            <a:spLocks noGrp="1"/>
          </p:cNvSpPr>
          <p:nvPr>
            <p:ph type="ctrTitle"/>
          </p:nvPr>
        </p:nvSpPr>
        <p:spPr>
          <a:xfrm>
            <a:off x="6046563" y="674403"/>
            <a:ext cx="5960716" cy="3749964"/>
          </a:xfrm>
        </p:spPr>
        <p:txBody>
          <a:bodyPr anchor="b">
            <a:noAutofit/>
          </a:bodyPr>
          <a:lstStyle>
            <a:lvl1pPr algn="l">
              <a:defRPr lang="en" sz="64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9"/>
            <a:ext cx="5767296" cy="1655763"/>
          </a:xfrm>
        </p:spPr>
        <p:txBody>
          <a:bodyPr anchor="t" anchorCtr="0">
            <a:noAutofit/>
          </a:bodyPr>
          <a:lstStyle>
            <a:lvl1pPr marL="0" marR="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lang="fr-SN" sz="3733" b="1" smtClean="0">
                <a:solidFill>
                  <a:schemeClr val="bg1"/>
                </a:solidFill>
                <a:effectLst/>
              </a:defRPr>
            </a:lvl1pPr>
            <a:lvl2pPr marL="456783" indent="0" algn="ctr">
              <a:buNone/>
              <a:defRPr sz="2000"/>
            </a:lvl2pPr>
            <a:lvl3pPr marL="913593" indent="0" algn="ctr">
              <a:buNone/>
              <a:defRPr sz="1733"/>
            </a:lvl3pPr>
            <a:lvl4pPr marL="1370392" indent="0" algn="ctr">
              <a:buNone/>
              <a:defRPr sz="1600"/>
            </a:lvl4pPr>
            <a:lvl5pPr marL="1827190" indent="0" algn="ctr">
              <a:buNone/>
              <a:defRPr sz="1600"/>
            </a:lvl5pPr>
            <a:lvl6pPr marL="2284006" indent="0" algn="ctr">
              <a:buNone/>
              <a:defRPr sz="1600"/>
            </a:lvl6pPr>
            <a:lvl7pPr marL="2740782" indent="0" algn="ctr">
              <a:buNone/>
              <a:defRPr sz="1600"/>
            </a:lvl7pPr>
            <a:lvl8pPr marL="3197564" indent="0" algn="ctr">
              <a:buNone/>
              <a:defRPr sz="1600"/>
            </a:lvl8pPr>
            <a:lvl9pPr marL="3654347" indent="0" algn="ctr">
              <a:buNone/>
              <a:defRPr sz="1600"/>
            </a:lvl9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3399022" y="5903370"/>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56267" y="5903332"/>
            <a:ext cx="1788129" cy="704416"/>
          </a:xfrm>
          <a:prstGeom prst="rect">
            <a:avLst/>
          </a:prstGeom>
        </p:spPr>
      </p:pic>
    </p:spTree>
    <p:extLst>
      <p:ext uri="{BB962C8B-B14F-4D97-AF65-F5344CB8AC3E}">
        <p14:creationId xmlns:p14="http://schemas.microsoft.com/office/powerpoint/2010/main" val="2902533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30736"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6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228408" indent="-228408">
              <a:lnSpc>
                <a:spcPct val="150000"/>
              </a:lnSpc>
              <a:buFontTx/>
              <a:buBlip>
                <a:blip r:embed="rId6"/>
              </a:buBlip>
              <a:defRPr/>
            </a:lvl1pPr>
            <a:lvl2pPr marL="685222" indent="-228408">
              <a:lnSpc>
                <a:spcPct val="100000"/>
              </a:lnSpc>
              <a:buFontTx/>
              <a:buBlip>
                <a:blip r:embed="rId6"/>
              </a:buBlip>
              <a:defRPr/>
            </a:lvl2pPr>
            <a:lvl3pPr marL="1142002" indent="-228408">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63723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2"/>
            <a:ext cx="10515600" cy="1586441"/>
          </a:xfrm>
        </p:spPr>
        <p:txBody>
          <a:bodyPr anchor="t" anchorCtr="0">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42979" y="2942980"/>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204373" y="5874331"/>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2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6"/>
            <a:ext cx="9426804" cy="3874781"/>
          </a:xfrm>
        </p:spPr>
        <p:txBody>
          <a:bodyPr>
            <a:normAutofit/>
          </a:bodyPr>
          <a:lstStyle>
            <a:lvl1pPr marL="0" indent="0">
              <a:buNone/>
              <a:defRPr sz="1867"/>
            </a:lvl1pPr>
            <a:lvl2pPr marL="456783"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77117" y="120648"/>
            <a:ext cx="979055" cy="563539"/>
          </a:xfrm>
          <a:prstGeom prst="rect">
            <a:avLst/>
          </a:prstGeom>
        </p:spPr>
      </p:pic>
    </p:spTree>
    <p:extLst>
      <p:ext uri="{BB962C8B-B14F-4D97-AF65-F5344CB8AC3E}">
        <p14:creationId xmlns:p14="http://schemas.microsoft.com/office/powerpoint/2010/main" val="185792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3"/>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6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44179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362956"/>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7" y="1358901"/>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600"/>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7" y="321283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2"/>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7" y="5066777"/>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85"/>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Tree>
    <p:extLst>
      <p:ext uri="{BB962C8B-B14F-4D97-AF65-F5344CB8AC3E}">
        <p14:creationId xmlns:p14="http://schemas.microsoft.com/office/powerpoint/2010/main" val="4200829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3"/>
            <a:ext cx="10515600" cy="719172"/>
          </a:xfrm>
        </p:spPr>
        <p:txBody>
          <a:bodyPr anchor="b">
            <a:normAutofit/>
          </a:bodyPr>
          <a:lstStyle>
            <a:lvl1pPr algn="ctr">
              <a:defRPr sz="4267"/>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6182925"/>
            <a:ext cx="12192000" cy="704529"/>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7"/>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185452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867"/>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57"/>
            <a:ext cx="12192000" cy="768705"/>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434582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9"/>
            <a:ext cx="720000" cy="720000"/>
          </a:xfrm>
          <a:noFill/>
        </p:spPr>
        <p:txBody>
          <a:bodyPr anchor="ctr" anchorCtr="0">
            <a:normAutofit/>
          </a:bodyPr>
          <a:lstStyle>
            <a:lvl1pPr marL="0" indent="0" algn="ctr">
              <a:buNone/>
              <a:defRPr sz="1333">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67749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82"/>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9"/>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82"/>
            <a:ext cx="4185788" cy="1328823"/>
          </a:xfrm>
        </p:spPr>
        <p:txBody>
          <a:bodyPr>
            <a:normAutofit/>
          </a:bodyPr>
          <a:lstStyle>
            <a:lvl1pPr marL="0" indent="0">
              <a:buNone/>
              <a:defRPr sz="1867"/>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72" y="-43747"/>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879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602" y="172556"/>
            <a:ext cx="4710036" cy="1310609"/>
          </a:xfrm>
        </p:spPr>
        <p:txBody>
          <a:bodyPr anchor="t" anchorCtr="0">
            <a:noAutofit/>
          </a:bodyPr>
          <a:lstStyle>
            <a:lvl1pPr>
              <a:defRPr sz="32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8"/>
            <a:ext cx="720000" cy="720000"/>
          </a:xfrm>
        </p:spPr>
        <p:txBody>
          <a:bodyPr>
            <a:normAutofit/>
          </a:bodyPr>
          <a:lstStyle>
            <a:lvl1pPr marL="0" indent="0">
              <a:buNone/>
              <a:defRPr sz="1333"/>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333"/>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2"/>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333"/>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333"/>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7"/>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333"/>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3"/>
            <a:ext cx="720000" cy="720000"/>
          </a:xfrm>
        </p:spPr>
        <p:txBody>
          <a:bodyPr>
            <a:normAutofit/>
          </a:bodyPr>
          <a:lstStyle>
            <a:lvl1pPr marL="0" indent="0">
              <a:buNone/>
              <a:defRPr sz="1333"/>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333"/>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867"/>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05697" y="2905724"/>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0157" y="607905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009140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24339"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31"/>
            <a:ext cx="4240784" cy="6135945"/>
          </a:xfrm>
        </p:spPr>
        <p:txBody>
          <a:bodyPr/>
          <a:lstStyle>
            <a:lvl1pPr marL="0" indent="0">
              <a:buNone/>
              <a:defRPr sz="1600"/>
            </a:lvl1pPr>
            <a:lvl2pPr marL="456783" indent="0">
              <a:buNone/>
              <a:defRPr sz="1333"/>
            </a:lvl2pPr>
            <a:lvl3pPr marL="913593" indent="0">
              <a:buNone/>
              <a:defRPr sz="1200"/>
            </a:lvl3pPr>
            <a:lvl4pPr marL="1370392" indent="0">
              <a:buNone/>
              <a:defRPr sz="933"/>
            </a:lvl4pPr>
            <a:lvl5pPr marL="1827190" indent="0">
              <a:buNone/>
              <a:defRPr sz="933"/>
            </a:lvl5pPr>
            <a:lvl6pPr marL="2284006" indent="0">
              <a:buNone/>
              <a:defRPr sz="933"/>
            </a:lvl6pPr>
            <a:lvl7pPr marL="2740782" indent="0">
              <a:buNone/>
              <a:defRPr sz="933"/>
            </a:lvl7pPr>
            <a:lvl8pPr marL="3197564" indent="0">
              <a:buNone/>
              <a:defRPr sz="933"/>
            </a:lvl8pPr>
            <a:lvl9pPr marL="3654347" indent="0">
              <a:buNone/>
              <a:defRPr sz="933"/>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66254" y="5745020"/>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58554" y="-1"/>
            <a:ext cx="5942060" cy="4456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940167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4" tIns="60913" rIns="121824" bIns="60913" rtlCol="0" anchor="ctr"/>
          <a:lstStyle/>
          <a:p>
            <a:pPr marL="0" marR="0" lvl="0" indent="0" algn="ctr" defTabSz="609039"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20"/>
            <a:ext cx="5839840" cy="2464953"/>
          </a:xfrm>
          <a:prstGeom prst="rect">
            <a:avLst/>
          </a:prstGeom>
        </p:spPr>
      </p:pic>
      <p:sp>
        <p:nvSpPr>
          <p:cNvPr id="2" name="TextBox 1"/>
          <p:cNvSpPr txBox="1"/>
          <p:nvPr userDrawn="1"/>
        </p:nvSpPr>
        <p:spPr>
          <a:xfrm>
            <a:off x="5800479" y="4679991"/>
            <a:ext cx="5855855" cy="1354122"/>
          </a:xfrm>
          <a:prstGeom prst="rect">
            <a:avLst/>
          </a:prstGeom>
          <a:noFill/>
        </p:spPr>
        <p:txBody>
          <a:bodyPr wrap="square" lIns="121824" tIns="60913" rIns="121824" bIns="60913" rtlCol="0">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Thank you </a:t>
            </a:r>
            <a:endParaRPr kumimoji="0" lang="en-US"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endParaRPr>
          </a:p>
        </p:txBody>
      </p:sp>
    </p:spTree>
    <p:extLst>
      <p:ext uri="{BB962C8B-B14F-4D97-AF65-F5344CB8AC3E}">
        <p14:creationId xmlns:p14="http://schemas.microsoft.com/office/powerpoint/2010/main" val="3165718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defTabSz="914400">
              <a:defRPr/>
            </a:pPr>
            <a:fld id="{27215F35-A788-41AE-B4EF-05C67DB94468}"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E333BA2E-7BDC-45F0-9653-FBA83499D25C}"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3030843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2975EAAD-C1CD-42AF-AFD6-56BE6D8C95A7}"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143E26B6-01E2-49E7-8EF1-1E3E7EDD24E4}"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2361496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a:defRPr/>
            </a:pPr>
            <a:fld id="{29E7F18D-8D0C-45FC-AB9E-720BA4221A71}"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B331A9D0-A2F6-4DD8-B342-868570DEDDCB}"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178737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38" y="2875112"/>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7"/>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9"/>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3"/>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0286647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p:cNvSpPr>
            <a:spLocks noGrp="1"/>
          </p:cNvSpPr>
          <p:nvPr>
            <p:ph type="dt" sz="half" idx="10"/>
          </p:nvPr>
        </p:nvSpPr>
        <p:spPr/>
        <p:txBody>
          <a:bodyPr/>
          <a:lstStyle>
            <a:lvl1pPr>
              <a:defRPr/>
            </a:lvl1pPr>
          </a:lstStyle>
          <a:p>
            <a:pPr defTabSz="914400">
              <a:defRPr/>
            </a:pPr>
            <a:fld id="{8D6812A7-9D03-4BEC-B914-DB6617AF1D91}"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608F347C-77AC-450C-B6A8-24CE0B03EB65}"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1195371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3"/>
          <p:cNvSpPr>
            <a:spLocks noGrp="1"/>
          </p:cNvSpPr>
          <p:nvPr>
            <p:ph type="dt" sz="half" idx="10"/>
          </p:nvPr>
        </p:nvSpPr>
        <p:spPr/>
        <p:txBody>
          <a:bodyPr/>
          <a:lstStyle>
            <a:lvl1pPr>
              <a:defRPr/>
            </a:lvl1pPr>
          </a:lstStyle>
          <a:p>
            <a:pPr defTabSz="914400">
              <a:defRPr/>
            </a:pPr>
            <a:fld id="{AB18F4C3-8D57-4501-8749-B315A663B155}"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F8D426B8-5F8C-4EAA-85C4-7BC9A714F8E7}"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761844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3"/>
          <p:cNvSpPr>
            <a:spLocks noGrp="1"/>
          </p:cNvSpPr>
          <p:nvPr>
            <p:ph type="dt" sz="half" idx="10"/>
          </p:nvPr>
        </p:nvSpPr>
        <p:spPr/>
        <p:txBody>
          <a:bodyPr/>
          <a:lstStyle>
            <a:lvl1pPr>
              <a:defRPr/>
            </a:lvl1pPr>
          </a:lstStyle>
          <a:p>
            <a:pPr defTabSz="914400">
              <a:defRPr/>
            </a:pPr>
            <a:fld id="{BCBE11FC-6B0C-4339-99B1-32938A4EABFE}"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13EA6665-5C96-4FFE-BBC7-737D76AA63BC}"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3636999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400">
              <a:defRPr/>
            </a:pPr>
            <a:fld id="{29D9CD62-B7FC-4537-B902-50CD0E6F4FD0}"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0017DE58-266A-4E98-8838-077ADD1FDF24}"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4024871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3CD8CCE3-0BCF-4E87-9760-A02DBD4604AC}"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93775305-C158-4CF0-B101-4833D90CE995}"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40012521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2DCE5EFF-4122-4434-814E-064D4F84FEC8}"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23E7E43A-6CCD-4803-AD2C-779676D8F802}"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4814165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ABF26630-AD07-48C0-ADAB-2F0115BC48F5}"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E43DCD51-A7ED-45AD-8267-C5BDE385A3EA}"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12193363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172AA00E-16E1-47F8-9E8E-82DE6A7E6515}"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B4005D42-1B4F-4825-A304-4BC5A250E86A}"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278890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669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3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4.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2.wmf"/><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2.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76.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24.jpeg"/><Relationship Id="rId2" Type="http://schemas.openxmlformats.org/officeDocument/2006/relationships/slideLayout" Target="../slideLayouts/slideLayout75.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74.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3.emf"/><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oleObject" Target="../embeddings/oleObject1.bin"/><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8.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71977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fr-FR" altLang="fr-F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fr-FR" altLang="fr-F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400">
              <a:defRPr/>
            </a:pPr>
            <a:fld id="{0E6F488F-CAAF-4755-B306-9932C91F251F}" type="datetimeFigureOut">
              <a:rPr lang="fr-FR" smtClean="0">
                <a:solidFill>
                  <a:prstClr val="black">
                    <a:tint val="75000"/>
                  </a:prstClr>
                </a:solidFill>
              </a:rPr>
              <a:pPr defTabSz="914400">
                <a:defRPr/>
              </a:pPr>
              <a:t>15/09/2020</a:t>
            </a:fld>
            <a:endParaRPr lang="fr-F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914400" fontAlgn="base">
              <a:spcBef>
                <a:spcPct val="0"/>
              </a:spcBef>
              <a:spcAft>
                <a:spcPct val="0"/>
              </a:spcAft>
            </a:pPr>
            <a:fld id="{88380196-6DBE-4CBC-BA0C-3D905E7A9317}" type="slidenum">
              <a:rPr lang="fr-FR" altLang="fr-FR" smtClean="0">
                <a:cs typeface="Arial" panose="020B0604020202020204" pitchFamily="34" charset="0"/>
              </a:rPr>
              <a:pPr defTabSz="914400" fontAlgn="base">
                <a:spcBef>
                  <a:spcPct val="0"/>
                </a:spcBef>
                <a:spcAft>
                  <a:spcPct val="0"/>
                </a:spcAft>
              </a:pPr>
              <a:t>‹#›</a:t>
            </a:fld>
            <a:endParaRPr lang="fr-FR" altLang="fr-FR">
              <a:cs typeface="Arial" panose="020B0604020202020204" pitchFamily="34" charset="0"/>
            </a:endParaRPr>
          </a:p>
        </p:txBody>
      </p:sp>
    </p:spTree>
    <p:extLst>
      <p:ext uri="{BB962C8B-B14F-4D97-AF65-F5344CB8AC3E}">
        <p14:creationId xmlns:p14="http://schemas.microsoft.com/office/powerpoint/2010/main" val="100061765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93612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8" tIns="45704" rIns="91408" bIns="45704" rtlCol="0" anchor="ctr">
            <a:normAutofit/>
          </a:bodyPr>
          <a:lstStyle/>
          <a:p>
            <a:r>
              <a:rPr lang="en-US" altLang="ja-JP"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3"/>
            <a:ext cx="28448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3"/>
            <a:ext cx="38608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716754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077"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7" rtl="0" eaLnBrk="1" latinLnBrk="0" hangingPunct="1">
        <a:defRPr sz="1800" kern="1200">
          <a:solidFill>
            <a:schemeClr val="tx1"/>
          </a:solidFill>
          <a:latin typeface="+mn-lt"/>
          <a:ea typeface="+mn-ea"/>
          <a:cs typeface="+mn-cs"/>
        </a:defRPr>
      </a:lvl1pPr>
      <a:lvl2pPr marL="457039" algn="l" defTabSz="914077" rtl="0" eaLnBrk="1" latinLnBrk="0" hangingPunct="1">
        <a:defRPr sz="1800" kern="1200">
          <a:solidFill>
            <a:schemeClr val="tx1"/>
          </a:solidFill>
          <a:latin typeface="+mn-lt"/>
          <a:ea typeface="+mn-ea"/>
          <a:cs typeface="+mn-cs"/>
        </a:defRPr>
      </a:lvl2pPr>
      <a:lvl3pPr marL="914077" algn="l" defTabSz="914077" rtl="0" eaLnBrk="1" latinLnBrk="0" hangingPunct="1">
        <a:defRPr sz="1800" kern="1200">
          <a:solidFill>
            <a:schemeClr val="tx1"/>
          </a:solidFill>
          <a:latin typeface="+mn-lt"/>
          <a:ea typeface="+mn-ea"/>
          <a:cs typeface="+mn-cs"/>
        </a:defRPr>
      </a:lvl3pPr>
      <a:lvl4pPr marL="1371116" algn="l" defTabSz="914077" rtl="0" eaLnBrk="1" latinLnBrk="0" hangingPunct="1">
        <a:defRPr sz="1800" kern="1200">
          <a:solidFill>
            <a:schemeClr val="tx1"/>
          </a:solidFill>
          <a:latin typeface="+mn-lt"/>
          <a:ea typeface="+mn-ea"/>
          <a:cs typeface="+mn-cs"/>
        </a:defRPr>
      </a:lvl4pPr>
      <a:lvl5pPr marL="1828155" algn="l" defTabSz="914077" rtl="0" eaLnBrk="1" latinLnBrk="0" hangingPunct="1">
        <a:defRPr sz="1800" kern="1200">
          <a:solidFill>
            <a:schemeClr val="tx1"/>
          </a:solidFill>
          <a:latin typeface="+mn-lt"/>
          <a:ea typeface="+mn-ea"/>
          <a:cs typeface="+mn-cs"/>
        </a:defRPr>
      </a:lvl5pPr>
      <a:lvl6pPr marL="2285192" algn="l" defTabSz="914077" rtl="0" eaLnBrk="1" latinLnBrk="0" hangingPunct="1">
        <a:defRPr sz="1800" kern="1200">
          <a:solidFill>
            <a:schemeClr val="tx1"/>
          </a:solidFill>
          <a:latin typeface="+mn-lt"/>
          <a:ea typeface="+mn-ea"/>
          <a:cs typeface="+mn-cs"/>
        </a:defRPr>
      </a:lvl6pPr>
      <a:lvl7pPr marL="2742232" algn="l" defTabSz="914077" rtl="0" eaLnBrk="1" latinLnBrk="0" hangingPunct="1">
        <a:defRPr sz="1800" kern="1200">
          <a:solidFill>
            <a:schemeClr val="tx1"/>
          </a:solidFill>
          <a:latin typeface="+mn-lt"/>
          <a:ea typeface="+mn-ea"/>
          <a:cs typeface="+mn-cs"/>
        </a:defRPr>
      </a:lvl7pPr>
      <a:lvl8pPr marL="3199271" algn="l" defTabSz="914077" rtl="0" eaLnBrk="1" latinLnBrk="0" hangingPunct="1">
        <a:defRPr sz="1800" kern="1200">
          <a:solidFill>
            <a:schemeClr val="tx1"/>
          </a:solidFill>
          <a:latin typeface="+mn-lt"/>
          <a:ea typeface="+mn-ea"/>
          <a:cs typeface="+mn-cs"/>
        </a:defRPr>
      </a:lvl8pPr>
      <a:lvl9pPr marL="3656308" algn="l" defTabSz="9140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177343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83299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DB804D88-3BA5-4271-A6A3-02AC1464A306}"/>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7172" name="Rectangle 4">
            <a:extLst>
              <a:ext uri="{FF2B5EF4-FFF2-40B4-BE49-F238E27FC236}">
                <a16:creationId xmlns:a16="http://schemas.microsoft.com/office/drawing/2014/main" id="{88FA848B-391E-43FF-BEDE-B4BB3219CC45}"/>
              </a:ext>
            </a:extLst>
          </p:cNvPr>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174" name="Line 6">
            <a:extLst>
              <a:ext uri="{FF2B5EF4-FFF2-40B4-BE49-F238E27FC236}">
                <a16:creationId xmlns:a16="http://schemas.microsoft.com/office/drawing/2014/main" id="{AC86DB49-17A4-45DC-BBF2-1E4A2131FF9D}"/>
              </a:ext>
            </a:extLst>
          </p:cNvPr>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7180" name="Rectangle 12">
            <a:extLst>
              <a:ext uri="{FF2B5EF4-FFF2-40B4-BE49-F238E27FC236}">
                <a16:creationId xmlns:a16="http://schemas.microsoft.com/office/drawing/2014/main" id="{8B2D3BF6-CB36-4D88-9D50-3070AD297506}"/>
              </a:ext>
            </a:extLst>
          </p:cNvPr>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7185" name="Picture 17" descr="WHO-EN-white-H">
            <a:extLst>
              <a:ext uri="{FF2B5EF4-FFF2-40B4-BE49-F238E27FC236}">
                <a16:creationId xmlns:a16="http://schemas.microsoft.com/office/drawing/2014/main" id="{ABF953A6-9D19-4B90-838A-69044B7611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5668" y="6040166"/>
            <a:ext cx="2943021"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44203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45990" rtl="0" eaLnBrk="1" fontAlgn="base" hangingPunct="1">
        <a:spcBef>
          <a:spcPct val="0"/>
        </a:spcBef>
        <a:spcAft>
          <a:spcPct val="0"/>
        </a:spcAft>
        <a:defRPr sz="3628" b="1" kern="1200">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2pPr>
      <a:lvl3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3pPr>
      <a:lvl4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4pPr>
      <a:lvl5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5pPr>
      <a:lvl6pPr marL="414680"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6pPr>
      <a:lvl7pPr marL="82936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7pPr>
      <a:lvl8pPr marL="124404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8pPr>
      <a:lvl9pPr marL="1658722"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9pPr>
    </p:titleStyle>
    <p:bodyStyle>
      <a:lvl1pPr marL="354206" indent="-354206" algn="l" defTabSz="945990" rtl="0" eaLnBrk="1" fontAlgn="base" hangingPunct="1">
        <a:spcBef>
          <a:spcPct val="80000"/>
        </a:spcBef>
        <a:spcAft>
          <a:spcPct val="0"/>
        </a:spcAft>
        <a:buClr>
          <a:srgbClr val="1E7FB8"/>
        </a:buClr>
        <a:buFont typeface="Wingdings" panose="05000000000000000000" pitchFamily="2" charset="2"/>
        <a:buChar char="l"/>
        <a:defRPr sz="2540" kern="1200">
          <a:solidFill>
            <a:srgbClr val="000066"/>
          </a:solidFill>
          <a:latin typeface="+mn-lt"/>
          <a:ea typeface="+mn-ea"/>
          <a:cs typeface="+mn-cs"/>
        </a:defRPr>
      </a:lvl1pPr>
      <a:lvl2pPr marL="833681" indent="-292293" algn="l" defTabSz="945990" rtl="0" eaLnBrk="1" fontAlgn="base" hangingPunct="1">
        <a:spcBef>
          <a:spcPct val="20000"/>
        </a:spcBef>
        <a:spcAft>
          <a:spcPct val="0"/>
        </a:spcAft>
        <a:buClr>
          <a:srgbClr val="1E7FB8"/>
        </a:buClr>
        <a:buFont typeface="Arial" panose="020B0604020202020204" pitchFamily="34" charset="0"/>
        <a:buChar char="–"/>
        <a:defRPr sz="2177" kern="1200">
          <a:solidFill>
            <a:srgbClr val="000066"/>
          </a:solidFill>
          <a:latin typeface="+mn-lt"/>
          <a:ea typeface="+mn-ea"/>
          <a:cs typeface="+mn-cs"/>
        </a:defRPr>
      </a:lvl2pPr>
      <a:lvl3pPr marL="1300196" indent="-279333"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3pPr>
      <a:lvl4pPr marL="1722076" indent="-234698"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4pPr>
      <a:lvl5pPr marL="2057564" indent="-149746" algn="r" defTabSz="945990" rtl="1" eaLnBrk="1" fontAlgn="base" hangingPunct="1">
        <a:spcBef>
          <a:spcPct val="20000"/>
        </a:spcBef>
        <a:spcAft>
          <a:spcPct val="0"/>
        </a:spcAft>
        <a:buChar char="»"/>
        <a:defRPr sz="2086" kern="1200">
          <a:solidFill>
            <a:srgbClr val="000066"/>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a:fld id="{11138010-98A3-2A4B-ACE9-5B595B18CCDE}" type="datetimeFigureOut">
              <a:rPr lang="fr-FR" smtClean="0">
                <a:solidFill>
                  <a:prstClr val="black">
                    <a:tint val="75000"/>
                  </a:prstClr>
                </a:solidFill>
              </a:rPr>
              <a:pPr defTabSz="457189"/>
              <a:t>15/09/2020</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a:fld id="{A292125F-041E-1F46-B315-84FAB0C5C5BC}" type="slidenum">
              <a:rPr lang="fr-FR" smtClean="0">
                <a:solidFill>
                  <a:prstClr val="black">
                    <a:tint val="75000"/>
                  </a:prstClr>
                </a:solidFill>
              </a:rPr>
              <a:pPr defTabSz="457189"/>
              <a:t>‹#›</a:t>
            </a:fld>
            <a:endParaRPr lang="fr-FR" dirty="0">
              <a:solidFill>
                <a:prstClr val="black">
                  <a:tint val="75000"/>
                </a:prstClr>
              </a:solidFill>
            </a:endParaRPr>
          </a:p>
        </p:txBody>
      </p:sp>
    </p:spTree>
    <p:extLst>
      <p:ext uri="{BB962C8B-B14F-4D97-AF65-F5344CB8AC3E}">
        <p14:creationId xmlns:p14="http://schemas.microsoft.com/office/powerpoint/2010/main" val="139473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51"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0101826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4991581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74856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4E71"/>
              </a:buClr>
              <a:buSzPts val="3300"/>
              <a:buFont typeface="Arimo"/>
              <a:buNone/>
              <a:defRPr sz="3300" b="0" i="0" u="none" strike="noStrike" cap="none">
                <a:solidFill>
                  <a:srgbClr val="004E71"/>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1"/>
              </a:spcBef>
              <a:spcAft>
                <a:spcPts val="0"/>
              </a:spcAft>
              <a:buClr>
                <a:srgbClr val="3A3838"/>
              </a:buClr>
              <a:buSzPts val="2100"/>
              <a:buFont typeface="Arial"/>
              <a:buChar char="•"/>
              <a:defRPr sz="2100" b="0" i="0" u="none" strike="noStrike" cap="none">
                <a:solidFill>
                  <a:srgbClr val="3A3838"/>
                </a:solidFill>
                <a:latin typeface="Arimo"/>
                <a:ea typeface="Arimo"/>
                <a:cs typeface="Arimo"/>
                <a:sym typeface="Arimo"/>
              </a:defRPr>
            </a:lvl1pPr>
            <a:lvl2pPr marL="914400" marR="0" lvl="1" indent="-349250"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L="1828800" marR="0" lvl="3"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L="2286000" marR="0" lvl="4"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L="2743200" marR="0" lvl="5"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033644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1"/>
            <a:ext cx="12192000" cy="1238271"/>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a:t>Click to edit Master title style</a:t>
            </a:r>
          </a:p>
        </p:txBody>
      </p:sp>
      <p:sp>
        <p:nvSpPr>
          <p:cNvPr id="7171" name="Rectangle 4"/>
          <p:cNvSpPr>
            <a:spLocks noGrp="1" noChangeArrowheads="1"/>
          </p:cNvSpPr>
          <p:nvPr>
            <p:ph type="body" idx="1"/>
          </p:nvPr>
        </p:nvSpPr>
        <p:spPr bwMode="auto">
          <a:xfrm>
            <a:off x="590061" y="1380817"/>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7172" name="Line 6"/>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106677" tIns="53337" rIns="106677" bIns="53337"/>
          <a:lstStyle/>
          <a:p>
            <a:pPr marL="0" marR="0" lvl="0" indent="0" algn="l" defTabSz="1218132" rtl="0" eaLnBrk="1" fontAlgn="base" latinLnBrk="0" hangingPunct="1">
              <a:lnSpc>
                <a:spcPct val="100000"/>
              </a:lnSpc>
              <a:spcBef>
                <a:spcPct val="0"/>
              </a:spcBef>
              <a:spcAft>
                <a:spcPct val="0"/>
              </a:spcAft>
              <a:buClrTx/>
              <a:buSzTx/>
              <a:buFontTx/>
              <a:buNone/>
              <a:tabLst/>
              <a:defRPr/>
            </a:pPr>
            <a:endParaRPr kumimoji="0" lang="fr-CH" sz="4533" b="1" i="0" u="none" strike="noStrike" kern="1200" cap="none" spc="0" normalizeH="0" baseline="0" noProof="0">
              <a:ln>
                <a:noFill/>
              </a:ln>
              <a:solidFill>
                <a:srgbClr val="000066"/>
              </a:solidFill>
              <a:effectLst/>
              <a:uLnTx/>
              <a:uFillTx/>
              <a:latin typeface="Arial"/>
              <a:ea typeface="+mn-ea"/>
              <a:cs typeface="Arial"/>
            </a:endParaRPr>
          </a:p>
        </p:txBody>
      </p:sp>
      <p:sp>
        <p:nvSpPr>
          <p:cNvPr id="1029" name="Rectangle 12"/>
          <p:cNvSpPr>
            <a:spLocks noChangeArrowheads="1"/>
          </p:cNvSpPr>
          <p:nvPr/>
        </p:nvSpPr>
        <p:spPr bwMode="auto">
          <a:xfrm>
            <a:off x="0" y="6040210"/>
            <a:ext cx="12192000" cy="842311"/>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6677" tIns="53337" rIns="106677" bIns="53337"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eaLnBrk="0" fontAlgn="base" hangingPunct="0">
              <a:spcBef>
                <a:spcPct val="0"/>
              </a:spcBef>
              <a:spcAft>
                <a:spcPct val="0"/>
              </a:spcAft>
              <a:defRPr sz="3900" b="1">
                <a:solidFill>
                  <a:srgbClr val="000066"/>
                </a:solidFill>
                <a:latin typeface="Arial" charset="0"/>
                <a:cs typeface="Arial" charset="0"/>
              </a:defRPr>
            </a:lvl6pPr>
            <a:lvl7pPr marL="2971800" indent="-228600" eaLnBrk="0" fontAlgn="base" hangingPunct="0">
              <a:spcBef>
                <a:spcPct val="0"/>
              </a:spcBef>
              <a:spcAft>
                <a:spcPct val="0"/>
              </a:spcAft>
              <a:defRPr sz="3900" b="1">
                <a:solidFill>
                  <a:srgbClr val="000066"/>
                </a:solidFill>
                <a:latin typeface="Arial" charset="0"/>
                <a:cs typeface="Arial" charset="0"/>
              </a:defRPr>
            </a:lvl7pPr>
            <a:lvl8pPr marL="3429000" indent="-228600" eaLnBrk="0" fontAlgn="base" hangingPunct="0">
              <a:spcBef>
                <a:spcPct val="0"/>
              </a:spcBef>
              <a:spcAft>
                <a:spcPct val="0"/>
              </a:spcAft>
              <a:defRPr sz="3900" b="1">
                <a:solidFill>
                  <a:srgbClr val="000066"/>
                </a:solidFill>
                <a:latin typeface="Arial" charset="0"/>
                <a:cs typeface="Arial" charset="0"/>
              </a:defRPr>
            </a:lvl8pPr>
            <a:lvl9pPr marL="3886200" indent="-228600"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218132" rtl="0" eaLnBrk="1" fontAlgn="base" latinLnBrk="0" hangingPunct="1">
              <a:lnSpc>
                <a:spcPct val="100000"/>
              </a:lnSpc>
              <a:spcBef>
                <a:spcPct val="50000"/>
              </a:spcBef>
              <a:spcAft>
                <a:spcPct val="0"/>
              </a:spcAft>
              <a:buClrTx/>
              <a:buSzTx/>
              <a:buFontTx/>
              <a:buNone/>
              <a:tabLst/>
              <a:defRPr/>
            </a:pPr>
            <a:endParaRPr kumimoji="0" lang="ja-JP" altLang="en-US" sz="5200" b="1" i="0" u="none" strike="noStrike" kern="1200" cap="none" spc="0" normalizeH="0" baseline="0" noProof="0">
              <a:ln>
                <a:noFill/>
              </a:ln>
              <a:solidFill>
                <a:srgbClr val="000066"/>
              </a:solidFill>
              <a:effectLst/>
              <a:uLnTx/>
              <a:uFillTx/>
              <a:latin typeface="Arial" charset="0"/>
              <a:ea typeface="ＭＳ Ｐゴシック" pitchFamily="34" charset="-128"/>
              <a:cs typeface="Arial" charset="0"/>
            </a:endParaRPr>
          </a:p>
        </p:txBody>
      </p:sp>
      <p:sp>
        <p:nvSpPr>
          <p:cNvPr id="1030" name="Rectangle 13"/>
          <p:cNvSpPr>
            <a:spLocks noChangeArrowheads="1"/>
          </p:cNvSpPr>
          <p:nvPr/>
        </p:nvSpPr>
        <p:spPr bwMode="auto">
          <a:xfrm>
            <a:off x="1236220" y="6426045"/>
            <a:ext cx="5663415"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eaLnBrk="0" fontAlgn="base" hangingPunct="0">
              <a:spcBef>
                <a:spcPct val="0"/>
              </a:spcBef>
              <a:spcAft>
                <a:spcPct val="0"/>
              </a:spcAft>
              <a:defRPr sz="3900" b="1">
                <a:solidFill>
                  <a:srgbClr val="000066"/>
                </a:solidFill>
                <a:latin typeface="Arial" charset="0"/>
                <a:cs typeface="Arial" charset="0"/>
              </a:defRPr>
            </a:lvl6pPr>
            <a:lvl7pPr marL="2971800" indent="-228600" defTabSz="1042988" eaLnBrk="0" fontAlgn="base" hangingPunct="0">
              <a:spcBef>
                <a:spcPct val="0"/>
              </a:spcBef>
              <a:spcAft>
                <a:spcPct val="0"/>
              </a:spcAft>
              <a:defRPr sz="3900" b="1">
                <a:solidFill>
                  <a:srgbClr val="000066"/>
                </a:solidFill>
                <a:latin typeface="Arial" charset="0"/>
                <a:cs typeface="Arial" charset="0"/>
              </a:defRPr>
            </a:lvl7pPr>
            <a:lvl8pPr marL="3429000" indent="-228600" defTabSz="1042988" eaLnBrk="0" fontAlgn="base" hangingPunct="0">
              <a:spcBef>
                <a:spcPct val="0"/>
              </a:spcBef>
              <a:spcAft>
                <a:spcPct val="0"/>
              </a:spcAft>
              <a:defRPr sz="3900" b="1">
                <a:solidFill>
                  <a:srgbClr val="000066"/>
                </a:solidFill>
                <a:latin typeface="Arial" charset="0"/>
                <a:cs typeface="Arial" charset="0"/>
              </a:defRPr>
            </a:lvl8pPr>
            <a:lvl9pPr marL="3886200" indent="-228600" defTabSz="1042988"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390616"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a:ln>
                <a:noFill/>
              </a:ln>
              <a:solidFill>
                <a:srgbClr val="96CCEE"/>
              </a:solidFill>
              <a:effectLst/>
              <a:uLnTx/>
              <a:uFillTx/>
              <a:latin typeface="Arial Narrow" pitchFamily="34" charset="0"/>
              <a:ea typeface="ＭＳ Ｐゴシック" pitchFamily="34" charset="-128"/>
              <a:cs typeface="Arial" charset="0"/>
            </a:endParaRPr>
          </a:p>
        </p:txBody>
      </p:sp>
      <p:sp>
        <p:nvSpPr>
          <p:cNvPr id="1031" name="Rectangle 14"/>
          <p:cNvSpPr>
            <a:spLocks noChangeArrowheads="1"/>
          </p:cNvSpPr>
          <p:nvPr/>
        </p:nvSpPr>
        <p:spPr bwMode="auto">
          <a:xfrm>
            <a:off x="479648" y="6398727"/>
            <a:ext cx="474213" cy="3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39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39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39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3900" b="1">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9pPr>
          </a:lstStyle>
          <a:p>
            <a:pPr marL="0" marR="0" lvl="0" indent="0" algn="r" defTabSz="1390616" rtl="0" eaLnBrk="1" fontAlgn="base" latinLnBrk="0" hangingPunct="1">
              <a:lnSpc>
                <a:spcPct val="100000"/>
              </a:lnSpc>
              <a:spcBef>
                <a:spcPct val="0"/>
              </a:spcBef>
              <a:spcAft>
                <a:spcPct val="0"/>
              </a:spcAft>
              <a:buClrTx/>
              <a:buSzTx/>
              <a:buFontTx/>
              <a:buNone/>
              <a:tabLst/>
              <a:defRPr/>
            </a:pPr>
            <a:fld id="{2E6CF27D-D841-4A0D-BE71-06E6F12D013F}" type="slidenum">
              <a:rPr kumimoji="0" lang="ar-SA" altLang="ja-JP" sz="2000" b="1" i="0" u="none" strike="noStrike" kern="1200" cap="none" spc="0" normalizeH="0" baseline="0" noProof="0">
                <a:ln>
                  <a:noFill/>
                </a:ln>
                <a:solidFill>
                  <a:srgbClr val="72BBE8"/>
                </a:solidFill>
                <a:effectLst/>
                <a:uLnTx/>
                <a:uFillTx/>
                <a:latin typeface="Arial Narrow" panose="020B0606020202030204" pitchFamily="34" charset="0"/>
                <a:ea typeface="+mn-ea"/>
                <a:cs typeface="Arial" panose="020B0604020202020204" pitchFamily="34" charset="0"/>
              </a:rPr>
              <a:pPr marL="0" marR="0" lvl="0" indent="0" algn="r" defTabSz="1390616" rtl="0" eaLnBrk="1" fontAlgn="base" latinLnBrk="0" hangingPunct="1">
                <a:lnSpc>
                  <a:spcPct val="100000"/>
                </a:lnSpc>
                <a:spcBef>
                  <a:spcPct val="0"/>
                </a:spcBef>
                <a:spcAft>
                  <a:spcPct val="0"/>
                </a:spcAft>
                <a:buClrTx/>
                <a:buSzTx/>
                <a:buFontTx/>
                <a:buNone/>
                <a:tabLst/>
                <a:defRPr/>
              </a:pPr>
              <a:t>‹#›</a:t>
            </a:fld>
            <a:r>
              <a:rPr kumimoji="0" lang="en-US" altLang="ja-JP" sz="2000" b="1" i="0" u="none" strike="noStrike" kern="1200" cap="none" spc="0" normalizeH="0" baseline="0" noProof="0">
                <a:ln>
                  <a:noFill/>
                </a:ln>
                <a:solidFill>
                  <a:srgbClr val="72BBE8"/>
                </a:solidFill>
                <a:effectLst/>
                <a:uLnTx/>
                <a:uFillTx/>
                <a:latin typeface="Arial Narrow" panose="020B0606020202030204" pitchFamily="34" charset="0"/>
                <a:ea typeface="ＭＳ Ｐゴシック" panose="020B0600070205080204" pitchFamily="34" charset="-128"/>
                <a:cs typeface="Arial" panose="020B0604020202020204" pitchFamily="34" charset="0"/>
              </a:rPr>
              <a:t> </a:t>
            </a:r>
            <a:r>
              <a:rPr kumimoji="0" lang="en-US" altLang="ja-JP" sz="2800" b="1" i="0" u="none" strike="noStrike" kern="1200" cap="none" spc="0" normalizeH="0" baseline="14000" noProof="0">
                <a:ln>
                  <a:noFill/>
                </a:ln>
                <a:solidFill>
                  <a:srgbClr val="FFFFFF"/>
                </a:solidFill>
                <a:effectLst/>
                <a:uLnTx/>
                <a:uFillTx/>
                <a:latin typeface="Arial Narrow" panose="020B0606020202030204" pitchFamily="34" charset="0"/>
                <a:ea typeface="ＭＳ Ｐゴシック" panose="020B0600070205080204" pitchFamily="34" charset="-128"/>
                <a:cs typeface="Arial" panose="020B0604020202020204" pitchFamily="34" charset="0"/>
              </a:rPr>
              <a:t>|</a:t>
            </a:r>
          </a:p>
        </p:txBody>
      </p:sp>
      <p:pic>
        <p:nvPicPr>
          <p:cNvPr id="7176"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5668" y="6040168"/>
            <a:ext cx="2943021" cy="71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4763" y="6356977"/>
            <a:ext cx="3862489" cy="364281"/>
          </a:xfrm>
          <a:prstGeom prst="rect">
            <a:avLst/>
          </a:prstGeom>
        </p:spPr>
        <p:txBody>
          <a:bodyPr vert="horz" wrap="square" lIns="80008" tIns="40003" rIns="80008" bIns="40003" numCol="1" anchor="ctr" anchorCtr="0" compatLnSpc="1">
            <a:prstTxWarp prst="textNoShape">
              <a:avLst/>
            </a:prstTxWarp>
          </a:bodyPr>
          <a:lstStyle>
            <a:lvl1pPr algn="ctr">
              <a:defRPr sz="1467">
                <a:solidFill>
                  <a:srgbClr val="898989"/>
                </a:solidFill>
                <a:latin typeface="Arial" charset="0"/>
                <a:cs typeface="Arial" charset="0"/>
              </a:defRPr>
            </a:lvl1pPr>
          </a:lstStyle>
          <a:p>
            <a:pPr defTabSz="1218132" fontAlgn="base">
              <a:spcBef>
                <a:spcPct val="0"/>
              </a:spcBef>
              <a:spcAft>
                <a:spcPct val="0"/>
              </a:spcAft>
              <a:defRPr/>
            </a:pPr>
            <a:endParaRPr lang="en-GB" b="1"/>
          </a:p>
        </p:txBody>
      </p:sp>
    </p:spTree>
    <p:extLst>
      <p:ext uri="{BB962C8B-B14F-4D97-AF65-F5344CB8AC3E}">
        <p14:creationId xmlns:p14="http://schemas.microsoft.com/office/powerpoint/2010/main" val="383233844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ftr="0" dt="0"/>
  <p:txStyles>
    <p:titleStyle>
      <a:lvl1pPr algn="ctr" defTabSz="1215766" rtl="0" eaLnBrk="0" fontAlgn="base" hangingPunct="0">
        <a:spcBef>
          <a:spcPct val="0"/>
        </a:spcBef>
        <a:spcAft>
          <a:spcPct val="0"/>
        </a:spcAft>
        <a:defRPr sz="4667" b="1">
          <a:solidFill>
            <a:srgbClr val="000066"/>
          </a:solidFill>
          <a:latin typeface="+mj-lt"/>
          <a:ea typeface="+mj-ea"/>
          <a:cs typeface="+mj-cs"/>
        </a:defRPr>
      </a:lvl1pPr>
      <a:lvl2pPr algn="ctr" defTabSz="1215766" rtl="0" eaLnBrk="0" fontAlgn="base" hangingPunct="0">
        <a:spcBef>
          <a:spcPct val="0"/>
        </a:spcBef>
        <a:spcAft>
          <a:spcPct val="0"/>
        </a:spcAft>
        <a:defRPr sz="4667" b="1">
          <a:solidFill>
            <a:srgbClr val="000066"/>
          </a:solidFill>
          <a:latin typeface="Arial" charset="0"/>
          <a:cs typeface="Arial" charset="0"/>
        </a:defRPr>
      </a:lvl2pPr>
      <a:lvl3pPr algn="ctr" defTabSz="1215766" rtl="0" eaLnBrk="0" fontAlgn="base" hangingPunct="0">
        <a:spcBef>
          <a:spcPct val="0"/>
        </a:spcBef>
        <a:spcAft>
          <a:spcPct val="0"/>
        </a:spcAft>
        <a:defRPr sz="4667" b="1">
          <a:solidFill>
            <a:srgbClr val="000066"/>
          </a:solidFill>
          <a:latin typeface="Arial" charset="0"/>
          <a:cs typeface="Arial" charset="0"/>
        </a:defRPr>
      </a:lvl3pPr>
      <a:lvl4pPr algn="ctr" defTabSz="1215766" rtl="0" eaLnBrk="0" fontAlgn="base" hangingPunct="0">
        <a:spcBef>
          <a:spcPct val="0"/>
        </a:spcBef>
        <a:spcAft>
          <a:spcPct val="0"/>
        </a:spcAft>
        <a:defRPr sz="4667" b="1">
          <a:solidFill>
            <a:srgbClr val="000066"/>
          </a:solidFill>
          <a:latin typeface="Arial" charset="0"/>
          <a:cs typeface="Arial" charset="0"/>
        </a:defRPr>
      </a:lvl4pPr>
      <a:lvl5pPr algn="ctr" defTabSz="1215766" rtl="0" eaLnBrk="0" fontAlgn="base" hangingPunct="0">
        <a:spcBef>
          <a:spcPct val="0"/>
        </a:spcBef>
        <a:spcAft>
          <a:spcPct val="0"/>
        </a:spcAft>
        <a:defRPr sz="4667" b="1">
          <a:solidFill>
            <a:srgbClr val="000066"/>
          </a:solidFill>
          <a:latin typeface="Arial" charset="0"/>
          <a:cs typeface="Arial" charset="0"/>
        </a:defRPr>
      </a:lvl5pPr>
      <a:lvl6pPr marL="533371" algn="ctr" defTabSz="1216764" rtl="0" fontAlgn="base">
        <a:spcBef>
          <a:spcPct val="0"/>
        </a:spcBef>
        <a:spcAft>
          <a:spcPct val="0"/>
        </a:spcAft>
        <a:defRPr sz="4667" b="1">
          <a:solidFill>
            <a:srgbClr val="000066"/>
          </a:solidFill>
          <a:latin typeface="Arial" charset="0"/>
          <a:cs typeface="Arial" charset="0"/>
        </a:defRPr>
      </a:lvl6pPr>
      <a:lvl7pPr marL="1066739" algn="ctr" defTabSz="1216764" rtl="0" fontAlgn="base">
        <a:spcBef>
          <a:spcPct val="0"/>
        </a:spcBef>
        <a:spcAft>
          <a:spcPct val="0"/>
        </a:spcAft>
        <a:defRPr sz="4667" b="1">
          <a:solidFill>
            <a:srgbClr val="000066"/>
          </a:solidFill>
          <a:latin typeface="Arial" charset="0"/>
          <a:cs typeface="Arial" charset="0"/>
        </a:defRPr>
      </a:lvl7pPr>
      <a:lvl8pPr marL="1600111" algn="ctr" defTabSz="1216764" rtl="0" fontAlgn="base">
        <a:spcBef>
          <a:spcPct val="0"/>
        </a:spcBef>
        <a:spcAft>
          <a:spcPct val="0"/>
        </a:spcAft>
        <a:defRPr sz="4667" b="1">
          <a:solidFill>
            <a:srgbClr val="000066"/>
          </a:solidFill>
          <a:latin typeface="Arial" charset="0"/>
          <a:cs typeface="Arial" charset="0"/>
        </a:defRPr>
      </a:lvl8pPr>
      <a:lvl9pPr marL="2133483" algn="ctr" defTabSz="1216764" rtl="0" fontAlgn="base">
        <a:spcBef>
          <a:spcPct val="0"/>
        </a:spcBef>
        <a:spcAft>
          <a:spcPct val="0"/>
        </a:spcAft>
        <a:defRPr sz="4667" b="1">
          <a:solidFill>
            <a:srgbClr val="000066"/>
          </a:solidFill>
          <a:latin typeface="Arial" charset="0"/>
          <a:cs typeface="Arial" charset="0"/>
        </a:defRPr>
      </a:lvl9pPr>
    </p:titleStyle>
    <p:bodyStyle>
      <a:lvl1pPr marL="454039" indent="-454039" algn="l" defTabSz="1215766" rtl="0" eaLnBrk="0" fontAlgn="base" hangingPunct="0">
        <a:spcBef>
          <a:spcPct val="80000"/>
        </a:spcBef>
        <a:spcAft>
          <a:spcPct val="0"/>
        </a:spcAft>
        <a:buClr>
          <a:srgbClr val="1E7FB8"/>
        </a:buClr>
        <a:buFont typeface="Wingdings" panose="05000000000000000000" pitchFamily="2" charset="2"/>
        <a:buChar char="l"/>
        <a:defRPr sz="3333">
          <a:solidFill>
            <a:srgbClr val="000066"/>
          </a:solidFill>
          <a:latin typeface="+mn-lt"/>
          <a:ea typeface="+mn-ea"/>
          <a:cs typeface="+mn-cs"/>
        </a:defRPr>
      </a:lvl1pPr>
      <a:lvl2pPr marL="1071203" indent="-374367" algn="l" defTabSz="1215766" rtl="0" eaLnBrk="0" fontAlgn="base" hangingPunct="0">
        <a:spcBef>
          <a:spcPct val="20000"/>
        </a:spcBef>
        <a:spcAft>
          <a:spcPct val="0"/>
        </a:spcAft>
        <a:buClr>
          <a:srgbClr val="1E7FB8"/>
        </a:buClr>
        <a:buFont typeface="Arial" panose="020B0604020202020204" pitchFamily="34" charset="0"/>
        <a:buChar char="–"/>
        <a:defRPr sz="2800">
          <a:solidFill>
            <a:srgbClr val="000066"/>
          </a:solidFill>
          <a:latin typeface="+mn-lt"/>
          <a:cs typeface="+mn-cs"/>
        </a:defRPr>
      </a:lvl2pPr>
      <a:lvl3pPr marL="1671678" indent="-357710"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3pPr>
      <a:lvl4pPr marL="2214667" indent="-300219"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4pPr>
      <a:lvl5pPr marL="2644649" indent="-190910" algn="r" defTabSz="1215766" rtl="1" eaLnBrk="0" fontAlgn="base" hangingPunct="0">
        <a:spcBef>
          <a:spcPct val="20000"/>
        </a:spcBef>
        <a:spcAft>
          <a:spcPct val="0"/>
        </a:spcAft>
        <a:buChar char="»"/>
        <a:defRPr sz="2667">
          <a:solidFill>
            <a:srgbClr val="000066"/>
          </a:solidFill>
          <a:latin typeface="+mn-lt"/>
          <a:cs typeface="+mn-cs"/>
        </a:defRPr>
      </a:lvl5pPr>
      <a:lvl6pPr marL="3179839" indent="-192626" algn="r" defTabSz="1216764" rtl="1" fontAlgn="base">
        <a:spcBef>
          <a:spcPct val="20000"/>
        </a:spcBef>
        <a:spcAft>
          <a:spcPct val="0"/>
        </a:spcAft>
        <a:buChar char="»"/>
        <a:defRPr sz="2667">
          <a:solidFill>
            <a:srgbClr val="000066"/>
          </a:solidFill>
          <a:latin typeface="+mn-lt"/>
          <a:cs typeface="+mn-cs"/>
        </a:defRPr>
      </a:lvl6pPr>
      <a:lvl7pPr marL="3713242" indent="-192626" algn="r" defTabSz="1216764" rtl="1" fontAlgn="base">
        <a:spcBef>
          <a:spcPct val="20000"/>
        </a:spcBef>
        <a:spcAft>
          <a:spcPct val="0"/>
        </a:spcAft>
        <a:buChar char="»"/>
        <a:defRPr sz="2667">
          <a:solidFill>
            <a:srgbClr val="000066"/>
          </a:solidFill>
          <a:latin typeface="+mn-lt"/>
          <a:cs typeface="+mn-cs"/>
        </a:defRPr>
      </a:lvl7pPr>
      <a:lvl8pPr marL="4246596" indent="-192626" algn="r" defTabSz="1216764" rtl="1" fontAlgn="base">
        <a:spcBef>
          <a:spcPct val="20000"/>
        </a:spcBef>
        <a:spcAft>
          <a:spcPct val="0"/>
        </a:spcAft>
        <a:buChar char="»"/>
        <a:defRPr sz="2667">
          <a:solidFill>
            <a:srgbClr val="000066"/>
          </a:solidFill>
          <a:latin typeface="+mn-lt"/>
          <a:cs typeface="+mn-cs"/>
        </a:defRPr>
      </a:lvl8pPr>
      <a:lvl9pPr marL="4779951" indent="-192626" algn="r" defTabSz="1216764" rtl="1" fontAlgn="base">
        <a:spcBef>
          <a:spcPct val="20000"/>
        </a:spcBef>
        <a:spcAft>
          <a:spcPct val="0"/>
        </a:spcAft>
        <a:buChar char="»"/>
        <a:defRPr sz="2667">
          <a:solidFill>
            <a:srgbClr val="000066"/>
          </a:solidFill>
          <a:latin typeface="+mn-lt"/>
          <a:cs typeface="+mn-cs"/>
        </a:defRPr>
      </a:lvl9pPr>
    </p:bodyStyle>
    <p:otherStyle>
      <a:defPPr>
        <a:defRPr lang="ja-JP"/>
      </a:defPPr>
      <a:lvl1pPr marL="0" algn="l" defTabSz="1066739" rtl="0" eaLnBrk="1" latinLnBrk="0" hangingPunct="1">
        <a:defRPr kumimoji="1" sz="2133" kern="1200">
          <a:solidFill>
            <a:schemeClr val="tx1"/>
          </a:solidFill>
          <a:latin typeface="+mn-lt"/>
          <a:ea typeface="+mn-ea"/>
          <a:cs typeface="+mn-cs"/>
        </a:defRPr>
      </a:lvl1pPr>
      <a:lvl2pPr marL="533371" algn="l" defTabSz="1066739" rtl="0" eaLnBrk="1" latinLnBrk="0" hangingPunct="1">
        <a:defRPr kumimoji="1" sz="2133" kern="1200">
          <a:solidFill>
            <a:schemeClr val="tx1"/>
          </a:solidFill>
          <a:latin typeface="+mn-lt"/>
          <a:ea typeface="+mn-ea"/>
          <a:cs typeface="+mn-cs"/>
        </a:defRPr>
      </a:lvl2pPr>
      <a:lvl3pPr marL="1066739" algn="l" defTabSz="1066739" rtl="0" eaLnBrk="1" latinLnBrk="0" hangingPunct="1">
        <a:defRPr kumimoji="1" sz="2133" kern="1200">
          <a:solidFill>
            <a:schemeClr val="tx1"/>
          </a:solidFill>
          <a:latin typeface="+mn-lt"/>
          <a:ea typeface="+mn-ea"/>
          <a:cs typeface="+mn-cs"/>
        </a:defRPr>
      </a:lvl3pPr>
      <a:lvl4pPr marL="1600111" algn="l" defTabSz="1066739" rtl="0" eaLnBrk="1" latinLnBrk="0" hangingPunct="1">
        <a:defRPr kumimoji="1" sz="2133" kern="1200">
          <a:solidFill>
            <a:schemeClr val="tx1"/>
          </a:solidFill>
          <a:latin typeface="+mn-lt"/>
          <a:ea typeface="+mn-ea"/>
          <a:cs typeface="+mn-cs"/>
        </a:defRPr>
      </a:lvl4pPr>
      <a:lvl5pPr marL="2133483" algn="l" defTabSz="1066739" rtl="0" eaLnBrk="1" latinLnBrk="0" hangingPunct="1">
        <a:defRPr kumimoji="1" sz="2133" kern="1200">
          <a:solidFill>
            <a:schemeClr val="tx1"/>
          </a:solidFill>
          <a:latin typeface="+mn-lt"/>
          <a:ea typeface="+mn-ea"/>
          <a:cs typeface="+mn-cs"/>
        </a:defRPr>
      </a:lvl5pPr>
      <a:lvl6pPr marL="2666852" algn="l" defTabSz="1066739" rtl="0" eaLnBrk="1" latinLnBrk="0" hangingPunct="1">
        <a:defRPr kumimoji="1" sz="2133" kern="1200">
          <a:solidFill>
            <a:schemeClr val="tx1"/>
          </a:solidFill>
          <a:latin typeface="+mn-lt"/>
          <a:ea typeface="+mn-ea"/>
          <a:cs typeface="+mn-cs"/>
        </a:defRPr>
      </a:lvl6pPr>
      <a:lvl7pPr marL="3200224" algn="l" defTabSz="1066739" rtl="0" eaLnBrk="1" latinLnBrk="0" hangingPunct="1">
        <a:defRPr kumimoji="1" sz="2133" kern="1200">
          <a:solidFill>
            <a:schemeClr val="tx1"/>
          </a:solidFill>
          <a:latin typeface="+mn-lt"/>
          <a:ea typeface="+mn-ea"/>
          <a:cs typeface="+mn-cs"/>
        </a:defRPr>
      </a:lvl7pPr>
      <a:lvl8pPr marL="3733592" algn="l" defTabSz="1066739" rtl="0" eaLnBrk="1" latinLnBrk="0" hangingPunct="1">
        <a:defRPr kumimoji="1" sz="2133" kern="1200">
          <a:solidFill>
            <a:schemeClr val="tx1"/>
          </a:solidFill>
          <a:latin typeface="+mn-lt"/>
          <a:ea typeface="+mn-ea"/>
          <a:cs typeface="+mn-cs"/>
        </a:defRPr>
      </a:lvl8pPr>
      <a:lvl9pPr marL="4266963" algn="l" defTabSz="1066739" rtl="0" eaLnBrk="1" latinLnBrk="0" hangingPunct="1">
        <a:defRPr kumimoji="1"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2200"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1034" name="Working Draft" hidden="1"/>
          <p:cNvSpPr txBox="1">
            <a:spLocks noChangeArrowheads="1"/>
          </p:cNvSpPr>
          <p:nvPr/>
        </p:nvSpPr>
        <p:spPr bwMode="auto">
          <a:xfrm rot="5400000">
            <a:off x="11152801" y="1980017"/>
            <a:ext cx="1888337"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Last Modified 26/04/2019 10:21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035" name="Printed" hidden="1"/>
          <p:cNvSpPr txBox="1">
            <a:spLocks noChangeArrowheads="1"/>
          </p:cNvSpPr>
          <p:nvPr/>
        </p:nvSpPr>
        <p:spPr bwMode="auto">
          <a:xfrm rot="5400000">
            <a:off x="11284247" y="4197997"/>
            <a:ext cx="162544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Printed 25/04/2019 12:26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9" name="Title Placeholder 2"/>
          <p:cNvSpPr>
            <a:spLocks noGrp="1" noChangeArrowheads="1"/>
          </p:cNvSpPr>
          <p:nvPr>
            <p:ph type="title"/>
          </p:nvPr>
        </p:nvSpPr>
        <p:spPr bwMode="auto">
          <a:xfrm>
            <a:off x="233258" y="250104"/>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233258" y="60960"/>
            <a:ext cx="5679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all" spc="0" normalizeH="0" baseline="0" noProof="0" dirty="0">
                <a:ln>
                  <a:noFill/>
                </a:ln>
                <a:solidFill>
                  <a:srgbClr val="808080"/>
                </a:solidFill>
                <a:effectLst/>
                <a:uLnTx/>
                <a:uFillTx/>
                <a:latin typeface="Calibri"/>
                <a:ea typeface="+mn-ea"/>
                <a:cs typeface="+mn-cs"/>
              </a:rPr>
              <a:t>Tracker</a:t>
            </a:r>
          </a:p>
        </p:txBody>
      </p:sp>
      <p:sp>
        <p:nvSpPr>
          <p:cNvPr id="11" name="3. Unit of measure" hidden="1"/>
          <p:cNvSpPr txBox="1">
            <a:spLocks noChangeArrowheads="1"/>
          </p:cNvSpPr>
          <p:nvPr/>
        </p:nvSpPr>
        <p:spPr bwMode="auto">
          <a:xfrm>
            <a:off x="233258" y="581377"/>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Subtitle</a:t>
            </a:r>
          </a:p>
        </p:txBody>
      </p:sp>
      <p:sp>
        <p:nvSpPr>
          <p:cNvPr id="3" name="Text Placeholder 2"/>
          <p:cNvSpPr>
            <a:spLocks noGrp="1"/>
          </p:cNvSpPr>
          <p:nvPr userDrawn="1">
            <p:ph type="body" idx="1"/>
          </p:nvPr>
        </p:nvSpPr>
        <p:spPr bwMode="auto">
          <a:xfrm>
            <a:off x="1976208" y="1991016"/>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userDrawn="1"/>
        </p:nvGrpSpPr>
        <p:grpSpPr bwMode="auto">
          <a:xfrm>
            <a:off x="1976207" y="1291401"/>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Unit of measure</a:t>
              </a:r>
            </a:p>
          </p:txBody>
        </p:sp>
      </p:grpSp>
      <p:sp>
        <p:nvSpPr>
          <p:cNvPr id="23" name="doc id"/>
          <p:cNvSpPr>
            <a:spLocks noChangeArrowheads="1"/>
          </p:cNvSpPr>
          <p:nvPr userDrawn="1"/>
        </p:nvSpPr>
        <p:spPr bwMode="auto">
          <a:xfrm>
            <a:off x="11064590" y="60960"/>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
        <p:nvSpPr>
          <p:cNvPr id="13" name="4. Footnote" hidden="1"/>
          <p:cNvSpPr txBox="1">
            <a:spLocks noChangeArrowheads="1"/>
          </p:cNvSpPr>
          <p:nvPr/>
        </p:nvSpPr>
        <p:spPr bwMode="auto">
          <a:xfrm>
            <a:off x="233258" y="6443644"/>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9850" marR="0" lvl="0" indent="-69850" algn="l" defTabSz="89535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1 Footnote</a:t>
            </a:r>
          </a:p>
        </p:txBody>
      </p:sp>
      <p:sp>
        <p:nvSpPr>
          <p:cNvPr id="14" name="5. Source" hidden="1"/>
          <p:cNvSpPr>
            <a:spLocks noChangeArrowheads="1"/>
          </p:cNvSpPr>
          <p:nvPr/>
        </p:nvSpPr>
        <p:spPr bwMode="auto">
          <a:xfrm>
            <a:off x="233258" y="6598590"/>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4175" marR="0" lvl="0" indent="-384175" algn="l" defTabSz="9135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SOURCE: Source</a:t>
            </a:r>
          </a:p>
        </p:txBody>
      </p:sp>
      <p:pic>
        <p:nvPicPr>
          <p:cNvPr id="61" name="Picture 4" descr="Image result for world health organisation logo png">
            <a:extLst>
              <a:ext uri="{FF2B5EF4-FFF2-40B4-BE49-F238E27FC236}">
                <a16:creationId xmlns:a16="http://schemas.microsoft.com/office/drawing/2014/main" id="{1901E534-79ED-4DAE-B9B2-9AA9ADE57812}"/>
              </a:ext>
            </a:extLst>
          </p:cNvPr>
          <p:cNvPicPr>
            <a:picLocks noChangeAspect="1" noChangeArrowheads="1"/>
          </p:cNvPicPr>
          <p:nvPr userDrawn="1"/>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10312789" y="6364375"/>
            <a:ext cx="1254190" cy="431894"/>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LegendBoxes" hidden="1">
            <a:extLst>
              <a:ext uri="{FF2B5EF4-FFF2-40B4-BE49-F238E27FC236}">
                <a16:creationId xmlns:a16="http://schemas.microsoft.com/office/drawing/2014/main" id="{86211F76-FD48-44BA-B3E2-6DFAEAC418C8}"/>
              </a:ext>
            </a:extLst>
          </p:cNvPr>
          <p:cNvGrpSpPr>
            <a:grpSpLocks/>
          </p:cNvGrpSpPr>
          <p:nvPr userDrawn="1"/>
        </p:nvGrpSpPr>
        <p:grpSpPr bwMode="auto">
          <a:xfrm>
            <a:off x="11255479" y="319405"/>
            <a:ext cx="703263" cy="996951"/>
            <a:chOff x="4936" y="176"/>
            <a:chExt cx="443" cy="628"/>
          </a:xfrm>
        </p:grpSpPr>
        <p:sp>
          <p:nvSpPr>
            <p:cNvPr id="64" name="Legend1">
              <a:extLst>
                <a:ext uri="{FF2B5EF4-FFF2-40B4-BE49-F238E27FC236}">
                  <a16:creationId xmlns:a16="http://schemas.microsoft.com/office/drawing/2014/main" id="{DE0B4BDA-4EFE-4E32-9210-EAA8C606F7B5}"/>
                </a:ext>
              </a:extLst>
            </p:cNvPr>
            <p:cNvSpPr>
              <a:spLocks noChangeArrowheads="1"/>
            </p:cNvSpPr>
            <p:nvPr/>
          </p:nvSpPr>
          <p:spPr bwMode="auto">
            <a:xfrm>
              <a:off x="5096"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5" name="LegendRectangle1">
              <a:extLst>
                <a:ext uri="{FF2B5EF4-FFF2-40B4-BE49-F238E27FC236}">
                  <a16:creationId xmlns:a16="http://schemas.microsoft.com/office/drawing/2014/main" id="{ACDCF147-0483-4B18-8955-F427E66FB128}"/>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Legend2">
              <a:extLst>
                <a:ext uri="{FF2B5EF4-FFF2-40B4-BE49-F238E27FC236}">
                  <a16:creationId xmlns:a16="http://schemas.microsoft.com/office/drawing/2014/main" id="{2337564F-E44B-46D8-9A17-F1ADDD1A8886}"/>
                </a:ext>
              </a:extLst>
            </p:cNvPr>
            <p:cNvSpPr>
              <a:spLocks noChangeArrowheads="1"/>
            </p:cNvSpPr>
            <p:nvPr/>
          </p:nvSpPr>
          <p:spPr bwMode="auto">
            <a:xfrm>
              <a:off x="5096" y="34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7" name="LegendRectangle2">
              <a:extLst>
                <a:ext uri="{FF2B5EF4-FFF2-40B4-BE49-F238E27FC236}">
                  <a16:creationId xmlns:a16="http://schemas.microsoft.com/office/drawing/2014/main" id="{33BE4D4E-2945-4D9E-9C76-F84F8F6E8075}"/>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Legend3">
              <a:extLst>
                <a:ext uri="{FF2B5EF4-FFF2-40B4-BE49-F238E27FC236}">
                  <a16:creationId xmlns:a16="http://schemas.microsoft.com/office/drawing/2014/main" id="{2E7BA6F0-35AD-4E48-AFCB-9EE851CFCC71}"/>
                </a:ext>
              </a:extLst>
            </p:cNvPr>
            <p:cNvSpPr>
              <a:spLocks noChangeArrowheads="1"/>
            </p:cNvSpPr>
            <p:nvPr/>
          </p:nvSpPr>
          <p:spPr bwMode="auto">
            <a:xfrm>
              <a:off x="5096" y="517"/>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9" name="LegendRectangle3">
              <a:extLst>
                <a:ext uri="{FF2B5EF4-FFF2-40B4-BE49-F238E27FC236}">
                  <a16:creationId xmlns:a16="http://schemas.microsoft.com/office/drawing/2014/main" id="{6ACD67DB-B63B-4CBC-84A6-F87A738E8948}"/>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Legend4">
              <a:extLst>
                <a:ext uri="{FF2B5EF4-FFF2-40B4-BE49-F238E27FC236}">
                  <a16:creationId xmlns:a16="http://schemas.microsoft.com/office/drawing/2014/main" id="{7CA44096-F694-4D85-9261-0DC725BDC64C}"/>
                </a:ext>
              </a:extLst>
            </p:cNvPr>
            <p:cNvSpPr>
              <a:spLocks noChangeArrowheads="1"/>
            </p:cNvSpPr>
            <p:nvPr/>
          </p:nvSpPr>
          <p:spPr bwMode="auto">
            <a:xfrm>
              <a:off x="5096" y="688"/>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1" name="LegendRectangle4">
              <a:extLst>
                <a:ext uri="{FF2B5EF4-FFF2-40B4-BE49-F238E27FC236}">
                  <a16:creationId xmlns:a16="http://schemas.microsoft.com/office/drawing/2014/main" id="{83E49792-BF2C-4941-8795-B438819942A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2" name="LegendLines" hidden="1">
            <a:extLst>
              <a:ext uri="{FF2B5EF4-FFF2-40B4-BE49-F238E27FC236}">
                <a16:creationId xmlns:a16="http://schemas.microsoft.com/office/drawing/2014/main" id="{E53272FE-E6BB-4D61-881D-096957B7BF90}"/>
              </a:ext>
            </a:extLst>
          </p:cNvPr>
          <p:cNvGrpSpPr>
            <a:grpSpLocks/>
          </p:cNvGrpSpPr>
          <p:nvPr userDrawn="1"/>
        </p:nvGrpSpPr>
        <p:grpSpPr bwMode="auto">
          <a:xfrm>
            <a:off x="10947504" y="319405"/>
            <a:ext cx="1011238" cy="730251"/>
            <a:chOff x="4750" y="176"/>
            <a:chExt cx="637" cy="460"/>
          </a:xfrm>
        </p:grpSpPr>
        <p:sp>
          <p:nvSpPr>
            <p:cNvPr id="73" name="LineLegend1">
              <a:extLst>
                <a:ext uri="{FF2B5EF4-FFF2-40B4-BE49-F238E27FC236}">
                  <a16:creationId xmlns:a16="http://schemas.microsoft.com/office/drawing/2014/main" id="{C2F392F3-480D-4FD7-848C-1A22C28CAE32}"/>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LineLegend2">
              <a:extLst>
                <a:ext uri="{FF2B5EF4-FFF2-40B4-BE49-F238E27FC236}">
                  <a16:creationId xmlns:a16="http://schemas.microsoft.com/office/drawing/2014/main" id="{0A73ECA0-A6B8-4638-942C-0ED309810BD1}"/>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LineLegend3">
              <a:extLst>
                <a:ext uri="{FF2B5EF4-FFF2-40B4-BE49-F238E27FC236}">
                  <a16:creationId xmlns:a16="http://schemas.microsoft.com/office/drawing/2014/main" id="{541FABAA-8C8A-4273-ABFE-1BEC07505535}"/>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Legend1">
              <a:extLst>
                <a:ext uri="{FF2B5EF4-FFF2-40B4-BE49-F238E27FC236}">
                  <a16:creationId xmlns:a16="http://schemas.microsoft.com/office/drawing/2014/main" id="{D7798540-23B7-4498-918E-5759ED0C5C28}"/>
                </a:ext>
              </a:extLst>
            </p:cNvPr>
            <p:cNvSpPr>
              <a:spLocks noChangeArrowheads="1"/>
            </p:cNvSpPr>
            <p:nvPr/>
          </p:nvSpPr>
          <p:spPr bwMode="auto">
            <a:xfrm>
              <a:off x="5104"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7" name="Legend2">
              <a:extLst>
                <a:ext uri="{FF2B5EF4-FFF2-40B4-BE49-F238E27FC236}">
                  <a16:creationId xmlns:a16="http://schemas.microsoft.com/office/drawing/2014/main" id="{33270980-4363-4DAA-AD5F-03C262E89798}"/>
                </a:ext>
              </a:extLst>
            </p:cNvPr>
            <p:cNvSpPr>
              <a:spLocks noChangeArrowheads="1"/>
            </p:cNvSpPr>
            <p:nvPr/>
          </p:nvSpPr>
          <p:spPr bwMode="auto">
            <a:xfrm>
              <a:off x="5104" y="344"/>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8" name="Legend3">
              <a:extLst>
                <a:ext uri="{FF2B5EF4-FFF2-40B4-BE49-F238E27FC236}">
                  <a16:creationId xmlns:a16="http://schemas.microsoft.com/office/drawing/2014/main" id="{8B094C1E-56E9-4084-A551-1A0593A15EB4}"/>
                </a:ext>
              </a:extLst>
            </p:cNvPr>
            <p:cNvSpPr>
              <a:spLocks noChangeArrowheads="1"/>
            </p:cNvSpPr>
            <p:nvPr/>
          </p:nvSpPr>
          <p:spPr bwMode="auto">
            <a:xfrm>
              <a:off x="5104" y="520"/>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grpSp>
      <p:grpSp>
        <p:nvGrpSpPr>
          <p:cNvPr id="79" name="LegendMoons" hidden="1">
            <a:extLst>
              <a:ext uri="{FF2B5EF4-FFF2-40B4-BE49-F238E27FC236}">
                <a16:creationId xmlns:a16="http://schemas.microsoft.com/office/drawing/2014/main" id="{A386DB18-236E-4400-A97E-24D3A4A55FE3}"/>
              </a:ext>
            </a:extLst>
          </p:cNvPr>
          <p:cNvGrpSpPr/>
          <p:nvPr userDrawn="1"/>
        </p:nvGrpSpPr>
        <p:grpSpPr>
          <a:xfrm>
            <a:off x="11188905" y="319405"/>
            <a:ext cx="769837" cy="1306516"/>
            <a:chOff x="7875175" y="286625"/>
            <a:chExt cx="769837" cy="1306516"/>
          </a:xfrm>
        </p:grpSpPr>
        <p:grpSp>
          <p:nvGrpSpPr>
            <p:cNvPr id="80" name="MoonLegend2">
              <a:extLst>
                <a:ext uri="{FF2B5EF4-FFF2-40B4-BE49-F238E27FC236}">
                  <a16:creationId xmlns:a16="http://schemas.microsoft.com/office/drawing/2014/main" id="{D0556F15-3FCA-4587-A39F-AF0DC711B85F}"/>
                </a:ext>
              </a:extLst>
            </p:cNvPr>
            <p:cNvGrpSpPr>
              <a:grpSpLocks noChangeAspect="1"/>
            </p:cNvGrpSpPr>
            <p:nvPr>
              <p:custDataLst>
                <p:tags r:id="rId8"/>
              </p:custDataLst>
            </p:nvPr>
          </p:nvGrpSpPr>
          <p:grpSpPr bwMode="auto">
            <a:xfrm>
              <a:off x="7875175" y="560866"/>
              <a:ext cx="209550" cy="209551"/>
              <a:chOff x="1694" y="2044"/>
              <a:chExt cx="160" cy="160"/>
            </a:xfrm>
          </p:grpSpPr>
          <p:sp>
            <p:nvSpPr>
              <p:cNvPr id="98" name="Oval 41">
                <a:extLst>
                  <a:ext uri="{FF2B5EF4-FFF2-40B4-BE49-F238E27FC236}">
                    <a16:creationId xmlns:a16="http://schemas.microsoft.com/office/drawing/2014/main" id="{7D973B3D-A614-406A-96A5-9F9B43795FCD}"/>
                  </a:ext>
                </a:extLst>
              </p:cNvPr>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Arc 42">
                <a:extLst>
                  <a:ext uri="{FF2B5EF4-FFF2-40B4-BE49-F238E27FC236}">
                    <a16:creationId xmlns:a16="http://schemas.microsoft.com/office/drawing/2014/main" id="{99CB2EF0-831C-43D6-9C36-559D778DA1B7}"/>
                  </a:ext>
                </a:extLst>
              </p:cNvPr>
              <p:cNvSpPr>
                <a:spLocks noChangeAspect="1"/>
              </p:cNvSpPr>
              <p:nvPr>
                <p:custDataLst>
                  <p:tags r:id="rId22"/>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1" name="MoonLegend4">
              <a:extLst>
                <a:ext uri="{FF2B5EF4-FFF2-40B4-BE49-F238E27FC236}">
                  <a16:creationId xmlns:a16="http://schemas.microsoft.com/office/drawing/2014/main" id="{25C2504C-AE2D-4287-9C23-0CCE903D0E7A}"/>
                </a:ext>
              </a:extLst>
            </p:cNvPr>
            <p:cNvGrpSpPr>
              <a:grpSpLocks noChangeAspect="1"/>
            </p:cNvGrpSpPr>
            <p:nvPr>
              <p:custDataLst>
                <p:tags r:id="rId9"/>
              </p:custDataLst>
            </p:nvPr>
          </p:nvGrpSpPr>
          <p:grpSpPr bwMode="auto">
            <a:xfrm>
              <a:off x="7875175" y="1109348"/>
              <a:ext cx="209550" cy="209551"/>
              <a:chOff x="4495" y="1198"/>
              <a:chExt cx="160" cy="160"/>
            </a:xfrm>
          </p:grpSpPr>
          <p:sp>
            <p:nvSpPr>
              <p:cNvPr id="96" name="Oval 47">
                <a:extLst>
                  <a:ext uri="{FF2B5EF4-FFF2-40B4-BE49-F238E27FC236}">
                    <a16:creationId xmlns:a16="http://schemas.microsoft.com/office/drawing/2014/main" id="{92D89530-8C4D-45CA-A0BC-BB1C12672997}"/>
                  </a:ext>
                </a:extLst>
              </p:cNvPr>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Arc 48">
                <a:extLst>
                  <a:ext uri="{FF2B5EF4-FFF2-40B4-BE49-F238E27FC236}">
                    <a16:creationId xmlns:a16="http://schemas.microsoft.com/office/drawing/2014/main" id="{ADD42E44-1D1B-461F-9BA1-74B2342BB235}"/>
                  </a:ext>
                </a:extLst>
              </p:cNvPr>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2" name="MoonLegend5">
              <a:extLst>
                <a:ext uri="{FF2B5EF4-FFF2-40B4-BE49-F238E27FC236}">
                  <a16:creationId xmlns:a16="http://schemas.microsoft.com/office/drawing/2014/main" id="{6A96CB35-AA0D-4CE4-B003-0D36F35227FF}"/>
                </a:ext>
              </a:extLst>
            </p:cNvPr>
            <p:cNvGrpSpPr>
              <a:grpSpLocks noChangeAspect="1"/>
            </p:cNvGrpSpPr>
            <p:nvPr>
              <p:custDataLst>
                <p:tags r:id="rId10"/>
              </p:custDataLst>
            </p:nvPr>
          </p:nvGrpSpPr>
          <p:grpSpPr bwMode="auto">
            <a:xfrm>
              <a:off x="7875175" y="1383590"/>
              <a:ext cx="209550" cy="209551"/>
              <a:chOff x="4495" y="1440"/>
              <a:chExt cx="160" cy="160"/>
            </a:xfrm>
          </p:grpSpPr>
          <p:sp>
            <p:nvSpPr>
              <p:cNvPr id="94" name="Oval 50">
                <a:extLst>
                  <a:ext uri="{FF2B5EF4-FFF2-40B4-BE49-F238E27FC236}">
                    <a16:creationId xmlns:a16="http://schemas.microsoft.com/office/drawing/2014/main" id="{D162A430-B795-4C9F-9EBD-84543D384B63}"/>
                  </a:ext>
                </a:extLst>
              </p:cNvPr>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Oval 51">
                <a:extLst>
                  <a:ext uri="{FF2B5EF4-FFF2-40B4-BE49-F238E27FC236}">
                    <a16:creationId xmlns:a16="http://schemas.microsoft.com/office/drawing/2014/main" id="{5D8D879F-9D78-4A38-9A7C-DC8DAFF035FC}"/>
                  </a:ext>
                </a:extLst>
              </p:cNvPr>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3" name="Legend1">
              <a:extLst>
                <a:ext uri="{FF2B5EF4-FFF2-40B4-BE49-F238E27FC236}">
                  <a16:creationId xmlns:a16="http://schemas.microsoft.com/office/drawing/2014/main" id="{0F863DB3-1936-4E30-9D89-851E8EEC456E}"/>
                </a:ext>
              </a:extLst>
            </p:cNvPr>
            <p:cNvSpPr>
              <a:spLocks noChangeArrowheads="1"/>
            </p:cNvSpPr>
            <p:nvPr/>
          </p:nvSpPr>
          <p:spPr bwMode="auto">
            <a:xfrm>
              <a:off x="8195850" y="29932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4" name="Legend2">
              <a:extLst>
                <a:ext uri="{FF2B5EF4-FFF2-40B4-BE49-F238E27FC236}">
                  <a16:creationId xmlns:a16="http://schemas.microsoft.com/office/drawing/2014/main" id="{17C42F24-D98E-4327-A933-2A9DD37452E8}"/>
                </a:ext>
              </a:extLst>
            </p:cNvPr>
            <p:cNvSpPr>
              <a:spLocks noChangeArrowheads="1"/>
            </p:cNvSpPr>
            <p:nvPr/>
          </p:nvSpPr>
          <p:spPr bwMode="auto">
            <a:xfrm>
              <a:off x="8195850" y="573963"/>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5" name="Legend3">
              <a:extLst>
                <a:ext uri="{FF2B5EF4-FFF2-40B4-BE49-F238E27FC236}">
                  <a16:creationId xmlns:a16="http://schemas.microsoft.com/office/drawing/2014/main" id="{AD4DFC79-85E3-4E7A-8097-10CE9DE634C8}"/>
                </a:ext>
              </a:extLst>
            </p:cNvPr>
            <p:cNvSpPr>
              <a:spLocks noChangeArrowheads="1"/>
            </p:cNvSpPr>
            <p:nvPr/>
          </p:nvSpPr>
          <p:spPr bwMode="auto">
            <a:xfrm>
              <a:off x="8195850" y="848602"/>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6" name="Legend4">
              <a:extLst>
                <a:ext uri="{FF2B5EF4-FFF2-40B4-BE49-F238E27FC236}">
                  <a16:creationId xmlns:a16="http://schemas.microsoft.com/office/drawing/2014/main" id="{9306C54B-345F-4DAF-A5D5-9354486F0104}"/>
                </a:ext>
              </a:extLst>
            </p:cNvPr>
            <p:cNvSpPr>
              <a:spLocks noChangeArrowheads="1"/>
            </p:cNvSpPr>
            <p:nvPr/>
          </p:nvSpPr>
          <p:spPr bwMode="auto">
            <a:xfrm>
              <a:off x="8195850" y="112006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87" name="Legend5">
              <a:extLst>
                <a:ext uri="{FF2B5EF4-FFF2-40B4-BE49-F238E27FC236}">
                  <a16:creationId xmlns:a16="http://schemas.microsoft.com/office/drawing/2014/main" id="{A8521CF9-836D-4028-8E56-219F29084694}"/>
                </a:ext>
              </a:extLst>
            </p:cNvPr>
            <p:cNvSpPr>
              <a:spLocks noChangeArrowheads="1"/>
            </p:cNvSpPr>
            <p:nvPr/>
          </p:nvSpPr>
          <p:spPr bwMode="auto">
            <a:xfrm>
              <a:off x="8195850" y="139629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grpSp>
          <p:nvGrpSpPr>
            <p:cNvPr id="88" name="MoonLegend3">
              <a:extLst>
                <a:ext uri="{FF2B5EF4-FFF2-40B4-BE49-F238E27FC236}">
                  <a16:creationId xmlns:a16="http://schemas.microsoft.com/office/drawing/2014/main" id="{304BD983-7DB0-474E-AD23-9549E86C7AEE}"/>
                </a:ext>
              </a:extLst>
            </p:cNvPr>
            <p:cNvGrpSpPr>
              <a:grpSpLocks noChangeAspect="1"/>
            </p:cNvGrpSpPr>
            <p:nvPr>
              <p:custDataLst>
                <p:tags r:id="rId11"/>
              </p:custDataLst>
            </p:nvPr>
          </p:nvGrpSpPr>
          <p:grpSpPr bwMode="auto">
            <a:xfrm>
              <a:off x="7875175" y="835107"/>
              <a:ext cx="209550" cy="209551"/>
              <a:chOff x="4495" y="1198"/>
              <a:chExt cx="160" cy="160"/>
            </a:xfrm>
          </p:grpSpPr>
          <p:sp>
            <p:nvSpPr>
              <p:cNvPr id="92" name="Oval 47">
                <a:extLst>
                  <a:ext uri="{FF2B5EF4-FFF2-40B4-BE49-F238E27FC236}">
                    <a16:creationId xmlns:a16="http://schemas.microsoft.com/office/drawing/2014/main" id="{0A2934D7-BC95-4D7C-9B17-6B42B15BDFAA}"/>
                  </a:ext>
                </a:extLst>
              </p:cNvPr>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Arc 48">
                <a:extLst>
                  <a:ext uri="{FF2B5EF4-FFF2-40B4-BE49-F238E27FC236}">
                    <a16:creationId xmlns:a16="http://schemas.microsoft.com/office/drawing/2014/main" id="{F37634A6-79C7-4C2C-8C43-B7C501F5BF7C}"/>
                  </a:ext>
                </a:extLst>
              </p:cNvPr>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9" name="MoonLegend1">
              <a:extLst>
                <a:ext uri="{FF2B5EF4-FFF2-40B4-BE49-F238E27FC236}">
                  <a16:creationId xmlns:a16="http://schemas.microsoft.com/office/drawing/2014/main" id="{0925B210-AF7A-4755-8EA6-06F91D1766D4}"/>
                </a:ext>
              </a:extLst>
            </p:cNvPr>
            <p:cNvGrpSpPr>
              <a:grpSpLocks noChangeAspect="1"/>
            </p:cNvGrpSpPr>
            <p:nvPr userDrawn="1">
              <p:custDataLst>
                <p:tags r:id="rId12"/>
              </p:custDataLst>
            </p:nvPr>
          </p:nvGrpSpPr>
          <p:grpSpPr bwMode="auto">
            <a:xfrm>
              <a:off x="7875175" y="286625"/>
              <a:ext cx="209550" cy="209551"/>
              <a:chOff x="1694" y="2044"/>
              <a:chExt cx="160" cy="160"/>
            </a:xfrm>
          </p:grpSpPr>
          <p:sp>
            <p:nvSpPr>
              <p:cNvPr id="90" name="Oval 41">
                <a:extLst>
                  <a:ext uri="{FF2B5EF4-FFF2-40B4-BE49-F238E27FC236}">
                    <a16:creationId xmlns:a16="http://schemas.microsoft.com/office/drawing/2014/main" id="{023F23C0-9310-4581-AA8D-F87B8ADE9027}"/>
                  </a:ext>
                </a:extLst>
              </p:cNvPr>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Arc 42" hidden="1">
                <a:extLst>
                  <a:ext uri="{FF2B5EF4-FFF2-40B4-BE49-F238E27FC236}">
                    <a16:creationId xmlns:a16="http://schemas.microsoft.com/office/drawing/2014/main" id="{84F38A25-60E4-4073-9B75-BC02C360E372}"/>
                  </a:ext>
                </a:extLst>
              </p:cNvPr>
              <p:cNvSpPr>
                <a:spLocks noChangeAspect="1"/>
              </p:cNvSpPr>
              <p:nvPr>
                <p:custDataLst>
                  <p:tags r:id="rId14"/>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00" name="Sticker" hidden="1">
            <a:extLst>
              <a:ext uri="{FF2B5EF4-FFF2-40B4-BE49-F238E27FC236}">
                <a16:creationId xmlns:a16="http://schemas.microsoft.com/office/drawing/2014/main" id="{D482E422-67A1-4F59-B86D-B89D191995E4}"/>
              </a:ext>
            </a:extLst>
          </p:cNvPr>
          <p:cNvGrpSpPr/>
          <p:nvPr userDrawn="1"/>
        </p:nvGrpSpPr>
        <p:grpSpPr bwMode="auto">
          <a:xfrm>
            <a:off x="11074077" y="319405"/>
            <a:ext cx="884665" cy="212366"/>
            <a:chOff x="7856110" y="285750"/>
            <a:chExt cx="884665" cy="212366"/>
          </a:xfrm>
        </p:grpSpPr>
        <p:sp>
          <p:nvSpPr>
            <p:cNvPr id="101" name="StickerRectangle">
              <a:extLst>
                <a:ext uri="{FF2B5EF4-FFF2-40B4-BE49-F238E27FC236}">
                  <a16:creationId xmlns:a16="http://schemas.microsoft.com/office/drawing/2014/main" id="{2E078B9E-DC50-455F-AE64-A1E2B41F6504}"/>
                </a:ext>
              </a:extLst>
            </p:cNvPr>
            <p:cNvSpPr>
              <a:spLocks noChangeArrowheads="1"/>
            </p:cNvSpPr>
            <p:nvPr/>
          </p:nvSpPr>
          <p:spPr bwMode="auto">
            <a:xfrm>
              <a:off x="7856110" y="285750"/>
              <a:ext cx="88466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808080"/>
                  </a:solidFill>
                  <a:effectLst/>
                  <a:uLnTx/>
                  <a:uFillTx/>
                  <a:latin typeface="Calibri"/>
                  <a:ea typeface="+mn-ea"/>
                  <a:cs typeface="+mn-cs"/>
                </a:rPr>
                <a:t>PRELIMINARY</a:t>
              </a:r>
            </a:p>
          </p:txBody>
        </p:sp>
        <p:cxnSp>
          <p:nvCxnSpPr>
            <p:cNvPr id="102" name="AutoShape 31">
              <a:extLst>
                <a:ext uri="{FF2B5EF4-FFF2-40B4-BE49-F238E27FC236}">
                  <a16:creationId xmlns:a16="http://schemas.microsoft.com/office/drawing/2014/main" id="{84F6DA6C-9234-4461-B8C8-9A01870B14C3}"/>
                </a:ext>
              </a:extLst>
            </p:cNvPr>
            <p:cNvCxnSpPr>
              <a:cxnSpLocks noChangeShapeType="1"/>
              <a:stCxn id="101" idx="2"/>
              <a:endCxn id="101" idx="4"/>
            </p:cNvCxnSpPr>
            <p:nvPr/>
          </p:nvCxnSpPr>
          <p:spPr bwMode="auto">
            <a:xfrm>
              <a:off x="785611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3" name="AutoShape 32">
              <a:extLst>
                <a:ext uri="{FF2B5EF4-FFF2-40B4-BE49-F238E27FC236}">
                  <a16:creationId xmlns:a16="http://schemas.microsoft.com/office/drawing/2014/main" id="{0B76D508-D419-4FEC-952C-CBB2C8F133D5}"/>
                </a:ext>
              </a:extLst>
            </p:cNvPr>
            <p:cNvCxnSpPr>
              <a:cxnSpLocks noChangeShapeType="1"/>
              <a:stCxn id="101" idx="4"/>
              <a:endCxn id="101" idx="6"/>
            </p:cNvCxnSpPr>
            <p:nvPr/>
          </p:nvCxnSpPr>
          <p:spPr bwMode="auto">
            <a:xfrm>
              <a:off x="7856110" y="498116"/>
              <a:ext cx="88466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146" name="Slide Number">
            <a:extLst>
              <a:ext uri="{FF2B5EF4-FFF2-40B4-BE49-F238E27FC236}">
                <a16:creationId xmlns:a16="http://schemas.microsoft.com/office/drawing/2014/main" id="{E08A369E-1955-4B53-AABD-BE1DCB34A571}"/>
              </a:ext>
            </a:extLst>
          </p:cNvPr>
          <p:cNvSpPr txBox="1">
            <a:spLocks/>
          </p:cNvSpPr>
          <p:nvPr userDrawn="1"/>
        </p:nvSpPr>
        <p:spPr bwMode="auto">
          <a:xfrm>
            <a:off x="11836914" y="6598590"/>
            <a:ext cx="121828" cy="123111"/>
          </a:xfrm>
          <a:prstGeom prst="rect">
            <a:avLst/>
          </a:prstGeom>
        </p:spPr>
        <p:txBody>
          <a:bodyPr vert="horz" wrap="none" lIns="0" tIns="0" rIns="0" bIns="0" rtlCol="0" anchor="ctr">
            <a:spAutoFit/>
          </a:bodyPr>
          <a:lstStyle>
            <a:defPPr>
              <a:defRPr lang="en-GB"/>
            </a:defPPr>
            <a:lvl1pPr>
              <a:defRPr sz="1000" baseline="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GB" sz="800" b="0" i="0" u="none" strike="noStrike" kern="1200" cap="none" spc="0" normalizeH="0" baseline="0" noProof="0" smtClean="0">
                <a:ln>
                  <a:noFill/>
                </a:ln>
                <a:solidFill>
                  <a:srgbClr val="808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3263901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Lst>
  <p:hf hdr="0" ftr="0" dt="0"/>
  <p:txStyles>
    <p:titleStyle>
      <a:lvl1pPr algn="l" defTabSz="913526" rtl="0" eaLnBrk="1" fontAlgn="base" hangingPunct="1">
        <a:spcBef>
          <a:spcPct val="0"/>
        </a:spcBef>
        <a:spcAft>
          <a:spcPct val="0"/>
        </a:spcAft>
        <a:tabLst>
          <a:tab pos="275353" algn="l"/>
        </a:tabLst>
        <a:defRPr sz="2000" b="0"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GB"/>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685" rIns="91368" bIns="45685"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685" rIns="91368"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7874948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defTabSz="913593" rtl="0" eaLnBrk="1" latinLnBrk="0" hangingPunct="1">
        <a:lnSpc>
          <a:spcPct val="90000"/>
        </a:lnSpc>
        <a:spcBef>
          <a:spcPct val="0"/>
        </a:spcBef>
        <a:buNone/>
        <a:defRPr sz="4400" kern="1200">
          <a:solidFill>
            <a:srgbClr val="004E71"/>
          </a:solidFill>
          <a:latin typeface="Geneva" panose="020B0503030404040204" pitchFamily="34" charset="0"/>
          <a:ea typeface="Geneva" panose="020B0503030404040204" pitchFamily="34" charset="0"/>
          <a:cs typeface="+mj-cs"/>
        </a:defRPr>
      </a:lvl1pPr>
    </p:titleStyle>
    <p:bodyStyle>
      <a:lvl1pPr marL="228408" indent="-228408" algn="l" defTabSz="913593"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eneva" panose="020B0503030404040204" pitchFamily="34" charset="0"/>
          <a:ea typeface="Geneva" panose="020B0503030404040204" pitchFamily="34" charset="0"/>
          <a:cs typeface="+mn-cs"/>
        </a:defRPr>
      </a:lvl1pPr>
      <a:lvl2pPr marL="685222" indent="-228408" algn="l" defTabSz="913593"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eneva" panose="020B0503030404040204" pitchFamily="34" charset="0"/>
          <a:ea typeface="Geneva" panose="020B0503030404040204" pitchFamily="34" charset="0"/>
          <a:cs typeface="+mn-cs"/>
        </a:defRPr>
      </a:lvl2pPr>
      <a:lvl3pPr marL="1142002" indent="-228408" algn="l" defTabSz="913593"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eneva" panose="020B0503030404040204" pitchFamily="34" charset="0"/>
          <a:ea typeface="Geneva" panose="020B0503030404040204" pitchFamily="34" charset="0"/>
          <a:cs typeface="+mn-cs"/>
        </a:defRPr>
      </a:lvl3pPr>
      <a:lvl4pPr marL="1598781"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4pPr>
      <a:lvl5pPr marL="2055563"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5pPr>
      <a:lvl6pPr marL="2512377"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6pPr>
      <a:lvl7pPr marL="29691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7pPr>
      <a:lvl8pPr marL="34259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8pPr>
      <a:lvl9pPr marL="3882786"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913593" rtl="0" eaLnBrk="1" latinLnBrk="0" hangingPunct="1">
        <a:defRPr sz="1733" kern="1200">
          <a:solidFill>
            <a:schemeClr val="tx1"/>
          </a:solidFill>
          <a:latin typeface="+mn-lt"/>
          <a:ea typeface="+mn-ea"/>
          <a:cs typeface="+mn-cs"/>
        </a:defRPr>
      </a:lvl1pPr>
      <a:lvl2pPr marL="456783" algn="l" defTabSz="913593" rtl="0" eaLnBrk="1" latinLnBrk="0" hangingPunct="1">
        <a:defRPr sz="1733" kern="1200">
          <a:solidFill>
            <a:schemeClr val="tx1"/>
          </a:solidFill>
          <a:latin typeface="+mn-lt"/>
          <a:ea typeface="+mn-ea"/>
          <a:cs typeface="+mn-cs"/>
        </a:defRPr>
      </a:lvl2pPr>
      <a:lvl3pPr marL="913593" algn="l" defTabSz="913593" rtl="0" eaLnBrk="1" latinLnBrk="0" hangingPunct="1">
        <a:defRPr sz="1733" kern="1200">
          <a:solidFill>
            <a:schemeClr val="tx1"/>
          </a:solidFill>
          <a:latin typeface="+mn-lt"/>
          <a:ea typeface="+mn-ea"/>
          <a:cs typeface="+mn-cs"/>
        </a:defRPr>
      </a:lvl3pPr>
      <a:lvl4pPr marL="1370392" algn="l" defTabSz="913593" rtl="0" eaLnBrk="1" latinLnBrk="0" hangingPunct="1">
        <a:defRPr sz="1733" kern="1200">
          <a:solidFill>
            <a:schemeClr val="tx1"/>
          </a:solidFill>
          <a:latin typeface="+mn-lt"/>
          <a:ea typeface="+mn-ea"/>
          <a:cs typeface="+mn-cs"/>
        </a:defRPr>
      </a:lvl4pPr>
      <a:lvl5pPr marL="1827190" algn="l" defTabSz="913593" rtl="0" eaLnBrk="1" latinLnBrk="0" hangingPunct="1">
        <a:defRPr sz="1733" kern="1200">
          <a:solidFill>
            <a:schemeClr val="tx1"/>
          </a:solidFill>
          <a:latin typeface="+mn-lt"/>
          <a:ea typeface="+mn-ea"/>
          <a:cs typeface="+mn-cs"/>
        </a:defRPr>
      </a:lvl5pPr>
      <a:lvl6pPr marL="2284006" algn="l" defTabSz="913593" rtl="0" eaLnBrk="1" latinLnBrk="0" hangingPunct="1">
        <a:defRPr sz="1733" kern="1200">
          <a:solidFill>
            <a:schemeClr val="tx1"/>
          </a:solidFill>
          <a:latin typeface="+mn-lt"/>
          <a:ea typeface="+mn-ea"/>
          <a:cs typeface="+mn-cs"/>
        </a:defRPr>
      </a:lvl6pPr>
      <a:lvl7pPr marL="2740782" algn="l" defTabSz="913593" rtl="0" eaLnBrk="1" latinLnBrk="0" hangingPunct="1">
        <a:defRPr sz="1733" kern="1200">
          <a:solidFill>
            <a:schemeClr val="tx1"/>
          </a:solidFill>
          <a:latin typeface="+mn-lt"/>
          <a:ea typeface="+mn-ea"/>
          <a:cs typeface="+mn-cs"/>
        </a:defRPr>
      </a:lvl7pPr>
      <a:lvl8pPr marL="3197564" algn="l" defTabSz="913593" rtl="0" eaLnBrk="1" latinLnBrk="0" hangingPunct="1">
        <a:defRPr sz="1733" kern="1200">
          <a:solidFill>
            <a:schemeClr val="tx1"/>
          </a:solidFill>
          <a:latin typeface="+mn-lt"/>
          <a:ea typeface="+mn-ea"/>
          <a:cs typeface="+mn-cs"/>
        </a:defRPr>
      </a:lvl8pPr>
      <a:lvl9pPr marL="3654347" algn="l" defTabSz="91359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emf"/><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who.int/schistosomiasis/epidemiology/global_atlas/en/" TargetMode="External"/><Relationship Id="rId2" Type="http://schemas.openxmlformats.org/officeDocument/2006/relationships/image" Target="../media/image47.em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3.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4.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package" Target="../embeddings/Microsoft_Word_Document.docx"/></Relationships>
</file>

<file path=ppt/slides/_rels/slide85.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chart" Target="../charts/chart1.xml"/><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255945" y="838022"/>
            <a:ext cx="9811295" cy="2800765"/>
          </a:xfrm>
          <a:prstGeom prst="rect">
            <a:avLst/>
          </a:prstGeom>
        </p:spPr>
        <p:txBody>
          <a:bodyPr wrap="square" lIns="91438" tIns="45719" rIns="91438" bIns="45719">
            <a:spAutoFit/>
          </a:bodyPr>
          <a:lstStyle/>
          <a:p>
            <a:pPr lvl="0" algn="ctr" fontAlgn="base">
              <a:spcBef>
                <a:spcPct val="0"/>
              </a:spcBef>
              <a:spcAft>
                <a:spcPct val="0"/>
              </a:spcAft>
              <a:defRPr/>
            </a:pPr>
            <a:r>
              <a:rPr lang="fr-FR" sz="4400" b="1" dirty="0">
                <a:solidFill>
                  <a:srgbClr val="004E71"/>
                </a:solidFill>
                <a:cs typeface="Arial" charset="0"/>
              </a:rPr>
              <a:t>EXAMEN ET ANALYSE DES DONNÉES DE SCHISTOSOMIASE AU NIVEAU SOUS-DISTRICT* POUR LE RAFFINAGE DE LA CARTE DE DISTRIBUTION DU PZQ</a:t>
            </a: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694181" y="3737203"/>
            <a:ext cx="9180359" cy="1200327"/>
          </a:xfrm>
          <a:prstGeom prst="rect">
            <a:avLst/>
          </a:prstGeom>
          <a:noFill/>
        </p:spPr>
        <p:txBody>
          <a:bodyPr wrap="square" lIns="91438" tIns="45719" rIns="91438" bIns="45719" rtlCol="0">
            <a:spAutoFit/>
          </a:bodyPr>
          <a:lstStyle/>
          <a:p>
            <a:pPr lvl="0" algn="ctr">
              <a:defRPr/>
            </a:pPr>
            <a:r>
              <a:rPr lang="fr-FR" sz="2400" b="1" dirty="0">
                <a:solidFill>
                  <a:srgbClr val="004E71"/>
                </a:solidFill>
              </a:rPr>
              <a:t>Pour une meilleure utilisation des données disponibles sur la prévalence de la schistosomiase et pour une planification de la CP au niveau des sous-district* </a:t>
            </a:r>
            <a:endParaRPr kumimoji="0" lang="en-US" sz="2400" b="1" i="0" u="none" strike="noStrike" kern="1200" cap="none" spc="0" normalizeH="0" baseline="0" noProof="0" dirty="0">
              <a:ln>
                <a:noFill/>
              </a:ln>
              <a:solidFill>
                <a:srgbClr val="004E71"/>
              </a:solidFill>
              <a:effectLst/>
              <a:uLnTx/>
              <a:uFillTx/>
              <a:latin typeface="Calibri"/>
              <a:ea typeface="+mn-ea"/>
              <a:cs typeface="+mn-cs"/>
            </a:endParaRPr>
          </a:p>
        </p:txBody>
      </p:sp>
      <p:sp>
        <p:nvSpPr>
          <p:cNvPr id="4" name="TextBox 3"/>
          <p:cNvSpPr txBox="1"/>
          <p:nvPr/>
        </p:nvSpPr>
        <p:spPr>
          <a:xfrm>
            <a:off x="2173616" y="6167218"/>
            <a:ext cx="9700924" cy="338554"/>
          </a:xfrm>
          <a:prstGeom prst="rect">
            <a:avLst/>
          </a:prstGeom>
          <a:noFill/>
        </p:spPr>
        <p:txBody>
          <a:bodyPr wrap="square" rtlCol="0">
            <a:spAutoFit/>
          </a:bodyPr>
          <a:lstStyle/>
          <a:p>
            <a:r>
              <a:rPr lang="en-US" sz="1600" b="1" dirty="0"/>
              <a:t>*</a:t>
            </a:r>
            <a:r>
              <a:rPr lang="fr-FR" sz="1600" b="1" dirty="0"/>
              <a:t>Niveau administratif le plus bas possible pour lequel des données démographiques sont disponibles</a:t>
            </a:r>
            <a:endParaRPr lang="en-GB" sz="1600" b="1" dirty="0"/>
          </a:p>
        </p:txBody>
      </p:sp>
    </p:spTree>
    <p:extLst>
      <p:ext uri="{BB962C8B-B14F-4D97-AF65-F5344CB8AC3E}">
        <p14:creationId xmlns:p14="http://schemas.microsoft.com/office/powerpoint/2010/main" val="384309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22FB-63E7-406A-97CE-E9C60E42DC8F}"/>
              </a:ext>
            </a:extLst>
          </p:cNvPr>
          <p:cNvSpPr>
            <a:spLocks noGrp="1"/>
          </p:cNvSpPr>
          <p:nvPr>
            <p:ph type="title"/>
          </p:nvPr>
        </p:nvSpPr>
        <p:spPr/>
        <p:txBody>
          <a:bodyPr/>
          <a:lstStyle/>
          <a:p>
            <a:r>
              <a:rPr lang="fr-FR" sz="3265" dirty="0"/>
              <a:t>Maintien des services de santé essentiels. Orientation opérationnelle pour le contexte </a:t>
            </a:r>
            <a:r>
              <a:rPr lang="fr-FR" sz="3265" dirty="0" err="1"/>
              <a:t>Covid</a:t>
            </a:r>
            <a:r>
              <a:rPr lang="fr-FR" sz="3265" dirty="0"/>
              <a:t> 19</a:t>
            </a:r>
            <a:endParaRPr lang="en-GB" sz="3265" dirty="0"/>
          </a:p>
        </p:txBody>
      </p:sp>
      <p:pic>
        <p:nvPicPr>
          <p:cNvPr id="4" name="Content Placeholder 3">
            <a:extLst>
              <a:ext uri="{FF2B5EF4-FFF2-40B4-BE49-F238E27FC236}">
                <a16:creationId xmlns:a16="http://schemas.microsoft.com/office/drawing/2014/main" id="{BBDD0C06-ADCC-4B36-ADC1-593166C89F09}"/>
              </a:ext>
            </a:extLst>
          </p:cNvPr>
          <p:cNvPicPr>
            <a:picLocks noGrp="1" noChangeAspect="1"/>
          </p:cNvPicPr>
          <p:nvPr>
            <p:ph idx="1"/>
          </p:nvPr>
        </p:nvPicPr>
        <p:blipFill>
          <a:blip r:embed="rId2"/>
          <a:stretch>
            <a:fillRect/>
          </a:stretch>
        </p:blipFill>
        <p:spPr>
          <a:xfrm>
            <a:off x="1246589" y="1328747"/>
            <a:ext cx="3348837" cy="4672914"/>
          </a:xfrm>
          <a:prstGeom prst="rect">
            <a:avLst/>
          </a:prstGeom>
        </p:spPr>
      </p:pic>
      <p:sp>
        <p:nvSpPr>
          <p:cNvPr id="7" name="Content Placeholder 2">
            <a:extLst>
              <a:ext uri="{FF2B5EF4-FFF2-40B4-BE49-F238E27FC236}">
                <a16:creationId xmlns:a16="http://schemas.microsoft.com/office/drawing/2014/main" id="{E994364D-43DC-42DD-AC05-334B6008B677}"/>
              </a:ext>
            </a:extLst>
          </p:cNvPr>
          <p:cNvSpPr txBox="1">
            <a:spLocks/>
          </p:cNvSpPr>
          <p:nvPr/>
        </p:nvSpPr>
        <p:spPr bwMode="auto">
          <a:xfrm>
            <a:off x="4595427" y="1238271"/>
            <a:ext cx="6262567" cy="527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90525" indent="-390525" algn="l" defTabSz="1042988" rtl="0" eaLnBrk="1" fontAlgn="base" hangingPunct="1">
              <a:spcBef>
                <a:spcPct val="80000"/>
              </a:spcBef>
              <a:spcAft>
                <a:spcPct val="0"/>
              </a:spcAft>
              <a:buClr>
                <a:srgbClr val="1E7FB8"/>
              </a:buClr>
              <a:buFont typeface="Wingdings" panose="05000000000000000000" pitchFamily="2" charset="2"/>
              <a:buChar char="l"/>
              <a:defRPr sz="2800" kern="1200">
                <a:solidFill>
                  <a:srgbClr val="000066"/>
                </a:solidFill>
                <a:latin typeface="+mn-lt"/>
                <a:ea typeface="+mn-ea"/>
                <a:cs typeface="+mn-cs"/>
              </a:defRPr>
            </a:lvl1pPr>
            <a:lvl2pPr marL="919163" indent="-322263" algn="l" defTabSz="1042988" rtl="0" eaLnBrk="1" fontAlgn="base" hangingPunct="1">
              <a:spcBef>
                <a:spcPct val="20000"/>
              </a:spcBef>
              <a:spcAft>
                <a:spcPct val="0"/>
              </a:spcAft>
              <a:buClr>
                <a:srgbClr val="1E7FB8"/>
              </a:buClr>
              <a:buFont typeface="Arial" panose="020B0604020202020204" pitchFamily="34" charset="0"/>
              <a:buChar char="–"/>
              <a:defRPr sz="2400" kern="1200">
                <a:solidFill>
                  <a:srgbClr val="000066"/>
                </a:solidFill>
                <a:latin typeface="+mn-lt"/>
                <a:ea typeface="+mn-ea"/>
                <a:cs typeface="+mn-cs"/>
              </a:defRPr>
            </a:lvl2pPr>
            <a:lvl3pPr marL="1433513" indent="-307975"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3pPr>
            <a:lvl4pPr marL="1898650" indent="-258763"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4pPr>
            <a:lvl5pPr marL="2268538" indent="-165100" algn="r" defTabSz="1042988" rtl="1" eaLnBrk="1" fontAlgn="base" hangingPunct="1">
              <a:spcBef>
                <a:spcPct val="20000"/>
              </a:spcBef>
              <a:spcAft>
                <a:spcPct val="0"/>
              </a:spcAft>
              <a:buChar char="»"/>
              <a:defRPr sz="2300"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45990">
              <a:buNone/>
            </a:pPr>
            <a:r>
              <a:rPr lang="en-US" sz="1814" dirty="0">
                <a:latin typeface="Arial"/>
                <a:cs typeface="Arial"/>
              </a:rPr>
              <a:t>a)</a:t>
            </a:r>
            <a:r>
              <a:rPr lang="en-US" sz="1633" dirty="0">
                <a:latin typeface="Arial"/>
                <a:cs typeface="Arial"/>
              </a:rPr>
              <a:t> </a:t>
            </a:r>
            <a:r>
              <a:rPr lang="fr-FR" sz="1633" dirty="0">
                <a:latin typeface="Arial"/>
                <a:cs typeface="Arial"/>
              </a:rPr>
              <a:t>Soutenir la continuité du traitement et du suivi:</a:t>
            </a:r>
          </a:p>
          <a:p>
            <a:pPr marL="354206" indent="-354206" defTabSz="945990">
              <a:buFont typeface="Arial" panose="020B0604020202020204" pitchFamily="34" charset="0"/>
              <a:buChar char="•"/>
            </a:pPr>
            <a:r>
              <a:rPr lang="fr-FR" sz="1451" dirty="0">
                <a:latin typeface="Arial"/>
                <a:cs typeface="Arial"/>
              </a:rPr>
              <a:t>Distribution de médicaments pour le traitement de l'ulcère de </a:t>
            </a:r>
            <a:r>
              <a:rPr lang="fr-FR" sz="1451" dirty="0" err="1">
                <a:latin typeface="Arial"/>
                <a:cs typeface="Arial"/>
              </a:rPr>
              <a:t>Buruli</a:t>
            </a:r>
            <a:r>
              <a:rPr lang="fr-FR" sz="1451" dirty="0">
                <a:latin typeface="Arial"/>
                <a:cs typeface="Arial"/>
              </a:rPr>
              <a:t>, de la lèpre, du mycétome, de la </a:t>
            </a:r>
            <a:r>
              <a:rPr lang="fr-FR" sz="1451" dirty="0" err="1">
                <a:latin typeface="Arial"/>
                <a:cs typeface="Arial"/>
              </a:rPr>
              <a:t>chromoblastomycose</a:t>
            </a:r>
            <a:r>
              <a:rPr lang="fr-FR" sz="1451" dirty="0">
                <a:latin typeface="Arial"/>
                <a:cs typeface="Arial"/>
              </a:rPr>
              <a:t> et des mycoses profondes pendant des périodes plus longues permettant une fréquence réduite des visites des patients, par exemple,</a:t>
            </a:r>
          </a:p>
          <a:p>
            <a:pPr marL="354206" indent="-354206" defTabSz="945990">
              <a:buFont typeface="Arial" panose="020B0604020202020204" pitchFamily="34" charset="0"/>
              <a:buChar char="•"/>
            </a:pPr>
            <a:r>
              <a:rPr lang="fr-FR" sz="1451" dirty="0">
                <a:latin typeface="Arial"/>
                <a:cs typeface="Arial"/>
              </a:rPr>
              <a:t>Les tests de diagnostic et l'accès aux soins pour les patients atteints de dengue pour empêcher une mortalité inutile</a:t>
            </a:r>
            <a:endParaRPr lang="en-US" sz="1451" dirty="0">
              <a:latin typeface="Arial"/>
              <a:cs typeface="Arial"/>
            </a:endParaRPr>
          </a:p>
          <a:p>
            <a:pPr marL="466515" indent="-466515" defTabSz="945990">
              <a:buFont typeface="Wingdings" panose="05000000000000000000" pitchFamily="2" charset="2"/>
              <a:buAutoNum type="alphaLcParenR" startAt="2"/>
            </a:pPr>
            <a:r>
              <a:rPr lang="fr-FR" sz="1814" dirty="0">
                <a:latin typeface="Arial"/>
                <a:cs typeface="Arial"/>
              </a:rPr>
              <a:t>Planification proactive, gestion des achats et des approvisionnements</a:t>
            </a:r>
          </a:p>
          <a:p>
            <a:pPr marL="466515" indent="-466515" defTabSz="945990">
              <a:buFont typeface="Wingdings" panose="05000000000000000000" pitchFamily="2" charset="2"/>
              <a:buAutoNum type="alphaLcParenR" startAt="2"/>
            </a:pPr>
            <a:r>
              <a:rPr lang="fr-FR" sz="1814" dirty="0">
                <a:latin typeface="Arial"/>
                <a:cs typeface="Arial"/>
              </a:rPr>
              <a:t>Réviser les plans nationaux de mise en œuvre - nouvelles dates provisoires, mobiliser les ressources, inventaire des médicaments et empêcher leur expiration</a:t>
            </a:r>
            <a:endParaRPr lang="en-US" sz="1814" dirty="0">
              <a:latin typeface="Arial"/>
              <a:cs typeface="Arial"/>
            </a:endParaRPr>
          </a:p>
          <a:p>
            <a:pPr marL="466515" indent="-466515" defTabSz="945990">
              <a:buFont typeface="Wingdings" panose="05000000000000000000" pitchFamily="2" charset="2"/>
              <a:buAutoNum type="alphaLcParenR" startAt="2"/>
            </a:pPr>
            <a:r>
              <a:rPr lang="fr-FR" sz="1814" dirty="0">
                <a:latin typeface="Arial"/>
                <a:cs typeface="Arial"/>
              </a:rPr>
              <a:t>Maintenir des systèmes et des bases de données pour le suivi et l'évaluation des patients, y compris un registre des patients, y compris des registres de laboratoire, des cartes de suivi des résultats du traitement, </a:t>
            </a:r>
            <a:r>
              <a:rPr lang="fr-FR" sz="1814" dirty="0" err="1">
                <a:latin typeface="Arial"/>
                <a:cs typeface="Arial"/>
              </a:rPr>
              <a:t>etc</a:t>
            </a:r>
            <a:r>
              <a:rPr lang="en-US" sz="1814" dirty="0">
                <a:latin typeface="Arial"/>
                <a:cs typeface="Arial"/>
              </a:rPr>
              <a:t>. </a:t>
            </a:r>
            <a:endParaRPr lang="en-GB" sz="1814" dirty="0">
              <a:latin typeface="Arial"/>
              <a:cs typeface="Arial"/>
            </a:endParaRPr>
          </a:p>
        </p:txBody>
      </p:sp>
    </p:spTree>
    <p:extLst>
      <p:ext uri="{BB962C8B-B14F-4D97-AF65-F5344CB8AC3E}">
        <p14:creationId xmlns:p14="http://schemas.microsoft.com/office/powerpoint/2010/main" val="254151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BBC0-0720-48FB-A195-F1DBD6C784EC}"/>
              </a:ext>
            </a:extLst>
          </p:cNvPr>
          <p:cNvSpPr>
            <a:spLocks noGrp="1"/>
          </p:cNvSpPr>
          <p:nvPr>
            <p:ph type="title"/>
          </p:nvPr>
        </p:nvSpPr>
        <p:spPr/>
        <p:txBody>
          <a:bodyPr/>
          <a:lstStyle/>
          <a:p>
            <a:r>
              <a:rPr lang="fr-FR" sz="2177" dirty="0"/>
              <a:t>Considérations pour la mise en œuvre d'interventions de traitement de masse pour les maladies tropicales négligées dans le contexte de la pandémie de COVID-19 - </a:t>
            </a:r>
            <a:r>
              <a:rPr lang="fr-FR" sz="2177" dirty="0">
                <a:solidFill>
                  <a:srgbClr val="FF0000"/>
                </a:solidFill>
              </a:rPr>
              <a:t>Nouvelles orientations</a:t>
            </a:r>
            <a:endParaRPr lang="en-GB" dirty="0">
              <a:solidFill>
                <a:srgbClr val="FF0000"/>
              </a:solidFill>
            </a:endParaRPr>
          </a:p>
        </p:txBody>
      </p:sp>
      <p:sp>
        <p:nvSpPr>
          <p:cNvPr id="3" name="Content Placeholder 2">
            <a:extLst>
              <a:ext uri="{FF2B5EF4-FFF2-40B4-BE49-F238E27FC236}">
                <a16:creationId xmlns:a16="http://schemas.microsoft.com/office/drawing/2014/main" id="{4840FE1F-6497-4622-92C3-05B45FE528A1}"/>
              </a:ext>
            </a:extLst>
          </p:cNvPr>
          <p:cNvSpPr>
            <a:spLocks noGrp="1"/>
          </p:cNvSpPr>
          <p:nvPr>
            <p:ph idx="1"/>
          </p:nvPr>
        </p:nvSpPr>
        <p:spPr/>
        <p:txBody>
          <a:bodyPr/>
          <a:lstStyle/>
          <a:p>
            <a:pPr marL="0" indent="0">
              <a:buNone/>
            </a:pPr>
            <a:r>
              <a:rPr lang="fr-FR" sz="1814" dirty="0"/>
              <a:t>«Lors de la détection dans une zone géographique donnée (a) d'une augmentation soudaine de l'incidence des infections MTN ou (b) d'une charge de morbidité importante, la décision de reprendre ou de commencer des campagnes actives de dépistage ou de traitement de masse, ou les deux, exigera </a:t>
            </a:r>
            <a:r>
              <a:rPr lang="fr-FR" sz="1814" u="sng" dirty="0"/>
              <a:t>une évaluation des risques et des avantages au cas par cas</a:t>
            </a:r>
            <a:r>
              <a:rPr lang="fr-FR" sz="1814" dirty="0"/>
              <a:t>; l’évaluation doit tenir compte de la </a:t>
            </a:r>
            <a:r>
              <a:rPr lang="fr-FR" sz="1814" u="sng" dirty="0"/>
              <a:t>capacité du système de santé</a:t>
            </a:r>
            <a:r>
              <a:rPr lang="fr-FR" sz="1814" dirty="0"/>
              <a:t> à mener efficacement des interventions sanitaires </a:t>
            </a:r>
            <a:r>
              <a:rPr lang="fr-FR" sz="1814" u="sng" dirty="0"/>
              <a:t>sûres et de haute qualité</a:t>
            </a:r>
            <a:r>
              <a:rPr lang="fr-FR" sz="1814" dirty="0"/>
              <a:t> dans le contexte de la pandémie de COVID-19 ».</a:t>
            </a:r>
          </a:p>
          <a:p>
            <a:r>
              <a:rPr lang="fr-FR" sz="1814" dirty="0"/>
              <a:t>Le processus d'évaluation des risques et des avantages qui devrait guider la décision de reprendre ou de commencer une intervention de traitement de masse ou une campagne active de dépistage des cas, suppose que les conditions (a) ou (b) ci-dessus sont remplies;</a:t>
            </a:r>
          </a:p>
          <a:p>
            <a:r>
              <a:rPr lang="fr-FR" sz="1814" dirty="0"/>
              <a:t>Mise en œuvre des mesures d'atténuation qui devraient être appliquées pour réduire le risque de transmission du SRAS-CoV-2 conjointement avec l'intervention de traitement de masse ou la campagne active de dépistage des cas</a:t>
            </a:r>
            <a:endParaRPr lang="en-US" sz="1814" dirty="0"/>
          </a:p>
        </p:txBody>
      </p:sp>
    </p:spTree>
    <p:extLst>
      <p:ext uri="{BB962C8B-B14F-4D97-AF65-F5344CB8AC3E}">
        <p14:creationId xmlns:p14="http://schemas.microsoft.com/office/powerpoint/2010/main" val="41542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32B2-0F19-4F7C-AAFC-010CDB4441E3}"/>
              </a:ext>
            </a:extLst>
          </p:cNvPr>
          <p:cNvSpPr>
            <a:spLocks noGrp="1"/>
          </p:cNvSpPr>
          <p:nvPr>
            <p:ph type="title"/>
          </p:nvPr>
        </p:nvSpPr>
        <p:spPr/>
        <p:txBody>
          <a:bodyPr/>
          <a:lstStyle/>
          <a:p>
            <a:r>
              <a:rPr lang="fr-FR" sz="2902" dirty="0"/>
              <a:t>Feuille de route pour les maladies tropicales négligées 2021–2030: changement d'approches</a:t>
            </a:r>
            <a:endParaRPr lang="en-GB" sz="2902" dirty="0"/>
          </a:p>
        </p:txBody>
      </p:sp>
      <p:sp>
        <p:nvSpPr>
          <p:cNvPr id="4" name="Rectangle: Rounded Corners 3">
            <a:extLst>
              <a:ext uri="{FF2B5EF4-FFF2-40B4-BE49-F238E27FC236}">
                <a16:creationId xmlns:a16="http://schemas.microsoft.com/office/drawing/2014/main" id="{731363B2-A2D8-4D7A-87D2-B9D58A840C7D}"/>
              </a:ext>
            </a:extLst>
          </p:cNvPr>
          <p:cNvSpPr/>
          <p:nvPr/>
        </p:nvSpPr>
        <p:spPr bwMode="auto">
          <a:xfrm>
            <a:off x="1678022" y="1821278"/>
            <a:ext cx="1918402"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451" b="1" dirty="0">
                <a:solidFill>
                  <a:srgbClr val="000066"/>
                </a:solidFill>
                <a:latin typeface="Arial" panose="020B0604020202020204" pitchFamily="34" charset="0"/>
                <a:cs typeface="Arial" panose="020B0604020202020204" pitchFamily="34" charset="0"/>
              </a:rPr>
              <a:t>Redevabilité sur l’impact </a:t>
            </a:r>
            <a:endParaRPr lang="en-GB" sz="1451" b="1" dirty="0">
              <a:solidFill>
                <a:srgbClr val="00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B336994-E953-4B8C-A44A-DF514960A9EA}"/>
              </a:ext>
            </a:extLst>
          </p:cNvPr>
          <p:cNvSpPr/>
          <p:nvPr/>
        </p:nvSpPr>
        <p:spPr bwMode="auto">
          <a:xfrm>
            <a:off x="1707342" y="3158243"/>
            <a:ext cx="185976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en-GB" sz="1451" b="1" dirty="0" err="1">
                <a:solidFill>
                  <a:srgbClr val="000066"/>
                </a:solidFill>
                <a:latin typeface="Arial" panose="020B0604020202020204" pitchFamily="34" charset="0"/>
                <a:cs typeface="Arial" panose="020B0604020202020204" pitchFamily="34" charset="0"/>
              </a:rPr>
              <a:t>Approches</a:t>
            </a:r>
            <a:r>
              <a:rPr lang="en-GB" sz="1451" b="1" dirty="0">
                <a:solidFill>
                  <a:srgbClr val="000066"/>
                </a:solidFill>
                <a:latin typeface="Arial" panose="020B0604020202020204" pitchFamily="34" charset="0"/>
                <a:cs typeface="Arial" panose="020B0604020202020204" pitchFamily="34" charset="0"/>
              </a:rPr>
              <a:t> </a:t>
            </a:r>
            <a:r>
              <a:rPr lang="en-GB" sz="1451" b="1" dirty="0" err="1">
                <a:solidFill>
                  <a:srgbClr val="000066"/>
                </a:solidFill>
                <a:latin typeface="Arial" panose="020B0604020202020204" pitchFamily="34" charset="0"/>
                <a:cs typeface="Arial" panose="020B0604020202020204" pitchFamily="34" charset="0"/>
              </a:rPr>
              <a:t>programmatiques</a:t>
            </a:r>
            <a:endParaRPr lang="en-GB" sz="1451" b="1" dirty="0">
              <a:solidFill>
                <a:srgbClr val="000066"/>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653B0CC-99D0-4C4C-8DD3-90052257DD28}"/>
              </a:ext>
            </a:extLst>
          </p:cNvPr>
          <p:cNvSpPr/>
          <p:nvPr/>
        </p:nvSpPr>
        <p:spPr bwMode="auto">
          <a:xfrm>
            <a:off x="1678022" y="4613276"/>
            <a:ext cx="185976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en-GB" sz="1451" b="1" dirty="0">
                <a:solidFill>
                  <a:srgbClr val="000066"/>
                </a:solidFill>
                <a:latin typeface="Arial" panose="020B0604020202020204" pitchFamily="34" charset="0"/>
                <a:cs typeface="Arial" panose="020B0604020202020204" pitchFamily="34" charset="0"/>
              </a:rPr>
              <a:t>Appropriation du programme</a:t>
            </a:r>
          </a:p>
        </p:txBody>
      </p:sp>
      <p:sp>
        <p:nvSpPr>
          <p:cNvPr id="7" name="Rectangle: Rounded Corners 6">
            <a:extLst>
              <a:ext uri="{FF2B5EF4-FFF2-40B4-BE49-F238E27FC236}">
                <a16:creationId xmlns:a16="http://schemas.microsoft.com/office/drawing/2014/main" id="{E1715C61-6A05-4897-9D91-699838D90947}"/>
              </a:ext>
            </a:extLst>
          </p:cNvPr>
          <p:cNvSpPr/>
          <p:nvPr/>
        </p:nvSpPr>
        <p:spPr bwMode="auto">
          <a:xfrm>
            <a:off x="4086496" y="1821278"/>
            <a:ext cx="2860849"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dirty="0">
                <a:solidFill>
                  <a:srgbClr val="000066"/>
                </a:solidFill>
                <a:latin typeface="Arial" panose="020B0604020202020204" pitchFamily="34" charset="0"/>
                <a:cs typeface="Arial" panose="020B0604020202020204" pitchFamily="34" charset="0"/>
              </a:rPr>
              <a:t>Orientation historique vers le </a:t>
            </a:r>
            <a:r>
              <a:rPr lang="fr-FR" sz="1270" b="1" i="1" dirty="0">
                <a:solidFill>
                  <a:srgbClr val="000066"/>
                </a:solidFill>
                <a:latin typeface="Arial" panose="020B0604020202020204" pitchFamily="34" charset="0"/>
                <a:cs typeface="Arial" panose="020B0604020202020204" pitchFamily="34" charset="0"/>
              </a:rPr>
              <a:t>processus,</a:t>
            </a:r>
            <a:r>
              <a:rPr lang="fr-FR" sz="1270" b="1" dirty="0">
                <a:solidFill>
                  <a:srgbClr val="000066"/>
                </a:solidFill>
                <a:latin typeface="Arial" panose="020B0604020202020204" pitchFamily="34" charset="0"/>
                <a:cs typeface="Arial" panose="020B0604020202020204" pitchFamily="34" charset="0"/>
              </a:rPr>
              <a:t> avec succès mesuré sur la base des mesures prises </a:t>
            </a:r>
            <a:endParaRPr lang="en-GB" sz="1270" b="1" dirty="0">
              <a:solidFill>
                <a:srgbClr val="000066"/>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54AB7AC-E845-4669-88D1-F5586C9345B8}"/>
              </a:ext>
            </a:extLst>
          </p:cNvPr>
          <p:cNvSpPr/>
          <p:nvPr/>
        </p:nvSpPr>
        <p:spPr bwMode="auto">
          <a:xfrm>
            <a:off x="4115815" y="3158243"/>
            <a:ext cx="283153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dirty="0">
                <a:solidFill>
                  <a:srgbClr val="000066"/>
                </a:solidFill>
                <a:latin typeface="Arial" panose="020B0604020202020204" pitchFamily="34" charset="0"/>
                <a:cs typeface="Arial" panose="020B0604020202020204" pitchFamily="34" charset="0"/>
              </a:rPr>
              <a:t>Programmes  verticaux des maladies ayant des interfaces limitées avec les systèmes nationaux de soins de santé et les secteurs adjacents</a:t>
            </a:r>
            <a:endParaRPr lang="en-GB" sz="1270" b="1" dirty="0">
              <a:solidFill>
                <a:srgbClr val="000066"/>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B838C1D-E0AD-4F1B-A6D4-26348C2CF10D}"/>
              </a:ext>
            </a:extLst>
          </p:cNvPr>
          <p:cNvSpPr/>
          <p:nvPr/>
        </p:nvSpPr>
        <p:spPr bwMode="auto">
          <a:xfrm>
            <a:off x="4086495" y="4613276"/>
            <a:ext cx="286085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a:solidFill>
                  <a:srgbClr val="000066"/>
                </a:solidFill>
                <a:latin typeface="Arial" panose="020B0604020202020204" pitchFamily="34" charset="0"/>
                <a:cs typeface="Arial" panose="020B0604020202020204" pitchFamily="34" charset="0"/>
              </a:rPr>
              <a:t>Un programme axé sur l'extérieur et dépendant du soutien des partenaires et du financement des donateurs</a:t>
            </a:r>
            <a:endParaRPr lang="en-GB" sz="1270" b="1" dirty="0">
              <a:solidFill>
                <a:srgbClr val="000066"/>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57CCD73-78B0-47A1-A70D-9F4C55E0B53A}"/>
              </a:ext>
            </a:extLst>
          </p:cNvPr>
          <p:cNvSpPr/>
          <p:nvPr/>
        </p:nvSpPr>
        <p:spPr bwMode="auto">
          <a:xfrm>
            <a:off x="7445795" y="1821278"/>
            <a:ext cx="3009544"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i="1" dirty="0">
                <a:solidFill>
                  <a:srgbClr val="000066"/>
                </a:solidFill>
                <a:latin typeface="Arial" panose="020B0604020202020204" pitchFamily="34" charset="0"/>
                <a:cs typeface="Arial" panose="020B0604020202020204" pitchFamily="34" charset="0"/>
              </a:rPr>
              <a:t>Orientation vers l'impact </a:t>
            </a:r>
            <a:r>
              <a:rPr lang="fr-FR" sz="1088" b="1" dirty="0">
                <a:solidFill>
                  <a:srgbClr val="000066"/>
                </a:solidFill>
                <a:latin typeface="Arial" panose="020B0604020202020204" pitchFamily="34" charset="0"/>
                <a:cs typeface="Arial" panose="020B0604020202020204" pitchFamily="34" charset="0"/>
              </a:rPr>
              <a:t>mesurant l'impact des interventions sur les MTN sur la santé publique</a:t>
            </a:r>
            <a:endParaRPr lang="en-GB" sz="1088" b="1" dirty="0">
              <a:solidFill>
                <a:srgbClr val="000066"/>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725B52F-A7B9-4A98-A197-6F989FF33205}"/>
              </a:ext>
            </a:extLst>
          </p:cNvPr>
          <p:cNvSpPr/>
          <p:nvPr/>
        </p:nvSpPr>
        <p:spPr bwMode="auto">
          <a:xfrm>
            <a:off x="7475113" y="3158243"/>
            <a:ext cx="2980226" cy="1238268"/>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dirty="0">
                <a:solidFill>
                  <a:srgbClr val="000066"/>
                </a:solidFill>
                <a:latin typeface="Arial" panose="020B0604020202020204" pitchFamily="34" charset="0"/>
                <a:cs typeface="Arial" panose="020B0604020202020204" pitchFamily="34" charset="0"/>
              </a:rPr>
              <a:t>Approches holistiques et transversales, y compris l'intégration entre les MTN, l'intégration dans les systèmes de santé nationaux, la coordination avec les secteurs adjacents et le renforcement des capacités des pays et du soutien mondial</a:t>
            </a:r>
            <a:endParaRPr lang="en-GB" sz="1088" b="1" dirty="0">
              <a:solidFill>
                <a:srgbClr val="000066"/>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DD1D296-1561-4030-A673-B300667B7169}"/>
              </a:ext>
            </a:extLst>
          </p:cNvPr>
          <p:cNvSpPr/>
          <p:nvPr/>
        </p:nvSpPr>
        <p:spPr bwMode="auto">
          <a:xfrm>
            <a:off x="7445793" y="4613275"/>
            <a:ext cx="3009546" cy="1238269"/>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dirty="0">
                <a:solidFill>
                  <a:srgbClr val="000066"/>
                </a:solidFill>
                <a:latin typeface="Arial" panose="020B0604020202020204" pitchFamily="34" charset="0"/>
                <a:cs typeface="Arial" panose="020B0604020202020204" pitchFamily="34" charset="0"/>
              </a:rPr>
              <a:t>Appropriation et financement du pays avec les MTN intégrées dans les plans et budgets de santé nationaux, et soutenues par les partenaires et les donateurs pour surmonter les défis en suspens</a:t>
            </a:r>
            <a:endParaRPr lang="en-GB" sz="1088" b="1" dirty="0">
              <a:solidFill>
                <a:srgbClr val="000066"/>
              </a:solidFill>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D126A06A-C416-4A45-BC31-6BAA609C2EA8}"/>
              </a:ext>
            </a:extLst>
          </p:cNvPr>
          <p:cNvSpPr/>
          <p:nvPr/>
        </p:nvSpPr>
        <p:spPr bwMode="auto">
          <a:xfrm>
            <a:off x="6947345" y="2303759"/>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45F10BA7-3F49-46A6-BEA7-712C6F82C859}"/>
              </a:ext>
            </a:extLst>
          </p:cNvPr>
          <p:cNvSpPr/>
          <p:nvPr/>
        </p:nvSpPr>
        <p:spPr bwMode="auto">
          <a:xfrm>
            <a:off x="6955721" y="3553549"/>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5" name="Arrow: Right 14">
            <a:extLst>
              <a:ext uri="{FF2B5EF4-FFF2-40B4-BE49-F238E27FC236}">
                <a16:creationId xmlns:a16="http://schemas.microsoft.com/office/drawing/2014/main" id="{8EC14E1C-0DEF-4AC9-BDAD-81E189842123}"/>
              </a:ext>
            </a:extLst>
          </p:cNvPr>
          <p:cNvSpPr/>
          <p:nvPr/>
        </p:nvSpPr>
        <p:spPr bwMode="auto">
          <a:xfrm>
            <a:off x="6947344" y="5040518"/>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4D67349-E0CE-4BCE-90E3-660BE1584A25}"/>
              </a:ext>
            </a:extLst>
          </p:cNvPr>
          <p:cNvSpPr txBox="1"/>
          <p:nvPr/>
        </p:nvSpPr>
        <p:spPr>
          <a:xfrm>
            <a:off x="4086495" y="1195991"/>
            <a:ext cx="1252266" cy="483209"/>
          </a:xfrm>
          <a:prstGeom prst="rect">
            <a:avLst/>
          </a:prstGeom>
          <a:noFill/>
        </p:spPr>
        <p:txBody>
          <a:bodyPr wrap="none" rtlCol="0">
            <a:spAutoFit/>
          </a:bodyPr>
          <a:lstStyle/>
          <a:p>
            <a:pPr defTabSz="829361" rtl="1" fontAlgn="base">
              <a:spcBef>
                <a:spcPct val="0"/>
              </a:spcBef>
              <a:spcAft>
                <a:spcPct val="0"/>
              </a:spcAft>
            </a:pPr>
            <a:r>
              <a:rPr lang="en-US" sz="2540" b="1" dirty="0">
                <a:solidFill>
                  <a:srgbClr val="000066"/>
                </a:solidFill>
                <a:latin typeface="Arial" panose="020B0604020202020204" pitchFamily="34" charset="0"/>
                <a:cs typeface="Arial" panose="020B0604020202020204" pitchFamily="34" charset="0"/>
              </a:rPr>
              <a:t>De……</a:t>
            </a:r>
            <a:endParaRPr lang="en-GB" sz="2540" b="1" dirty="0">
              <a:solidFill>
                <a:srgbClr val="00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682264D-B817-482A-A4DF-0DD56DB93086}"/>
              </a:ext>
            </a:extLst>
          </p:cNvPr>
          <p:cNvSpPr txBox="1"/>
          <p:nvPr/>
        </p:nvSpPr>
        <p:spPr>
          <a:xfrm>
            <a:off x="6846517" y="1163242"/>
            <a:ext cx="1199046" cy="483209"/>
          </a:xfrm>
          <a:prstGeom prst="rect">
            <a:avLst/>
          </a:prstGeom>
          <a:noFill/>
        </p:spPr>
        <p:txBody>
          <a:bodyPr wrap="none" rtlCol="0">
            <a:spAutoFit/>
          </a:bodyPr>
          <a:lstStyle/>
          <a:p>
            <a:pPr defTabSz="829361" rtl="1" fontAlgn="base">
              <a:spcBef>
                <a:spcPct val="0"/>
              </a:spcBef>
              <a:spcAft>
                <a:spcPct val="0"/>
              </a:spcAft>
            </a:pPr>
            <a:r>
              <a:rPr lang="en-US" sz="2540" b="1" dirty="0" err="1">
                <a:solidFill>
                  <a:srgbClr val="000066"/>
                </a:solidFill>
                <a:latin typeface="Arial" panose="020B0604020202020204" pitchFamily="34" charset="0"/>
                <a:cs typeface="Arial" panose="020B0604020202020204" pitchFamily="34" charset="0"/>
              </a:rPr>
              <a:t>Vers</a:t>
            </a:r>
            <a:r>
              <a:rPr lang="en-US" sz="2540" b="1" dirty="0">
                <a:solidFill>
                  <a:srgbClr val="000066"/>
                </a:solidFill>
                <a:latin typeface="Arial" panose="020B0604020202020204" pitchFamily="34" charset="0"/>
                <a:cs typeface="Arial" panose="020B0604020202020204" pitchFamily="34" charset="0"/>
              </a:rPr>
              <a:t>…</a:t>
            </a:r>
            <a:endParaRPr lang="en-GB" sz="254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53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4FA2B8-5D14-4A77-99E6-43D6F43DBBC1}"/>
              </a:ext>
            </a:extLst>
          </p:cNvPr>
          <p:cNvSpPr>
            <a:spLocks noGrp="1"/>
          </p:cNvSpPr>
          <p:nvPr>
            <p:ph type="title"/>
          </p:nvPr>
        </p:nvSpPr>
        <p:spPr>
          <a:xfrm>
            <a:off x="1246589" y="0"/>
            <a:ext cx="9698822" cy="1238270"/>
          </a:xfrm>
        </p:spPr>
        <p:txBody>
          <a:bodyPr/>
          <a:lstStyle/>
          <a:p>
            <a:r>
              <a:rPr lang="en-US" dirty="0" err="1"/>
              <a:t>Cibles</a:t>
            </a:r>
            <a:r>
              <a:rPr lang="en-US" dirty="0"/>
              <a:t>, </a:t>
            </a:r>
            <a:r>
              <a:rPr lang="en-US" dirty="0" err="1"/>
              <a:t>indicateurs</a:t>
            </a:r>
            <a:r>
              <a:rPr lang="en-US" dirty="0"/>
              <a:t> et </a:t>
            </a:r>
            <a:r>
              <a:rPr lang="en-US" dirty="0" err="1"/>
              <a:t>jalons</a:t>
            </a:r>
            <a:r>
              <a:rPr lang="en-US" dirty="0"/>
              <a:t> de la nouvelle </a:t>
            </a:r>
            <a:r>
              <a:rPr lang="en-US" dirty="0" err="1"/>
              <a:t>feuille</a:t>
            </a:r>
            <a:r>
              <a:rPr lang="en-US" dirty="0"/>
              <a:t> de route</a:t>
            </a:r>
            <a:endParaRPr lang="en-GB" dirty="0"/>
          </a:p>
        </p:txBody>
      </p:sp>
      <p:graphicFrame>
        <p:nvGraphicFramePr>
          <p:cNvPr id="4" name="Content Placeholder 3">
            <a:extLst>
              <a:ext uri="{FF2B5EF4-FFF2-40B4-BE49-F238E27FC236}">
                <a16:creationId xmlns:a16="http://schemas.microsoft.com/office/drawing/2014/main" id="{D10BD8D5-9450-46CD-A2A7-4C388BF06158}"/>
              </a:ext>
            </a:extLst>
          </p:cNvPr>
          <p:cNvGraphicFramePr>
            <a:graphicFrameLocks/>
          </p:cNvGraphicFramePr>
          <p:nvPr/>
        </p:nvGraphicFramePr>
        <p:xfrm>
          <a:off x="1459292" y="1749554"/>
          <a:ext cx="9145807" cy="3690152"/>
        </p:xfrm>
        <a:graphic>
          <a:graphicData uri="http://schemas.openxmlformats.org/drawingml/2006/table">
            <a:tbl>
              <a:tblPr firstRow="1" firstCol="1" bandRow="1">
                <a:tableStyleId>{793D81CF-94F2-401A-BA57-92F5A7B2D0C5}</a:tableStyleId>
              </a:tblPr>
              <a:tblGrid>
                <a:gridCol w="1931886">
                  <a:extLst>
                    <a:ext uri="{9D8B030D-6E8A-4147-A177-3AD203B41FA5}">
                      <a16:colId xmlns:a16="http://schemas.microsoft.com/office/drawing/2014/main" val="4108583015"/>
                    </a:ext>
                  </a:extLst>
                </a:gridCol>
                <a:gridCol w="3207734">
                  <a:extLst>
                    <a:ext uri="{9D8B030D-6E8A-4147-A177-3AD203B41FA5}">
                      <a16:colId xmlns:a16="http://schemas.microsoft.com/office/drawing/2014/main" val="3687534721"/>
                    </a:ext>
                  </a:extLst>
                </a:gridCol>
                <a:gridCol w="976344">
                  <a:extLst>
                    <a:ext uri="{9D8B030D-6E8A-4147-A177-3AD203B41FA5}">
                      <a16:colId xmlns:a16="http://schemas.microsoft.com/office/drawing/2014/main" val="4247042320"/>
                    </a:ext>
                  </a:extLst>
                </a:gridCol>
                <a:gridCol w="976344">
                  <a:extLst>
                    <a:ext uri="{9D8B030D-6E8A-4147-A177-3AD203B41FA5}">
                      <a16:colId xmlns:a16="http://schemas.microsoft.com/office/drawing/2014/main" val="2026995367"/>
                    </a:ext>
                  </a:extLst>
                </a:gridCol>
                <a:gridCol w="976344">
                  <a:extLst>
                    <a:ext uri="{9D8B030D-6E8A-4147-A177-3AD203B41FA5}">
                      <a16:colId xmlns:a16="http://schemas.microsoft.com/office/drawing/2014/main" val="1970910849"/>
                    </a:ext>
                  </a:extLst>
                </a:gridCol>
                <a:gridCol w="1077155">
                  <a:extLst>
                    <a:ext uri="{9D8B030D-6E8A-4147-A177-3AD203B41FA5}">
                      <a16:colId xmlns:a16="http://schemas.microsoft.com/office/drawing/2014/main" val="2330571749"/>
                    </a:ext>
                  </a:extLst>
                </a:gridCol>
              </a:tblGrid>
              <a:tr h="272582">
                <a:tc>
                  <a:txBody>
                    <a:bodyPr/>
                    <a:lstStyle/>
                    <a:p>
                      <a:pPr marL="0" marR="0">
                        <a:lnSpc>
                          <a:spcPct val="115000"/>
                        </a:lnSpc>
                        <a:spcBef>
                          <a:spcPts val="0"/>
                        </a:spcBef>
                        <a:spcAft>
                          <a:spcPts val="0"/>
                        </a:spcAft>
                      </a:pPr>
                      <a:r>
                        <a:rPr lang="fr-CH" sz="1500">
                          <a:effectLst/>
                        </a:rPr>
                        <a:t>Maladie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Indicateur</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2030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1407849082"/>
                  </a:ext>
                </a:extLst>
              </a:tr>
              <a:tr h="1277831">
                <a:tc>
                  <a:txBody>
                    <a:bodyPr/>
                    <a:lstStyle/>
                    <a:p>
                      <a:pPr marL="0" marR="0">
                        <a:lnSpc>
                          <a:spcPct val="115000"/>
                        </a:lnSpc>
                        <a:spcBef>
                          <a:spcPts val="0"/>
                        </a:spcBef>
                        <a:spcAft>
                          <a:spcPts val="0"/>
                        </a:spcAft>
                      </a:pPr>
                      <a:r>
                        <a:rPr lang="fr-CH" sz="1500" dirty="0">
                          <a:effectLst/>
                        </a:rPr>
                        <a:t>Schistosomiases</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Nombre de pays où l'élimination en tant que problème de santé publique est validée (actuellement définie comme une proportion &lt;1% d'infections de forte intensité)</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dirty="0">
                          <a:effectLst/>
                        </a:rPr>
                        <a:t>26(33%)</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49(63%)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69(88%)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78(100%)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531719494"/>
                  </a:ext>
                </a:extLst>
              </a:tr>
              <a:tr h="2034679">
                <a:tc>
                  <a:txBody>
                    <a:bodyPr/>
                    <a:lstStyle/>
                    <a:p>
                      <a:pPr marL="0" marR="0">
                        <a:lnSpc>
                          <a:spcPct val="115000"/>
                        </a:lnSpc>
                        <a:spcBef>
                          <a:spcPts val="0"/>
                        </a:spcBef>
                        <a:spcAft>
                          <a:spcPts val="0"/>
                        </a:spcAft>
                      </a:pPr>
                      <a:r>
                        <a:rPr lang="fr-CH" sz="1500">
                          <a:effectLst/>
                        </a:rPr>
                        <a:t>Géohelmimnthiases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Nombre de pays où l'élimination en tant que problème de santé publique est validée (actuellement définie comme une proportion &lt;2% des helminthiases transmises par le sol d'intensité modérée à forte due à </a:t>
                      </a:r>
                      <a:r>
                        <a:rPr lang="fr-CH" sz="1500" i="1">
                          <a:effectLst/>
                        </a:rPr>
                        <a:t>A. lumbricoides, T. trichuria, N. americanus et A. duodenale</a:t>
                      </a:r>
                      <a:endParaRPr lang="en-GB" sz="1500" i="1">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60(60%)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70(70%)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dirty="0">
                          <a:effectLst/>
                        </a:rPr>
                        <a:t>96(96%)</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572382872"/>
                  </a:ext>
                </a:extLst>
              </a:tr>
            </a:tbl>
          </a:graphicData>
        </a:graphic>
      </p:graphicFrame>
    </p:spTree>
    <p:extLst>
      <p:ext uri="{BB962C8B-B14F-4D97-AF65-F5344CB8AC3E}">
        <p14:creationId xmlns:p14="http://schemas.microsoft.com/office/powerpoint/2010/main" val="877913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0C0E-6FEF-4360-ADE6-AF06D8426CF6}"/>
              </a:ext>
            </a:extLst>
          </p:cNvPr>
          <p:cNvSpPr>
            <a:spLocks noGrp="1"/>
          </p:cNvSpPr>
          <p:nvPr>
            <p:ph type="title"/>
          </p:nvPr>
        </p:nvSpPr>
        <p:spPr/>
        <p:txBody>
          <a:bodyPr/>
          <a:lstStyle/>
          <a:p>
            <a:r>
              <a:rPr lang="fr-FR" dirty="0"/>
              <a:t>Actions critiques pour chaque maladie pour atteindre les objectifs de 2030</a:t>
            </a:r>
            <a:endParaRPr lang="en-GB" dirty="0"/>
          </a:p>
        </p:txBody>
      </p:sp>
      <p:graphicFrame>
        <p:nvGraphicFramePr>
          <p:cNvPr id="3" name="Table 2">
            <a:extLst>
              <a:ext uri="{FF2B5EF4-FFF2-40B4-BE49-F238E27FC236}">
                <a16:creationId xmlns:a16="http://schemas.microsoft.com/office/drawing/2014/main" id="{8AE93E05-D21C-43AA-B7C1-C6ADC4078F4E}"/>
              </a:ext>
            </a:extLst>
          </p:cNvPr>
          <p:cNvGraphicFramePr>
            <a:graphicFrameLocks noGrp="1"/>
          </p:cNvGraphicFramePr>
          <p:nvPr/>
        </p:nvGraphicFramePr>
        <p:xfrm>
          <a:off x="1381114" y="2466041"/>
          <a:ext cx="9145803" cy="3200191"/>
        </p:xfrm>
        <a:graphic>
          <a:graphicData uri="http://schemas.openxmlformats.org/drawingml/2006/table">
            <a:tbl>
              <a:tblPr firstRow="1" firstCol="1" bandRow="1">
                <a:tableStyleId>{793D81CF-94F2-401A-BA57-92F5A7B2D0C5}</a:tableStyleId>
              </a:tblPr>
              <a:tblGrid>
                <a:gridCol w="1722919">
                  <a:extLst>
                    <a:ext uri="{9D8B030D-6E8A-4147-A177-3AD203B41FA5}">
                      <a16:colId xmlns:a16="http://schemas.microsoft.com/office/drawing/2014/main" val="3154585717"/>
                    </a:ext>
                  </a:extLst>
                </a:gridCol>
                <a:gridCol w="3868369">
                  <a:extLst>
                    <a:ext uri="{9D8B030D-6E8A-4147-A177-3AD203B41FA5}">
                      <a16:colId xmlns:a16="http://schemas.microsoft.com/office/drawing/2014/main" val="3360372979"/>
                    </a:ext>
                  </a:extLst>
                </a:gridCol>
                <a:gridCol w="3554515">
                  <a:extLst>
                    <a:ext uri="{9D8B030D-6E8A-4147-A177-3AD203B41FA5}">
                      <a16:colId xmlns:a16="http://schemas.microsoft.com/office/drawing/2014/main" val="1857006094"/>
                    </a:ext>
                  </a:extLst>
                </a:gridCol>
              </a:tblGrid>
              <a:tr h="320133">
                <a:tc>
                  <a:txBody>
                    <a:bodyPr/>
                    <a:lstStyle/>
                    <a:p>
                      <a:pPr marL="0" marR="0">
                        <a:lnSpc>
                          <a:spcPct val="115000"/>
                        </a:lnSpc>
                        <a:spcBef>
                          <a:spcPts val="0"/>
                        </a:spcBef>
                        <a:spcAft>
                          <a:spcPts val="0"/>
                        </a:spcAft>
                      </a:pPr>
                      <a:r>
                        <a:rPr lang="en-GB" sz="1600">
                          <a:effectLst/>
                        </a:rPr>
                        <a:t>Action 1</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en-GB" sz="1600">
                          <a:effectLst/>
                        </a:rPr>
                        <a:t>Action 2</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en-GB" sz="1600">
                          <a:effectLst/>
                        </a:rPr>
                        <a:t>Action 3</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extLst>
                  <a:ext uri="{0D108BD9-81ED-4DB2-BD59-A6C34878D82A}">
                    <a16:rowId xmlns:a16="http://schemas.microsoft.com/office/drawing/2014/main" val="9064617"/>
                  </a:ext>
                </a:extLst>
              </a:tr>
              <a:tr h="2880058">
                <a:tc>
                  <a:txBody>
                    <a:bodyPr/>
                    <a:lstStyle/>
                    <a:p>
                      <a:pPr marL="0" marR="0">
                        <a:lnSpc>
                          <a:spcPct val="115000"/>
                        </a:lnSpc>
                        <a:spcBef>
                          <a:spcPts val="0"/>
                        </a:spcBef>
                        <a:spcAft>
                          <a:spcPts val="0"/>
                        </a:spcAft>
                      </a:pPr>
                      <a:r>
                        <a:rPr lang="fr-CH" sz="1600" b="0" dirty="0">
                          <a:effectLst/>
                        </a:rPr>
                        <a:t>Définir un indicateur pour mesurer la morbidité</a:t>
                      </a:r>
                      <a:endParaRPr lang="en-GB" sz="1600" b="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fr-CH" sz="1600" dirty="0">
                          <a:effectLst/>
                        </a:rPr>
                        <a:t>Mettre en œuvre des interventions efficaces, notamment en étendant l'AMM à toutes les populations dans le besoin et en garantissant l'accès aux médicaments nécessaires; mettre en œuvre un contrôle ciblé des escargots avec des directives mises à jour; poursuivre la micro-cartographie et le ciblage. </a:t>
                      </a:r>
                      <a:endParaRPr lang="en-GB" sz="1600" dirty="0">
                        <a:effectLst/>
                      </a:endParaRPr>
                    </a:p>
                    <a:p>
                      <a:pPr marL="0" marR="0">
                        <a:lnSpc>
                          <a:spcPct val="115000"/>
                        </a:lnSpc>
                        <a:spcBef>
                          <a:spcPts val="0"/>
                        </a:spcBef>
                        <a:spcAft>
                          <a:spcPts val="0"/>
                        </a:spcAft>
                      </a:pPr>
                      <a:r>
                        <a:rPr lang="fr-CH"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fr-CH" sz="1600" dirty="0">
                          <a:effectLst/>
                        </a:rPr>
                        <a:t>Développer des tests de diagnostic, y compris un diagnostic standardisé au point de service, et développer de nouvelles interventions, y compris des alternatives au praziquantel et des méthodes de contrôle des escargots.</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extLst>
                  <a:ext uri="{0D108BD9-81ED-4DB2-BD59-A6C34878D82A}">
                    <a16:rowId xmlns:a16="http://schemas.microsoft.com/office/drawing/2014/main" val="1702627247"/>
                  </a:ext>
                </a:extLst>
              </a:tr>
            </a:tbl>
          </a:graphicData>
        </a:graphic>
      </p:graphicFrame>
    </p:spTree>
    <p:extLst>
      <p:ext uri="{BB962C8B-B14F-4D97-AF65-F5344CB8AC3E}">
        <p14:creationId xmlns:p14="http://schemas.microsoft.com/office/powerpoint/2010/main" val="288621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6B03BD7-8CA9-4DCC-9C16-B84C8115BF9D}"/>
              </a:ext>
            </a:extLst>
          </p:cNvPr>
          <p:cNvGraphicFramePr>
            <a:graphicFrameLocks noGrp="1"/>
          </p:cNvGraphicFramePr>
          <p:nvPr/>
        </p:nvGraphicFramePr>
        <p:xfrm>
          <a:off x="1524001" y="1155210"/>
          <a:ext cx="9144000" cy="5702791"/>
        </p:xfrm>
        <a:graphic>
          <a:graphicData uri="http://schemas.openxmlformats.org/drawingml/2006/table">
            <a:tbl>
              <a:tblPr firstRow="1" firstCol="1" bandRow="1">
                <a:tableStyleId>{073A0DAA-6AF3-43AB-8588-CEC1D06C72B9}</a:tableStyleId>
              </a:tblPr>
              <a:tblGrid>
                <a:gridCol w="1383126">
                  <a:extLst>
                    <a:ext uri="{9D8B030D-6E8A-4147-A177-3AD203B41FA5}">
                      <a16:colId xmlns:a16="http://schemas.microsoft.com/office/drawing/2014/main" val="900308435"/>
                    </a:ext>
                  </a:extLst>
                </a:gridCol>
                <a:gridCol w="2766252">
                  <a:extLst>
                    <a:ext uri="{9D8B030D-6E8A-4147-A177-3AD203B41FA5}">
                      <a16:colId xmlns:a16="http://schemas.microsoft.com/office/drawing/2014/main" val="2497488514"/>
                    </a:ext>
                  </a:extLst>
                </a:gridCol>
                <a:gridCol w="2707360">
                  <a:extLst>
                    <a:ext uri="{9D8B030D-6E8A-4147-A177-3AD203B41FA5}">
                      <a16:colId xmlns:a16="http://schemas.microsoft.com/office/drawing/2014/main" val="681166024"/>
                    </a:ext>
                  </a:extLst>
                </a:gridCol>
                <a:gridCol w="2287262">
                  <a:extLst>
                    <a:ext uri="{9D8B030D-6E8A-4147-A177-3AD203B41FA5}">
                      <a16:colId xmlns:a16="http://schemas.microsoft.com/office/drawing/2014/main" val="3617232530"/>
                    </a:ext>
                  </a:extLst>
                </a:gridCol>
              </a:tblGrid>
              <a:tr h="832594">
                <a:tc>
                  <a:txBody>
                    <a:bodyPr/>
                    <a:lstStyle/>
                    <a:p>
                      <a:pPr marL="0" marR="0">
                        <a:lnSpc>
                          <a:spcPct val="107000"/>
                        </a:lnSpc>
                        <a:spcBef>
                          <a:spcPts val="0"/>
                        </a:spcBef>
                        <a:spcAft>
                          <a:spcPts val="0"/>
                        </a:spcAft>
                      </a:pPr>
                      <a:r>
                        <a:rPr lang="en-GB" sz="1200" dirty="0">
                          <a:effectLst/>
                        </a:rPr>
                        <a:t> </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1 </a:t>
                      </a:r>
                    </a:p>
                    <a:p>
                      <a:pPr marL="0" marR="0">
                        <a:lnSpc>
                          <a:spcPct val="107000"/>
                        </a:lnSpc>
                        <a:spcBef>
                          <a:spcPts val="0"/>
                        </a:spcBef>
                        <a:spcAft>
                          <a:spcPts val="0"/>
                        </a:spcAft>
                      </a:pPr>
                      <a:r>
                        <a:rPr lang="en-GB" sz="1200" dirty="0">
                          <a:effectLst/>
                        </a:rPr>
                        <a:t>(to be used when prevalence is ≥x%)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2-1 </a:t>
                      </a:r>
                    </a:p>
                    <a:p>
                      <a:pPr marL="0" marR="0">
                        <a:lnSpc>
                          <a:spcPct val="107000"/>
                        </a:lnSpc>
                        <a:spcBef>
                          <a:spcPts val="0"/>
                        </a:spcBef>
                        <a:spcAft>
                          <a:spcPts val="0"/>
                        </a:spcAft>
                      </a:pPr>
                      <a:r>
                        <a:rPr lang="en-GB" sz="1200">
                          <a:effectLst/>
                        </a:rPr>
                        <a:t>(to be used when prevalence is &lt;x%)</a:t>
                      </a:r>
                    </a:p>
                    <a:p>
                      <a:pPr marL="0" marR="0">
                        <a:lnSpc>
                          <a:spcPct val="107000"/>
                        </a:lnSpc>
                        <a:spcBef>
                          <a:spcPts val="0"/>
                        </a:spcBef>
                        <a:spcAft>
                          <a:spcPts val="0"/>
                        </a:spcAft>
                      </a:pPr>
                      <a:r>
                        <a:rPr lang="en-GB" sz="1200">
                          <a:effectLst/>
                        </a:rPr>
                        <a:t> </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2-2 (LQAS, to be used when prevalence is &lt;x%)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1307330"/>
                  </a:ext>
                </a:extLst>
              </a:tr>
              <a:tr h="831231">
                <a:tc>
                  <a:txBody>
                    <a:bodyPr/>
                    <a:lstStyle/>
                    <a:p>
                      <a:pPr marL="0" marR="0">
                        <a:lnSpc>
                          <a:spcPct val="107000"/>
                        </a:lnSpc>
                        <a:spcBef>
                          <a:spcPts val="0"/>
                        </a:spcBef>
                        <a:spcAft>
                          <a:spcPts val="0"/>
                        </a:spcAft>
                      </a:pPr>
                      <a:r>
                        <a:rPr lang="en-GB" sz="1200">
                          <a:effectLst/>
                        </a:rPr>
                        <a:t>Diagnostics</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Sm: Kato Katz, 1 stool sample, 2 slides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err="1">
                          <a:effectLst/>
                        </a:rPr>
                        <a:t>Sh</a:t>
                      </a:r>
                      <a:r>
                        <a:rPr lang="en-GB" sz="1000" dirty="0">
                          <a:effectLst/>
                        </a:rPr>
                        <a:t>: UF, 10 ml/1 filter</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(prevalence and intensity of infection)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tests:CCA, Hemastix, questionnaire etc.</a:t>
                      </a:r>
                      <a:endParaRPr lang="en-GB" sz="1000">
                        <a:effectLst/>
                      </a:endParaRPr>
                    </a:p>
                    <a:p>
                      <a:pPr marL="0" marR="0">
                        <a:lnSpc>
                          <a:spcPct val="107000"/>
                        </a:lnSpc>
                        <a:spcBef>
                          <a:spcPts val="0"/>
                        </a:spcBef>
                        <a:spcAft>
                          <a:spcPts val="0"/>
                        </a:spcAft>
                      </a:pPr>
                      <a:r>
                        <a:rPr lang="fr-CH" sz="1000">
                          <a:effectLst/>
                        </a:rPr>
                        <a:t>(For estimate prevalence)</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 CCA, Hemastix, questionnaire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7521119"/>
                  </a:ext>
                </a:extLst>
              </a:tr>
              <a:tr h="1503018">
                <a:tc>
                  <a:txBody>
                    <a:bodyPr/>
                    <a:lstStyle/>
                    <a:p>
                      <a:pPr marL="0" marR="0">
                        <a:lnSpc>
                          <a:spcPct val="107000"/>
                        </a:lnSpc>
                        <a:spcBef>
                          <a:spcPts val="0"/>
                        </a:spcBef>
                        <a:spcAft>
                          <a:spcPts val="0"/>
                        </a:spcAft>
                      </a:pPr>
                      <a:r>
                        <a:rPr lang="en-GB" sz="1200" dirty="0">
                          <a:effectLst/>
                        </a:rPr>
                        <a:t>Samples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Three age groups:</a:t>
                      </a:r>
                    </a:p>
                    <a:p>
                      <a:pPr marL="0" marR="0">
                        <a:lnSpc>
                          <a:spcPct val="107000"/>
                        </a:lnSpc>
                        <a:spcBef>
                          <a:spcPts val="0"/>
                        </a:spcBef>
                        <a:spcAft>
                          <a:spcPts val="0"/>
                        </a:spcAft>
                      </a:pPr>
                      <a:r>
                        <a:rPr lang="en-GB" sz="1000">
                          <a:effectLst/>
                        </a:rPr>
                        <a:t>PSAC (2-5 years)</a:t>
                      </a:r>
                    </a:p>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Adults (≥15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20 persons per age group, randomly selected, tbc by modelling</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community-based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SAC (6-14 years)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15-30 SAC per school, randomly selected</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Location: school-based survey</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Number and thresholds to be defined</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school-based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896722538"/>
                  </a:ext>
                </a:extLst>
              </a:tr>
              <a:tr h="410996">
                <a:tc>
                  <a:txBody>
                    <a:bodyPr/>
                    <a:lstStyle/>
                    <a:p>
                      <a:pPr marL="0" marR="0">
                        <a:lnSpc>
                          <a:spcPct val="107000"/>
                        </a:lnSpc>
                        <a:spcBef>
                          <a:spcPts val="0"/>
                        </a:spcBef>
                        <a:spcAft>
                          <a:spcPts val="0"/>
                        </a:spcAft>
                      </a:pPr>
                      <a:r>
                        <a:rPr lang="en-GB" sz="1200">
                          <a:effectLst/>
                        </a:rPr>
                        <a:t>Frequency of survey</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Once every 5-6 years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877801342"/>
                  </a:ext>
                </a:extLst>
              </a:tr>
              <a:tr h="829835">
                <a:tc>
                  <a:txBody>
                    <a:bodyPr/>
                    <a:lstStyle/>
                    <a:p>
                      <a:pPr marL="0" marR="0">
                        <a:lnSpc>
                          <a:spcPct val="107000"/>
                        </a:lnSpc>
                        <a:spcBef>
                          <a:spcPts val="0"/>
                        </a:spcBef>
                        <a:spcAft>
                          <a:spcPts val="0"/>
                        </a:spcAft>
                      </a:pPr>
                      <a:r>
                        <a:rPr lang="en-GB" sz="1200" dirty="0">
                          <a:effectLst/>
                        </a:rPr>
                        <a:t>Survey Unit</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Sub-district: one or more Health Catchment Area – can be combined according to epidemiological and ecological situation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1910787710"/>
                  </a:ext>
                </a:extLst>
              </a:tr>
              <a:tr h="410996">
                <a:tc>
                  <a:txBody>
                    <a:bodyPr/>
                    <a:lstStyle/>
                    <a:p>
                      <a:pPr marL="0" marR="0">
                        <a:lnSpc>
                          <a:spcPct val="107000"/>
                        </a:lnSpc>
                        <a:spcBef>
                          <a:spcPts val="0"/>
                        </a:spcBef>
                        <a:spcAft>
                          <a:spcPts val="0"/>
                        </a:spcAft>
                      </a:pPr>
                      <a:r>
                        <a:rPr lang="en-GB" sz="1200" dirty="0">
                          <a:effectLst/>
                        </a:rPr>
                        <a:t>No of survey sites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Up to 5, per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 in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 in sub-district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170965154"/>
                  </a:ext>
                </a:extLst>
              </a:tr>
              <a:tr h="683924">
                <a:tc>
                  <a:txBody>
                    <a:bodyPr/>
                    <a:lstStyle/>
                    <a:p>
                      <a:pPr marL="0" marR="0">
                        <a:lnSpc>
                          <a:spcPct val="107000"/>
                        </a:lnSpc>
                        <a:spcBef>
                          <a:spcPts val="0"/>
                        </a:spcBef>
                        <a:spcAft>
                          <a:spcPts val="0"/>
                        </a:spcAft>
                      </a:pPr>
                      <a:r>
                        <a:rPr lang="en-GB" sz="1200" dirty="0">
                          <a:effectLst/>
                        </a:rPr>
                        <a:t>Exclusion criteria</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Non-endemic areas, defined from all available information (survey, clinical, epidemiological, ecological etc.)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2195066416"/>
                  </a:ext>
                </a:extLst>
              </a:tr>
              <a:tr h="200197">
                <a:tc>
                  <a:txBody>
                    <a:bodyPr/>
                    <a:lstStyle/>
                    <a:p>
                      <a:pPr marL="0" marR="0">
                        <a:lnSpc>
                          <a:spcPct val="107000"/>
                        </a:lnSpc>
                        <a:spcBef>
                          <a:spcPts val="0"/>
                        </a:spcBef>
                        <a:spcAft>
                          <a:spcPts val="0"/>
                        </a:spcAft>
                      </a:pPr>
                      <a:r>
                        <a:rPr lang="en-GB" sz="1200" dirty="0">
                          <a:effectLst/>
                        </a:rPr>
                        <a:t>Site selection</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Purposeful selection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40836522"/>
                  </a:ext>
                </a:extLst>
              </a:tr>
            </a:tbl>
          </a:graphicData>
        </a:graphic>
      </p:graphicFrame>
      <p:sp>
        <p:nvSpPr>
          <p:cNvPr id="3" name="TextBox 2">
            <a:extLst>
              <a:ext uri="{FF2B5EF4-FFF2-40B4-BE49-F238E27FC236}">
                <a16:creationId xmlns:a16="http://schemas.microsoft.com/office/drawing/2014/main" id="{89DC7BBB-F96C-4186-992A-DC3F2EF420B9}"/>
              </a:ext>
            </a:extLst>
          </p:cNvPr>
          <p:cNvSpPr txBox="1"/>
          <p:nvPr/>
        </p:nvSpPr>
        <p:spPr>
          <a:xfrm>
            <a:off x="1246589" y="0"/>
            <a:ext cx="9343386" cy="1077218"/>
          </a:xfrm>
          <a:prstGeom prst="rect">
            <a:avLst/>
          </a:prstGeom>
          <a:noFill/>
        </p:spPr>
        <p:txBody>
          <a:bodyPr wrap="square" rtlCol="0">
            <a:spAutoFit/>
          </a:bodyPr>
          <a:lstStyle/>
          <a:p>
            <a:pPr defTabSz="829361" rtl="1" fontAlgn="base">
              <a:spcBef>
                <a:spcPct val="0"/>
              </a:spcBef>
              <a:spcAft>
                <a:spcPct val="0"/>
              </a:spcAft>
            </a:pPr>
            <a:r>
              <a:rPr lang="fr-FR" sz="3200" b="1">
                <a:solidFill>
                  <a:srgbClr val="000066"/>
                </a:solidFill>
                <a:latin typeface="Arial" panose="020B0604020202020204" pitchFamily="34" charset="0"/>
                <a:cs typeface="Arial" panose="020B0604020202020204" pitchFamily="34" charset="0"/>
              </a:rPr>
              <a:t>Résumé des nouveaux protocoles proposés pour la cartographie et l'évaluation de l'impact</a:t>
            </a:r>
            <a:endParaRPr lang="en-GB" sz="32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8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00" y="145551"/>
            <a:ext cx="7954373" cy="1077218"/>
          </a:xfrm>
        </p:spPr>
        <p:txBody>
          <a:bodyPr/>
          <a:lstStyle/>
          <a:p>
            <a:r>
              <a:rPr lang="fr-FR" dirty="0"/>
              <a:t>Nouvelles lignes directrices sur la schistosomiase</a:t>
            </a:r>
            <a:endParaRPr lang="en-US" dirty="0"/>
          </a:p>
        </p:txBody>
      </p:sp>
      <p:sp>
        <p:nvSpPr>
          <p:cNvPr id="3" name="Text Placeholder 2"/>
          <p:cNvSpPr>
            <a:spLocks noGrp="1"/>
          </p:cNvSpPr>
          <p:nvPr>
            <p:ph type="body" idx="1"/>
          </p:nvPr>
        </p:nvSpPr>
        <p:spPr>
          <a:xfrm>
            <a:off x="1485171" y="1222769"/>
            <a:ext cx="9179687" cy="5635232"/>
          </a:xfrm>
        </p:spPr>
        <p:txBody>
          <a:bodyPr/>
          <a:lstStyle/>
          <a:p>
            <a:pPr>
              <a:lnSpc>
                <a:spcPct val="150000"/>
              </a:lnSpc>
            </a:pPr>
            <a:r>
              <a:rPr lang="fr-FR" sz="2177" dirty="0"/>
              <a:t>Fournir aux pays des recommandations fondées sur des preuves, dans leurs efforts pour réaliser le contrôle de la morbidité et passer à l'interruption éventuelle de la transmission</a:t>
            </a:r>
            <a:endParaRPr lang="en-US" sz="2177" dirty="0"/>
          </a:p>
          <a:p>
            <a:pPr lvl="1">
              <a:lnSpc>
                <a:spcPct val="150000"/>
              </a:lnSpc>
            </a:pPr>
            <a:r>
              <a:rPr lang="fr-FR" sz="1814" dirty="0"/>
              <a:t>Stratégie intégrée - PC, lutte contre les vecteurs, gestion de l'environnement, WASH, santé animale</a:t>
            </a:r>
          </a:p>
          <a:p>
            <a:pPr lvl="1">
              <a:lnSpc>
                <a:spcPct val="150000"/>
              </a:lnSpc>
            </a:pPr>
            <a:r>
              <a:rPr lang="fr-FR" sz="1814" dirty="0"/>
              <a:t>Traitement de tous les groupes à risque</a:t>
            </a:r>
          </a:p>
          <a:p>
            <a:pPr lvl="1">
              <a:lnSpc>
                <a:spcPct val="150000"/>
              </a:lnSpc>
            </a:pPr>
            <a:r>
              <a:rPr lang="fr-FR" sz="1814" dirty="0"/>
              <a:t>MDA simplifié - Pas de vacances thérapeutique, nouveau seuil pour la mise en œuvre du traitement de masse</a:t>
            </a:r>
          </a:p>
          <a:p>
            <a:pPr lvl="1">
              <a:lnSpc>
                <a:spcPct val="150000"/>
              </a:lnSpc>
            </a:pPr>
            <a:r>
              <a:rPr lang="fr-FR" sz="1814" dirty="0"/>
              <a:t>Vérification de l'interruption de la transmission - Outils de diagnostic de l'infection à Schistosoma chez les escargots, les animaux et les humains</a:t>
            </a:r>
            <a:endParaRPr lang="en-US" sz="1814" dirty="0"/>
          </a:p>
        </p:txBody>
      </p:sp>
    </p:spTree>
    <p:extLst>
      <p:ext uri="{BB962C8B-B14F-4D97-AF65-F5344CB8AC3E}">
        <p14:creationId xmlns:p14="http://schemas.microsoft.com/office/powerpoint/2010/main" val="255816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89" y="0"/>
            <a:ext cx="96988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61" rtl="1" fontAlgn="base">
              <a:spcBef>
                <a:spcPct val="0"/>
              </a:spcBef>
              <a:spcAft>
                <a:spcPct val="0"/>
              </a:spcAft>
            </a:pPr>
            <a:endParaRPr lang="en-US" sz="3537" b="1">
              <a:solidFill>
                <a:srgbClr val="FFFFFF"/>
              </a:solidFill>
              <a:latin typeface="Arial"/>
              <a:cs typeface="Arial"/>
            </a:endParaRPr>
          </a:p>
        </p:txBody>
      </p:sp>
      <p:sp useBgFill="1">
        <p:nvSpPr>
          <p:cNvPr id="16"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122" y="0"/>
            <a:ext cx="7925756"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29361">
              <a:defRPr/>
            </a:pPr>
            <a:endParaRPr lang="en-US" sz="1633">
              <a:solidFill>
                <a:prstClr val="white"/>
              </a:solidFill>
              <a:latin typeface="Calibri" panose="020F0502020204030204"/>
              <a:cs typeface="Arial"/>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8881" y="0"/>
            <a:ext cx="7914239"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29361">
              <a:defRPr/>
            </a:pPr>
            <a:endParaRPr lang="en-US" sz="1633">
              <a:solidFill>
                <a:prstClr val="white"/>
              </a:solidFill>
              <a:latin typeface="Calibri" panose="020F0502020204030204"/>
              <a:cs typeface="Arial"/>
            </a:endParaRPr>
          </a:p>
        </p:txBody>
      </p:sp>
      <p:sp>
        <p:nvSpPr>
          <p:cNvPr id="4" name="Title 3">
            <a:extLst>
              <a:ext uri="{FF2B5EF4-FFF2-40B4-BE49-F238E27FC236}">
                <a16:creationId xmlns:a16="http://schemas.microsoft.com/office/drawing/2014/main" id="{D72B0B87-8F2D-41EB-B8C4-E5449CE5DBC4}"/>
              </a:ext>
            </a:extLst>
          </p:cNvPr>
          <p:cNvSpPr>
            <a:spLocks noGrp="1"/>
          </p:cNvSpPr>
          <p:nvPr>
            <p:ph type="title"/>
          </p:nvPr>
        </p:nvSpPr>
        <p:spPr>
          <a:xfrm>
            <a:off x="2458941" y="1658785"/>
            <a:ext cx="7274116" cy="2764027"/>
          </a:xfrm>
        </p:spPr>
        <p:txBody>
          <a:bodyPr vert="horz" wrap="square" lIns="82935" tIns="41468" rIns="82935" bIns="41468" numCol="1" rtlCol="0" anchor="ctr" anchorCtr="0" compatLnSpc="1">
            <a:prstTxWarp prst="textNoShape">
              <a:avLst/>
            </a:prstTxWarp>
            <a:normAutofit/>
          </a:bodyPr>
          <a:lstStyle/>
          <a:p>
            <a:pPr defTabSz="829361">
              <a:lnSpc>
                <a:spcPct val="90000"/>
              </a:lnSpc>
            </a:pPr>
            <a:r>
              <a:rPr lang="en-US" sz="6440" dirty="0">
                <a:solidFill>
                  <a:schemeClr val="tx1"/>
                </a:solidFill>
              </a:rPr>
              <a:t>Merci</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4730" y="5524786"/>
            <a:ext cx="378254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61">
              <a:defRPr/>
            </a:pPr>
            <a:endParaRPr lang="en-US" sz="1633">
              <a:solidFill>
                <a:prstClr val="white"/>
              </a:solidFill>
              <a:latin typeface="Calibri" panose="020F0502020204030204"/>
              <a:cs typeface="Arial"/>
            </a:endParaRPr>
          </a:p>
        </p:txBody>
      </p:sp>
    </p:spTree>
    <p:extLst>
      <p:ext uri="{BB962C8B-B14F-4D97-AF65-F5344CB8AC3E}">
        <p14:creationId xmlns:p14="http://schemas.microsoft.com/office/powerpoint/2010/main" val="113452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8898184"/>
              </p:ext>
            </p:extLst>
          </p:nvPr>
        </p:nvGraphicFramePr>
        <p:xfrm>
          <a:off x="1270826" y="1075383"/>
          <a:ext cx="10638559" cy="5552453"/>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b="1" noProof="0" dirty="0">
                          <a:solidFill>
                            <a:schemeClr val="tx1"/>
                          </a:solidFill>
                          <a:effectLst/>
                        </a:rPr>
                        <a:t>20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Note conceptuelle et mise à jour sur les progrès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Dr Lamine Diawara</a:t>
                      </a:r>
                    </a:p>
                  </a:txBody>
                  <a:tcPr marL="68580" marR="68580" marT="0" marB="0">
                    <a:solidFill>
                      <a:srgbClr val="FFC000"/>
                    </a:solidFill>
                  </a:tcPr>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367708">
                <a:tc gridSpan="3">
                  <a:txBody>
                    <a:bodyPr/>
                    <a:lstStyle/>
                    <a:p>
                      <a:pPr algn="ctr">
                        <a:lnSpc>
                          <a:spcPct val="107000"/>
                        </a:lnSpc>
                        <a:spcAft>
                          <a:spcPts val="1000"/>
                        </a:spcAft>
                      </a:pPr>
                      <a:r>
                        <a:rPr lang="fr-FR" sz="2000" noProof="0" dirty="0">
                          <a:effectLst/>
                        </a:rPr>
                        <a:t>5 Minutes de Pause-Santé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151705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255945" y="838022"/>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400" b="1" i="0" u="none" strike="noStrike" kern="1200" cap="none" spc="0" normalizeH="0" baseline="0" noProof="0" dirty="0">
                <a:ln>
                  <a:noFill/>
                </a:ln>
                <a:solidFill>
                  <a:srgbClr val="004E71"/>
                </a:solidFill>
                <a:effectLst/>
                <a:uLnTx/>
                <a:uFillTx/>
                <a:latin typeface="Calibri"/>
                <a:ea typeface="+mn-ea"/>
                <a:cs typeface="Arial" charset="0"/>
              </a:rPr>
              <a:t>EXAMEN ET ANALYSE DES DONNÉES DE SCHISTOSOMIASE AU NIVEAU SOUS-DISTRICT* POUR LE RAFFINAGE DE LA CARTE DE DISTRIBUTION DU PZQ</a:t>
            </a: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694181" y="3737203"/>
            <a:ext cx="9180359" cy="1200327"/>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E71"/>
                </a:solidFill>
                <a:effectLst/>
                <a:uLnTx/>
                <a:uFillTx/>
                <a:latin typeface="Calibri"/>
                <a:ea typeface="+mn-ea"/>
                <a:cs typeface="+mn-cs"/>
              </a:rPr>
              <a:t>Pour une meilleure utilisation des données disponibles sur la prévalence de la schistosomiase et pour une planification de la CP au niveau des sous-district* </a:t>
            </a:r>
            <a:endParaRPr kumimoji="0" lang="en-US" sz="2400" b="1" i="0" u="none" strike="noStrike" kern="1200" cap="none" spc="0" normalizeH="0" baseline="0" noProof="0" dirty="0">
              <a:ln>
                <a:noFill/>
              </a:ln>
              <a:solidFill>
                <a:srgbClr val="004E71"/>
              </a:solidFill>
              <a:effectLst/>
              <a:uLnTx/>
              <a:uFillTx/>
              <a:latin typeface="Calibri"/>
              <a:ea typeface="+mn-ea"/>
              <a:cs typeface="+mn-cs"/>
            </a:endParaRPr>
          </a:p>
        </p:txBody>
      </p:sp>
      <p:sp>
        <p:nvSpPr>
          <p:cNvPr id="4" name="TextBox 3"/>
          <p:cNvSpPr txBox="1"/>
          <p:nvPr/>
        </p:nvSpPr>
        <p:spPr>
          <a:xfrm>
            <a:off x="2173616" y="6167218"/>
            <a:ext cx="9700924"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t>
            </a:r>
            <a:r>
              <a:rPr kumimoji="0" lang="fr-FR" sz="1600" b="1" i="0" u="none" strike="noStrike" kern="1200" cap="none" spc="0" normalizeH="0" baseline="0" noProof="0" dirty="0">
                <a:ln>
                  <a:noFill/>
                </a:ln>
                <a:solidFill>
                  <a:prstClr val="black"/>
                </a:solidFill>
                <a:effectLst/>
                <a:uLnTx/>
                <a:uFillTx/>
                <a:latin typeface="Calibri"/>
                <a:ea typeface="+mn-ea"/>
                <a:cs typeface="+mn-cs"/>
              </a:rPr>
              <a:t>Niveau administratif le plus bas possible pour lequel des données démographiques sont disponibles</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1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766389"/>
            <a:ext cx="10515600" cy="591715"/>
          </a:xfrm>
        </p:spPr>
        <p:txBody>
          <a:bodyPr/>
          <a:lstStyle/>
          <a:p>
            <a:r>
              <a:rPr lang="en-US" sz="3200" dirty="0"/>
              <a:t>UPDATE ON SCHISTOSOMIASIS SUB-DISTRICT* LEVEL DATA REVIEW FOR TARGETED TREATMENTS</a:t>
            </a:r>
            <a:br>
              <a:rPr lang="en-US" sz="3200" dirty="0"/>
            </a:br>
            <a:endParaRPr lang="en-GB" sz="3200" dirty="0"/>
          </a:p>
        </p:txBody>
      </p:sp>
      <p:sp>
        <p:nvSpPr>
          <p:cNvPr id="3" name="Content Placeholder 2"/>
          <p:cNvSpPr>
            <a:spLocks noGrp="1"/>
          </p:cNvSpPr>
          <p:nvPr>
            <p:ph idx="1"/>
          </p:nvPr>
        </p:nvSpPr>
        <p:spPr>
          <a:xfrm>
            <a:off x="1393785" y="1723225"/>
            <a:ext cx="9912844" cy="5134775"/>
          </a:xfrm>
        </p:spPr>
        <p:txBody>
          <a:bodyPr>
            <a:normAutofit/>
          </a:bodyPr>
          <a:lstStyle/>
          <a:p>
            <a:pPr marL="171446" lvl="1">
              <a:lnSpc>
                <a:spcPct val="90000"/>
              </a:lnSpc>
              <a:spcBef>
                <a:spcPts val="751"/>
              </a:spcBef>
              <a:spcAft>
                <a:spcPts val="1000"/>
              </a:spcAft>
              <a:buSzPct val="120000"/>
              <a:buBlip>
                <a:blip r:embed="rId2"/>
              </a:buBlip>
            </a:pPr>
            <a:r>
              <a:rPr lang="fr-FR" dirty="0">
                <a:latin typeface="Geneva" panose="020B0503030404040204"/>
              </a:rPr>
              <a:t>Objectifs du webinaire:</a:t>
            </a:r>
            <a:endParaRPr lang="fr-FR"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fr-FR" sz="2800" dirty="0">
                <a:latin typeface="Geneva" panose="020B0503030404040204"/>
              </a:rPr>
              <a:t>Mettre à jour les parties prenantes du contrôle et de l’élimination de la schistosomiase dans la Région Afrique sur les progrès réalisés en matière d’analyse des données de la schistosomiase pour les traitements ciblés au niveau  sous-district</a:t>
            </a:r>
            <a:endParaRPr lang="fr-FR"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fr-FR" sz="2800" dirty="0">
                <a:latin typeface="Geneva" panose="020B0503030404040204"/>
              </a:rPr>
              <a:t>Informer sur les calendriers de soumission du JAP 2021, et les attentes pour les demandes de médicaments pour la schistosomiase </a:t>
            </a:r>
            <a:endParaRPr lang="fr-FR" sz="2800" dirty="0"/>
          </a:p>
        </p:txBody>
      </p:sp>
    </p:spTree>
    <p:extLst>
      <p:ext uri="{BB962C8B-B14F-4D97-AF65-F5344CB8AC3E}">
        <p14:creationId xmlns:p14="http://schemas.microsoft.com/office/powerpoint/2010/main" val="1366635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5" name="Rectangle 4"/>
          <p:cNvSpPr/>
          <p:nvPr/>
        </p:nvSpPr>
        <p:spPr>
          <a:xfrm>
            <a:off x="1476284" y="0"/>
            <a:ext cx="8890622" cy="116900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endParaRPr lang="en-US" sz="2800" b="1" dirty="0">
              <a:solidFill>
                <a:prstClr val="white"/>
              </a:solidFill>
              <a:latin typeface="Calibri Light" panose="020F0302020204030204"/>
            </a:endParaRPr>
          </a:p>
          <a:p>
            <a:pPr algn="ctr" defTabSz="978976">
              <a:defRPr/>
            </a:pPr>
            <a:r>
              <a:rPr lang="fr-FR" sz="2800" b="1" dirty="0">
                <a:solidFill>
                  <a:prstClr val="white"/>
                </a:solidFill>
                <a:latin typeface="Calibri Light" panose="020F0302020204030204"/>
              </a:rPr>
              <a:t>Une grande partie des données régionales sur l’endémicité  SCH provient du projet de cartographie AFRO NTD 2012-2015
</a:t>
            </a:r>
            <a:endParaRPr lang="en-GB" sz="2800" b="1" kern="0" dirty="0">
              <a:solidFill>
                <a:prstClr val="white"/>
              </a:solidFill>
            </a:endParaRPr>
          </a:p>
        </p:txBody>
      </p:sp>
      <p:sp>
        <p:nvSpPr>
          <p:cNvPr id="45" name="Rectangle 44"/>
          <p:cNvSpPr/>
          <p:nvPr/>
        </p:nvSpPr>
        <p:spPr>
          <a:xfrm>
            <a:off x="6863787" y="1961822"/>
            <a:ext cx="4953965" cy="4407742"/>
          </a:xfrm>
          <a:prstGeom prst="rect">
            <a:avLst/>
          </a:prstGeom>
        </p:spPr>
        <p:txBody>
          <a:bodyPr wrap="square" lIns="97911" tIns="48957" rIns="97911" bIns="48957">
            <a:spAutoFit/>
          </a:bodyPr>
          <a:lstStyle/>
          <a:p>
            <a:pPr defTabSz="489179"/>
            <a:r>
              <a:rPr lang="fr-FR" sz="2800" i="1" dirty="0">
                <a:solidFill>
                  <a:srgbClr val="E7E6E6">
                    <a:lumMod val="25000"/>
                  </a:srgbClr>
                </a:solidFill>
                <a:latin typeface="Acumin Pro Condensed Medium"/>
                <a:ea typeface="Geneva" panose="020B0503030404040204" pitchFamily="34" charset="0"/>
                <a:cs typeface="Acumin Pro Condensed Medium"/>
              </a:rPr>
              <a:t>Pour chaque unité de cartographie, une prévalence sera estimée et tous les
sous-districts du groupe sont classés comme zones non endémiques, faibles, modérées ou à haut risque. Une stratégie de traitement sera décidée sur la base de cette classification. 
</a:t>
            </a:r>
            <a:endParaRPr lang="en-US" sz="2800" i="1" dirty="0">
              <a:solidFill>
                <a:srgbClr val="E7E6E6">
                  <a:lumMod val="25000"/>
                </a:srgbClr>
              </a:solidFill>
              <a:latin typeface="Acumin Pro Condensed Medium"/>
              <a:ea typeface="Geneva" panose="020B0503030404040204" pitchFamily="34" charset="0"/>
              <a:cs typeface="Acumin Pro Condensed Medium"/>
            </a:endParaRPr>
          </a:p>
        </p:txBody>
      </p:sp>
      <p:pic>
        <p:nvPicPr>
          <p:cNvPr id="47" name="Picture 46"/>
          <p:cNvPicPr/>
          <p:nvPr/>
        </p:nvPicPr>
        <p:blipFill>
          <a:blip r:embed="rId3">
            <a:extLst>
              <a:ext uri="{28A0092B-C50C-407E-A947-70E740481C1C}">
                <a14:useLocalDpi xmlns:a14="http://schemas.microsoft.com/office/drawing/2010/main" val="0"/>
              </a:ext>
            </a:extLst>
          </a:blip>
          <a:stretch>
            <a:fillRect/>
          </a:stretch>
        </p:blipFill>
        <p:spPr>
          <a:xfrm>
            <a:off x="1476285" y="1604733"/>
            <a:ext cx="4996292" cy="4576148"/>
          </a:xfrm>
          <a:prstGeom prst="rect">
            <a:avLst/>
          </a:prstGeom>
        </p:spPr>
      </p:pic>
    </p:spTree>
    <p:extLst>
      <p:ext uri="{BB962C8B-B14F-4D97-AF65-F5344CB8AC3E}">
        <p14:creationId xmlns:p14="http://schemas.microsoft.com/office/powerpoint/2010/main" val="416473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240" y="1379329"/>
            <a:ext cx="9920016" cy="573631"/>
          </a:xfrm>
        </p:spPr>
        <p:txBody>
          <a:bodyPr>
            <a:noAutofit/>
          </a:bodyPr>
          <a:lstStyle/>
          <a:p>
            <a:pPr>
              <a:spcAft>
                <a:spcPts val="1000"/>
              </a:spcAft>
              <a:buSzPct val="120000"/>
              <a:buBlip>
                <a:blip r:embed="rId2"/>
              </a:buBlip>
            </a:pPr>
            <a:r>
              <a:rPr lang="fr-FR" sz="2000" b="1" dirty="0">
                <a:solidFill>
                  <a:schemeClr val="tx1"/>
                </a:solidFill>
                <a:latin typeface="+mn-lt"/>
                <a:ea typeface="+mn-ea"/>
              </a:rPr>
              <a:t> Dans de nombreux pays, le PC est basé sur la prévalence globale du niveau de district</a:t>
            </a:r>
            <a:endParaRPr lang="en-GB" sz="2400" b="1" dirty="0">
              <a:solidFill>
                <a:schemeClr val="tx1"/>
              </a:solidFill>
              <a:latin typeface="+mn-lt"/>
              <a:ea typeface="+mn-ea"/>
            </a:endParaRPr>
          </a:p>
        </p:txBody>
      </p:sp>
      <p:pic>
        <p:nvPicPr>
          <p:cNvPr id="4"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965" y="5843459"/>
            <a:ext cx="1444354" cy="948156"/>
          </a:xfrm>
          <a:prstGeom prst="rect">
            <a:avLst/>
          </a:prstGeom>
        </p:spPr>
      </p:pic>
      <p:sp>
        <p:nvSpPr>
          <p:cNvPr id="7" name="Rectangle 6"/>
          <p:cNvSpPr/>
          <p:nvPr/>
        </p:nvSpPr>
        <p:spPr>
          <a:xfrm>
            <a:off x="1871970" y="607706"/>
            <a:ext cx="8890622" cy="57363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r>
              <a:rPr lang="fr-FR" sz="3600" b="1" dirty="0">
                <a:solidFill>
                  <a:prstClr val="white"/>
                </a:solidFill>
              </a:rPr>
              <a:t>Mise en œuvre du PC au niveau du district</a:t>
            </a:r>
            <a:endParaRPr lang="en-GB" sz="3600" b="1" kern="0"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404" y="4157517"/>
            <a:ext cx="3065830" cy="23423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3712" y="2957189"/>
            <a:ext cx="5060740" cy="3542663"/>
          </a:xfrm>
          <a:prstGeom prst="rect">
            <a:avLst/>
          </a:prstGeom>
        </p:spPr>
      </p:pic>
      <p:sp>
        <p:nvSpPr>
          <p:cNvPr id="2" name="Rectangle 1"/>
          <p:cNvSpPr/>
          <p:nvPr/>
        </p:nvSpPr>
        <p:spPr>
          <a:xfrm>
            <a:off x="6691325" y="2186843"/>
            <a:ext cx="5254905" cy="1711366"/>
          </a:xfrm>
          <a:prstGeom prst="rect">
            <a:avLst/>
          </a:prstGeom>
        </p:spPr>
        <p:txBody>
          <a:bodyPr wrap="square">
            <a:spAutoFit/>
          </a:bodyPr>
          <a:lstStyle/>
          <a:p>
            <a:pPr marL="171446" lvl="0" indent="-171446" defTabSz="685783">
              <a:lnSpc>
                <a:spcPct val="150000"/>
              </a:lnSpc>
              <a:spcBef>
                <a:spcPts val="751"/>
              </a:spcBef>
              <a:spcAft>
                <a:spcPts val="1000"/>
              </a:spcAft>
              <a:buSzPct val="120000"/>
              <a:buBlip>
                <a:blip r:embed="rId2"/>
              </a:buBlip>
            </a:pPr>
            <a:r>
              <a:rPr lang="fr-FR" sz="1800" b="1" dirty="0">
                <a:solidFill>
                  <a:prstClr val="black"/>
                </a:solidFill>
              </a:rPr>
              <a:t>La mise en œuvre au niveau des districts entraîne un surtraitement des communautés non exposées et/ou un sous-traitement des communautés plus exposées</a:t>
            </a:r>
            <a:endParaRPr lang="en-GB" sz="1800" b="1" dirty="0">
              <a:solidFill>
                <a:prstClr val="black"/>
              </a:solidFill>
            </a:endParaRPr>
          </a:p>
        </p:txBody>
      </p:sp>
    </p:spTree>
    <p:extLst>
      <p:ext uri="{BB962C8B-B14F-4D97-AF65-F5344CB8AC3E}">
        <p14:creationId xmlns:p14="http://schemas.microsoft.com/office/powerpoint/2010/main" val="2744702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6370871"/>
            <a:ext cx="1298604" cy="447261"/>
            <a:chOff x="-3957" y="6279068"/>
            <a:chExt cx="1187624" cy="536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7" y="6279068"/>
              <a:ext cx="1187624" cy="536025"/>
            </a:xfrm>
            <a:prstGeom prst="rect">
              <a:avLst/>
            </a:prstGeom>
          </p:spPr>
        </p:pic>
        <p:sp>
          <p:nvSpPr>
            <p:cNvPr id="7" name="TextBox 6"/>
            <p:cNvSpPr txBox="1"/>
            <p:nvPr/>
          </p:nvSpPr>
          <p:spPr>
            <a:xfrm>
              <a:off x="899944" y="6407353"/>
              <a:ext cx="276038" cy="318451"/>
            </a:xfrm>
            <a:prstGeom prst="rect">
              <a:avLst/>
            </a:prstGeom>
            <a:noFill/>
          </p:spPr>
          <p:txBody>
            <a:bodyPr wrap="square" rtlCol="0">
              <a:spAutoFit/>
            </a:bodyPr>
            <a:lstStyle/>
            <a:p>
              <a:pPr algn="ctr" defTabSz="1178370"/>
              <a:r>
                <a:rPr lang="en-GB" sz="1100" dirty="0">
                  <a:solidFill>
                    <a:prstClr val="white"/>
                  </a:solidFill>
                  <a:latin typeface="Impact" panose="020B0806030902050204" pitchFamily="34" charset="0"/>
                  <a:ea typeface="Verdana" panose="020B0604030504040204" pitchFamily="34" charset="0"/>
                  <a:cs typeface="Verdana" panose="020B0604030504040204" pitchFamily="34" charset="0"/>
                </a:rPr>
                <a:t>11</a:t>
              </a:r>
            </a:p>
          </p:txBody>
        </p:sp>
      </p:grpSp>
      <p:pic>
        <p:nvPicPr>
          <p:cNvPr id="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083" y="6010414"/>
            <a:ext cx="1946633" cy="101610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15384214"/>
              </p:ext>
            </p:extLst>
          </p:nvPr>
        </p:nvGraphicFramePr>
        <p:xfrm>
          <a:off x="1298605" y="1733107"/>
          <a:ext cx="10503124" cy="5120640"/>
        </p:xfrm>
        <a:graphic>
          <a:graphicData uri="http://schemas.openxmlformats.org/drawingml/2006/table">
            <a:tbl>
              <a:tblPr firstRow="1" bandRow="1"/>
              <a:tblGrid>
                <a:gridCol w="2202442">
                  <a:extLst>
                    <a:ext uri="{9D8B030D-6E8A-4147-A177-3AD203B41FA5}">
                      <a16:colId xmlns:a16="http://schemas.microsoft.com/office/drawing/2014/main" val="20000"/>
                    </a:ext>
                  </a:extLst>
                </a:gridCol>
                <a:gridCol w="2157346">
                  <a:extLst>
                    <a:ext uri="{9D8B030D-6E8A-4147-A177-3AD203B41FA5}">
                      <a16:colId xmlns:a16="http://schemas.microsoft.com/office/drawing/2014/main" val="20001"/>
                    </a:ext>
                  </a:extLst>
                </a:gridCol>
                <a:gridCol w="1942088">
                  <a:extLst>
                    <a:ext uri="{9D8B030D-6E8A-4147-A177-3AD203B41FA5}">
                      <a16:colId xmlns:a16="http://schemas.microsoft.com/office/drawing/2014/main" val="20002"/>
                    </a:ext>
                  </a:extLst>
                </a:gridCol>
                <a:gridCol w="2100624">
                  <a:extLst>
                    <a:ext uri="{9D8B030D-6E8A-4147-A177-3AD203B41FA5}">
                      <a16:colId xmlns:a16="http://schemas.microsoft.com/office/drawing/2014/main" val="20003"/>
                    </a:ext>
                  </a:extLst>
                </a:gridCol>
                <a:gridCol w="2100624">
                  <a:extLst>
                    <a:ext uri="{9D8B030D-6E8A-4147-A177-3AD203B41FA5}">
                      <a16:colId xmlns:a16="http://schemas.microsoft.com/office/drawing/2014/main" val="20004"/>
                    </a:ext>
                  </a:extLst>
                </a:gridCol>
              </a:tblGrid>
              <a:tr h="836133">
                <a:tc>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r>
                        <a:rPr lang="fr-FR" sz="2400" noProof="0" dirty="0" err="1"/>
                        <a:t>Busia</a:t>
                      </a:r>
                      <a:r>
                        <a:rPr lang="fr-FR" sz="2400" noProof="0" dirty="0"/>
                        <a:t> District, Kenya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pPr algn="ctr"/>
                      <a:r>
                        <a:rPr lang="fr-FR" sz="2400" noProof="0" dirty="0"/>
                        <a:t>Prévalence globale </a:t>
                      </a:r>
                      <a:r>
                        <a:rPr lang="fr-FR" sz="2400" baseline="0" noProof="0" dirty="0"/>
                        <a:t>= 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75690">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Sous-District</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Nombre d’écoles/sites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Examinés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Positifs</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t>Prévalence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solidFill>
                            <a:srgbClr val="00B050"/>
                          </a:solidFill>
                        </a:rPr>
                        <a:t>Amagoro</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00B050"/>
                          </a:solidFill>
                        </a:rPr>
                        <a:t>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00B050"/>
                          </a:solidFill>
                        </a:rPr>
                        <a:t>120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Amukura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60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1.7</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3"/>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Angurai</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8.5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4"/>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solidFill>
                            <a:srgbClr val="C00000"/>
                          </a:solidFill>
                        </a:rPr>
                        <a:t>Budalangi</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C00000"/>
                          </a:solidFill>
                        </a:rPr>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C00000"/>
                          </a:solidFill>
                        </a:rPr>
                        <a:t>232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C00000"/>
                          </a:solidFill>
                        </a:rPr>
                        <a:t>118</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C00000"/>
                          </a:solidFill>
                        </a:rPr>
                        <a:t>50.9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5"/>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Chakol</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6"/>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Funyula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179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43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24.0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0007"/>
                  </a:ext>
                </a:extLst>
              </a:tr>
              <a:tr h="473473">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1800" b="1" i="1" noProof="0" dirty="0"/>
                        <a:t>Prévalence globale</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12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706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170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dirty="0"/>
                        <a:t>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10" name="Title 1"/>
          <p:cNvSpPr txBox="1">
            <a:spLocks/>
          </p:cNvSpPr>
          <p:nvPr/>
        </p:nvSpPr>
        <p:spPr>
          <a:xfrm>
            <a:off x="610251" y="186281"/>
            <a:ext cx="11191479" cy="670459"/>
          </a:xfrm>
          <a:prstGeom prst="rect">
            <a:avLst/>
          </a:prstGeom>
        </p:spPr>
        <p:txBody>
          <a:bodyPr vert="horz" lIns="117912" tIns="58954" rIns="117912" bIns="5895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179116">
              <a:defRPr/>
            </a:pPr>
            <a:endParaRPr lang="en-US" sz="4100" b="1" dirty="0">
              <a:solidFill>
                <a:prstClr val="black"/>
              </a:solidFill>
              <a:latin typeface="Calibri"/>
            </a:endParaRPr>
          </a:p>
        </p:txBody>
      </p:sp>
      <p:sp>
        <p:nvSpPr>
          <p:cNvPr id="11" name="Rectangle 10"/>
          <p:cNvSpPr/>
          <p:nvPr/>
        </p:nvSpPr>
        <p:spPr>
          <a:xfrm>
            <a:off x="1298605" y="241987"/>
            <a:ext cx="10353040" cy="1298134"/>
          </a:xfrm>
          <a:prstGeom prst="rect">
            <a:avLst/>
          </a:prstGeom>
          <a:solidFill>
            <a:srgbClr val="3CACDF"/>
          </a:solidFill>
          <a:ln w="25400" cap="flat" cmpd="sng" algn="ctr">
            <a:noFill/>
            <a:prstDash val="solid"/>
          </a:ln>
          <a:effectLst/>
        </p:spPr>
        <p:txBody>
          <a:bodyPr lIns="117912" tIns="58954" rIns="117912" bIns="58954" rtlCol="0" anchor="ctr"/>
          <a:lstStyle/>
          <a:p>
            <a:pPr marL="342900" indent="-342900" defTabSz="1179116">
              <a:buFont typeface="Arial" panose="020B0604020202020204" pitchFamily="34" charset="0"/>
              <a:buChar char="•"/>
            </a:pPr>
            <a:r>
              <a:rPr lang="fr-FR" sz="1800" b="1" dirty="0">
                <a:solidFill>
                  <a:prstClr val="white"/>
                </a:solidFill>
                <a:latin typeface="Bebas Neue Bold"/>
                <a:cs typeface="Bebas Neue Bold"/>
              </a:rPr>
              <a:t>L’analyse préliminaire a montré la possibilité de rétrécir la carte et d’ajuster les quantités de  PZQ
La délimitation des données de prévalence aux niveaux de sous-district exposera d’autres lacunes cartographiques et aidera à orienter le traitement contre la Schistosomiase</a:t>
            </a:r>
            <a:endParaRPr lang="it-IT" sz="1800" b="1" dirty="0">
              <a:solidFill>
                <a:prstClr val="white"/>
              </a:solidFill>
              <a:latin typeface="Bebas Neue Bold"/>
              <a:cs typeface="Bebas Neue Bold"/>
            </a:endParaRPr>
          </a:p>
        </p:txBody>
      </p:sp>
    </p:spTree>
    <p:extLst>
      <p:ext uri="{BB962C8B-B14F-4D97-AF65-F5344CB8AC3E}">
        <p14:creationId xmlns:p14="http://schemas.microsoft.com/office/powerpoint/2010/main" val="3694038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10" name="Rectangle 9"/>
          <p:cNvSpPr/>
          <p:nvPr/>
        </p:nvSpPr>
        <p:spPr>
          <a:xfrm>
            <a:off x="5474825" y="1493133"/>
            <a:ext cx="6388741" cy="3877985"/>
          </a:xfrm>
          <a:prstGeom prst="rect">
            <a:avLst/>
          </a:prstGeom>
        </p:spPr>
        <p:txBody>
          <a:bodyPr wrap="square">
            <a:spAutoFit/>
          </a:bodyPr>
          <a:lstStyle/>
          <a:p>
            <a:pPr marL="171446" lvl="0" indent="-171446" defTabSz="685783">
              <a:lnSpc>
                <a:spcPct val="90000"/>
              </a:lnSpc>
              <a:spcBef>
                <a:spcPts val="751"/>
              </a:spcBef>
              <a:spcAft>
                <a:spcPts val="1000"/>
              </a:spcAft>
              <a:buSzPct val="120000"/>
              <a:buBlip>
                <a:blip r:embed="rId3"/>
              </a:buBlip>
              <a:defRPr/>
            </a:pPr>
            <a:r>
              <a:rPr lang="fr-FR" sz="2400" dirty="0">
                <a:solidFill>
                  <a:prstClr val="black"/>
                </a:solidFill>
                <a:latin typeface="Acumin Pro Condensed Medium"/>
              </a:rPr>
              <a:t>Enquêtes cartographiques schisto réalisées dans 41 pays en 2015, y compris le projet de cartographie NTD/AFRO dans 22 pays</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a:p>
            <a:pPr marL="171446" lvl="0" indent="-171446" defTabSz="685783">
              <a:lnSpc>
                <a:spcPct val="90000"/>
              </a:lnSpc>
              <a:spcBef>
                <a:spcPts val="751"/>
              </a:spcBef>
              <a:spcAft>
                <a:spcPts val="1000"/>
              </a:spcAft>
              <a:buSzPct val="120000"/>
              <a:buBlip>
                <a:blip r:embed="rId3"/>
              </a:buBlip>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a:t>
            </a:r>
            <a:r>
              <a:rPr lang="fr-FR" sz="2400" dirty="0">
                <a:solidFill>
                  <a:prstClr val="black"/>
                </a:solidFill>
                <a:latin typeface="Acumin Pro Condensed Medium"/>
              </a:rPr>
              <a:t>D’autres données ont été consolidées à partir d’autres bases de données, par exemple GAHI</a:t>
            </a:r>
            <a:endParaRPr lang="en-US" sz="2400" dirty="0">
              <a:solidFill>
                <a:prstClr val="black"/>
              </a:solidFill>
              <a:latin typeface="Acumin Pro Condensed Medium"/>
            </a:endParaRPr>
          </a:p>
          <a:p>
            <a:pPr marL="171446" lvl="0" indent="-171446" algn="just" defTabSz="685783">
              <a:lnSpc>
                <a:spcPct val="90000"/>
              </a:lnSpc>
              <a:spcBef>
                <a:spcPts val="751"/>
              </a:spcBef>
              <a:spcAft>
                <a:spcPts val="1000"/>
              </a:spcAft>
              <a:buSzPct val="120000"/>
              <a:buBlip>
                <a:blip r:embed="rId3"/>
              </a:buBlip>
              <a:defRPr/>
            </a:pPr>
            <a:r>
              <a:rPr kumimoji="0" lang="en-GB" sz="2400" b="0" i="0" u="none" strike="noStrike" kern="1200" cap="none" spc="0" normalizeH="0" baseline="0" noProof="0" dirty="0">
                <a:ln>
                  <a:noFill/>
                </a:ln>
                <a:solidFill>
                  <a:prstClr val="black"/>
                </a:solidFill>
                <a:effectLst/>
                <a:uLnTx/>
                <a:uFillTx/>
                <a:latin typeface="Acumin Pro Condensed Medium"/>
                <a:ea typeface="+mn-ea"/>
                <a:cs typeface="+mn-cs"/>
              </a:rPr>
              <a:t> </a:t>
            </a:r>
            <a:r>
              <a:rPr lang="fr-FR" sz="2400" dirty="0">
                <a:solidFill>
                  <a:prstClr val="black"/>
                </a:solidFill>
                <a:latin typeface="Acumin Pro Condensed Medium"/>
              </a:rPr>
              <a:t>Depuis 2018; des équipes d’experts en données formés ont été déployées dans les pays pour soutenir la compilation des données disponibles dans les pays. Les partenaires ont également partagé leurs données </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208394" y="1269952"/>
            <a:ext cx="3907616" cy="4895229"/>
          </a:xfrm>
          <a:prstGeom prst="rect">
            <a:avLst/>
          </a:prstGeom>
        </p:spPr>
      </p:pic>
      <p:sp>
        <p:nvSpPr>
          <p:cNvPr id="2" name="Rectangle 1"/>
          <p:cNvSpPr/>
          <p:nvPr/>
        </p:nvSpPr>
        <p:spPr>
          <a:xfrm>
            <a:off x="1435100" y="332229"/>
            <a:ext cx="10579100" cy="584775"/>
          </a:xfrm>
          <a:prstGeom prst="rect">
            <a:avLst/>
          </a:prstGeom>
          <a:solidFill>
            <a:srgbClr val="00B0F0"/>
          </a:solidFill>
        </p:spPr>
        <p:txBody>
          <a:bodyPr wrap="square">
            <a:spAutoFit/>
          </a:bodyPr>
          <a:lstStyle/>
          <a:p>
            <a:pPr lvl="0" algn="ctr">
              <a:defRPr/>
            </a:pPr>
            <a:r>
              <a:rPr lang="fr-FR" sz="3200" dirty="0">
                <a:solidFill>
                  <a:prstClr val="black"/>
                </a:solidFill>
              </a:rPr>
              <a:t>Mise à jour des données régionales sur la schistosomiase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0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51524" y="1013805"/>
            <a:ext cx="2552700" cy="4838246"/>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Acumin Pro Condensed Medium"/>
              </a:rPr>
              <a:t> </a:t>
            </a:r>
            <a:r>
              <a:rPr lang="en-GB" sz="1600" dirty="0">
                <a:solidFill>
                  <a:prstClr val="black"/>
                </a:solidFill>
                <a:latin typeface="Times New Roman"/>
                <a:ea typeface="SimSun"/>
              </a:rPr>
              <a:t>Ethiopia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Ghana </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Kenya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Malawi</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Namibia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Nigeria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South Sudan</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Tanzania (Mainland)</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Uganda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Zambia </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Zimbabwe</a:t>
            </a:r>
            <a:r>
              <a:rPr lang="en-US" sz="1600" dirty="0">
                <a:solidFill>
                  <a:prstClr val="black"/>
                </a:solidFill>
                <a:latin typeface="Acumin Pro Condensed Medium"/>
              </a:rPr>
              <a:t> </a:t>
            </a:r>
          </a:p>
        </p:txBody>
      </p:sp>
      <p:pic>
        <p:nvPicPr>
          <p:cNvPr id="5"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92" y="6156750"/>
            <a:ext cx="1397037" cy="917095"/>
          </a:xfrm>
          <a:prstGeom prst="rect">
            <a:avLst/>
          </a:prstGeom>
        </p:spPr>
      </p:pic>
      <p:sp>
        <p:nvSpPr>
          <p:cNvPr id="6" name="Rectangle 5"/>
          <p:cNvSpPr/>
          <p:nvPr/>
        </p:nvSpPr>
        <p:spPr>
          <a:xfrm>
            <a:off x="2813601" y="4"/>
            <a:ext cx="8890623" cy="640081"/>
          </a:xfrm>
          <a:prstGeom prst="rect">
            <a:avLst/>
          </a:prstGeom>
          <a:solidFill>
            <a:srgbClr val="3CACDF"/>
          </a:solidFill>
          <a:ln w="25400" cap="flat" cmpd="sng" algn="ctr">
            <a:noFill/>
            <a:prstDash val="solid"/>
          </a:ln>
          <a:effectLst/>
        </p:spPr>
        <p:txBody>
          <a:bodyPr lIns="97904" tIns="48953" rIns="97904" bIns="48953" rtlCol="0" anchor="ctr"/>
          <a:lstStyle/>
          <a:p>
            <a:pPr algn="ctr" defTabSz="978880">
              <a:defRPr/>
            </a:pPr>
            <a:r>
              <a:rPr lang="fr-FR" sz="4000" b="1">
                <a:solidFill>
                  <a:prstClr val="white"/>
                </a:solidFill>
                <a:latin typeface="Hero"/>
              </a:rPr>
              <a:t>Pays formés jusqu’à présent </a:t>
            </a:r>
            <a:endParaRPr lang="fr-FR" sz="2000" b="1" kern="0">
              <a:solidFill>
                <a:prstClr val="white"/>
              </a:solidFill>
              <a:latin typeface="Hero"/>
            </a:endParaRPr>
          </a:p>
        </p:txBody>
      </p:sp>
      <p:pic>
        <p:nvPicPr>
          <p:cNvPr id="7" name="Picture 6"/>
          <p:cNvPicPr>
            <a:picLocks noChangeAspect="1"/>
          </p:cNvPicPr>
          <p:nvPr/>
        </p:nvPicPr>
        <p:blipFill>
          <a:blip r:embed="rId4"/>
          <a:stretch>
            <a:fillRect/>
          </a:stretch>
        </p:blipFill>
        <p:spPr>
          <a:xfrm>
            <a:off x="1036270" y="598584"/>
            <a:ext cx="3108223" cy="2441505"/>
          </a:xfrm>
          <a:prstGeom prst="rect">
            <a:avLst/>
          </a:prstGeom>
        </p:spPr>
      </p:pic>
      <p:sp>
        <p:nvSpPr>
          <p:cNvPr id="8" name="Rectangle 7"/>
          <p:cNvSpPr/>
          <p:nvPr/>
        </p:nvSpPr>
        <p:spPr>
          <a:xfrm>
            <a:off x="6133520" y="1013805"/>
            <a:ext cx="2690440" cy="5743109"/>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Burkina Faso</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Côte d'Ivoire</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Cameroun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Gabon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Guinée
 Madagascar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Mali</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Niger</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RCA</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RDC</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Sénégal</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Tchad</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Togo</a:t>
            </a:r>
          </a:p>
        </p:txBody>
      </p:sp>
      <p:sp>
        <p:nvSpPr>
          <p:cNvPr id="9" name="Content Placeholder 2"/>
          <p:cNvSpPr>
            <a:spLocks noGrp="1"/>
          </p:cNvSpPr>
          <p:nvPr>
            <p:ph idx="1"/>
          </p:nvPr>
        </p:nvSpPr>
        <p:spPr>
          <a:xfrm>
            <a:off x="1337360" y="3040089"/>
            <a:ext cx="4258260" cy="3624871"/>
          </a:xfrm>
          <a:ln>
            <a:solidFill>
              <a:srgbClr val="0070C0"/>
            </a:solidFill>
          </a:ln>
        </p:spPr>
        <p:txBody>
          <a:bodyPr>
            <a:noAutofit/>
          </a:bodyPr>
          <a:lstStyle/>
          <a:p>
            <a:pPr marL="171430" lvl="1">
              <a:spcBef>
                <a:spcPts val="751"/>
              </a:spcBef>
              <a:spcAft>
                <a:spcPts val="1000"/>
              </a:spcAft>
              <a:buSzPct val="120000"/>
              <a:buBlip>
                <a:blip r:embed="rId2"/>
              </a:buBlip>
            </a:pPr>
            <a:r>
              <a:rPr lang="en-US" sz="2000" b="1" dirty="0">
                <a:solidFill>
                  <a:schemeClr val="tx1"/>
                </a:solidFill>
                <a:latin typeface="+mn-lt"/>
                <a:ea typeface="+mn-ea"/>
              </a:rPr>
              <a:t> Outputs: </a:t>
            </a:r>
          </a:p>
          <a:p>
            <a:pPr marL="171430" lvl="1">
              <a:spcBef>
                <a:spcPts val="751"/>
              </a:spcBef>
              <a:spcAft>
                <a:spcPts val="1000"/>
              </a:spcAft>
              <a:buSzPct val="120000"/>
              <a:buBlip>
                <a:blip r:embed="rId2"/>
              </a:buBlip>
            </a:pPr>
            <a:r>
              <a:rPr lang="fr-FR" sz="1600" b="1" dirty="0">
                <a:solidFill>
                  <a:schemeClr val="tx1"/>
                </a:solidFill>
                <a:latin typeface="+mn-lt"/>
                <a:ea typeface="+mn-ea"/>
              </a:rPr>
              <a:t>Analyse au sous-district (niveau administratif le plus bas possible) des données disponibles au niveau du site
</a:t>
            </a:r>
            <a:r>
              <a:rPr lang="en-US" sz="1600" b="1" dirty="0">
                <a:solidFill>
                  <a:schemeClr val="tx1"/>
                </a:solidFill>
                <a:latin typeface="+mn-lt"/>
                <a:ea typeface="+mn-ea"/>
              </a:rPr>
              <a:t> </a:t>
            </a:r>
            <a:r>
              <a:rPr lang="fr-FR" sz="1600" b="1" dirty="0">
                <a:solidFill>
                  <a:schemeClr val="tx1"/>
                </a:solidFill>
                <a:latin typeface="+mn-lt"/>
                <a:ea typeface="+mn-ea"/>
              </a:rPr>
              <a:t>Planification de la CP au niveau du sous-district</a:t>
            </a:r>
            <a:endParaRPr lang="en-US" sz="1600" b="1" dirty="0">
              <a:solidFill>
                <a:schemeClr val="tx1"/>
              </a:solidFill>
              <a:latin typeface="+mn-lt"/>
              <a:ea typeface="+mn-ea"/>
            </a:endParaRPr>
          </a:p>
          <a:p>
            <a:pPr marL="171430" lvl="1">
              <a:spcBef>
                <a:spcPts val="751"/>
              </a:spcBef>
              <a:spcAft>
                <a:spcPts val="1000"/>
              </a:spcAft>
              <a:buSzPct val="120000"/>
              <a:buBlip>
                <a:blip r:embed="rId2"/>
              </a:buBlip>
            </a:pPr>
            <a:r>
              <a:rPr lang="fr-FR" sz="1600" b="1" dirty="0">
                <a:solidFill>
                  <a:schemeClr val="tx1"/>
                </a:solidFill>
                <a:latin typeface="+mn-lt"/>
                <a:ea typeface="+mn-ea"/>
              </a:rPr>
              <a:t> Réviser les besoins de PZQ en fonction du raffinage des cartes à l’aide des données disponibles 
</a:t>
            </a:r>
            <a:r>
              <a:rPr lang="en-US" sz="1600" b="1" dirty="0">
                <a:solidFill>
                  <a:schemeClr val="tx1"/>
                </a:solidFill>
                <a:latin typeface="+mn-lt"/>
                <a:ea typeface="+mn-ea"/>
              </a:rPr>
              <a:t> </a:t>
            </a:r>
            <a:r>
              <a:rPr lang="fr-FR" sz="1600" b="1" dirty="0">
                <a:solidFill>
                  <a:schemeClr val="tx1"/>
                </a:solidFill>
                <a:latin typeface="+mn-lt"/>
                <a:ea typeface="+mn-ea"/>
              </a:rPr>
              <a:t>Présenter les lacunes dans la cartographie</a:t>
            </a:r>
            <a:endParaRPr lang="en-US" sz="1600" b="1" dirty="0">
              <a:solidFill>
                <a:schemeClr val="tx1"/>
              </a:solidFill>
              <a:latin typeface="+mn-lt"/>
              <a:ea typeface="+mn-ea"/>
            </a:endParaRPr>
          </a:p>
        </p:txBody>
      </p:sp>
    </p:spTree>
    <p:extLst>
      <p:ext uri="{BB962C8B-B14F-4D97-AF65-F5344CB8AC3E}">
        <p14:creationId xmlns:p14="http://schemas.microsoft.com/office/powerpoint/2010/main" val="413727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85086" y="1231679"/>
            <a:ext cx="9025778" cy="2280624"/>
          </a:xfrm>
          <a:prstGeom prst="rect">
            <a:avLst/>
          </a:prstGeom>
        </p:spPr>
        <p:txBody>
          <a:bodyPr wrap="square">
            <a:spAutoFit/>
          </a:bodyPr>
          <a:lstStyle/>
          <a:p>
            <a:pPr marL="171446" indent="-171446" defTabSz="685783">
              <a:lnSpc>
                <a:spcPct val="90000"/>
              </a:lnSpc>
              <a:spcBef>
                <a:spcPts val="751"/>
              </a:spcBef>
              <a:spcAft>
                <a:spcPts val="1000"/>
              </a:spcAft>
              <a:buSzPct val="120000"/>
              <a:buBlip>
                <a:blip r:embed="rId2"/>
              </a:buBlip>
            </a:pPr>
            <a:r>
              <a:rPr lang="fr-FR" sz="1800" dirty="0">
                <a:latin typeface="Acumin Pro Condensed Medium"/>
              </a:rPr>
              <a:t>Population nécessitant la CP supérieur à 2,5 M de personnes et où l’impact dans le raffinage de la carte peut être important
Disponibilité de données au niveau du sous-district, ou possibilité de les obtenir à temps</a:t>
            </a:r>
            <a:endParaRPr lang="en-US" sz="1800" dirty="0">
              <a:latin typeface="Acumin Pro Condensed Medium"/>
            </a:endParaRPr>
          </a:p>
          <a:p>
            <a:pPr marL="171446" lvl="0" indent="-171446" defTabSz="685783">
              <a:lnSpc>
                <a:spcPct val="90000"/>
              </a:lnSpc>
              <a:spcBef>
                <a:spcPts val="751"/>
              </a:spcBef>
              <a:spcAft>
                <a:spcPts val="1000"/>
              </a:spcAft>
              <a:buSzPct val="120000"/>
              <a:buBlip>
                <a:blip r:embed="rId2"/>
              </a:buBlip>
            </a:pPr>
            <a:r>
              <a:rPr lang="fr-FR" sz="1800" dirty="0">
                <a:latin typeface="Acumin Pro Condensed Medium"/>
              </a:rPr>
              <a:t>L’analyse préliminaire montrant que d’autres analyses et planifications au niveau des sous-districts peuvent raffiner la carte des pays à l’aide des données actuellement disponibles
</a:t>
            </a:r>
            <a:r>
              <a:rPr lang="en-GB" sz="1800" i="1" dirty="0">
                <a:latin typeface="Acumin Pro Condensed Medium"/>
              </a:rPr>
              <a:t>* </a:t>
            </a:r>
            <a:r>
              <a:rPr lang="fr-FR" sz="1800" i="1" dirty="0">
                <a:latin typeface="Acumin Pro Condensed Medium"/>
              </a:rPr>
              <a:t>Les pays qui ont récemment finalisé leur cartographie de schisto ont également été invités </a:t>
            </a:r>
            <a:endParaRPr lang="en-US" sz="1800" i="1" dirty="0">
              <a:latin typeface="Acumin Pro Condensed Medium"/>
            </a:endParaRPr>
          </a:p>
        </p:txBody>
      </p:sp>
      <p:pic>
        <p:nvPicPr>
          <p:cNvPr id="9"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10" name="Rectangle 9"/>
          <p:cNvSpPr/>
          <p:nvPr/>
        </p:nvSpPr>
        <p:spPr>
          <a:xfrm>
            <a:off x="1920240" y="134780"/>
            <a:ext cx="8890623" cy="937259"/>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r>
              <a:rPr lang="fr-FR" sz="3200" b="1" dirty="0">
                <a:solidFill>
                  <a:prstClr val="white"/>
                </a:solidFill>
                <a:latin typeface="Hero"/>
              </a:rPr>
              <a:t>Critères de sélection des pays pour la formation initiale </a:t>
            </a:r>
            <a:endParaRPr lang="en-GB" sz="1600" b="1" kern="0" dirty="0">
              <a:solidFill>
                <a:prstClr val="white"/>
              </a:solidFill>
              <a:latin typeface="Hero"/>
            </a:endParaRPr>
          </a:p>
        </p:txBody>
      </p:sp>
      <p:graphicFrame>
        <p:nvGraphicFramePr>
          <p:cNvPr id="2" name="Table 1">
            <a:extLst>
              <a:ext uri="{FF2B5EF4-FFF2-40B4-BE49-F238E27FC236}">
                <a16:creationId xmlns:a16="http://schemas.microsoft.com/office/drawing/2014/main" id="{49672647-D0F6-4452-B923-3FAE1429417A}"/>
              </a:ext>
            </a:extLst>
          </p:cNvPr>
          <p:cNvGraphicFramePr>
            <a:graphicFrameLocks noGrp="1"/>
          </p:cNvGraphicFramePr>
          <p:nvPr>
            <p:extLst>
              <p:ext uri="{D42A27DB-BD31-4B8C-83A1-F6EECF244321}">
                <p14:modId xmlns:p14="http://schemas.microsoft.com/office/powerpoint/2010/main" val="3861152534"/>
              </p:ext>
            </p:extLst>
          </p:nvPr>
        </p:nvGraphicFramePr>
        <p:xfrm>
          <a:off x="2062523" y="3761602"/>
          <a:ext cx="8606053" cy="2934970"/>
        </p:xfrm>
        <a:graphic>
          <a:graphicData uri="http://schemas.openxmlformats.org/drawingml/2006/table">
            <a:tbl>
              <a:tblPr firstRow="1" firstCol="1" bandRow="1">
                <a:tableStyleId>{5C22544A-7EE6-4342-B048-85BDC9FD1C3A}</a:tableStyleId>
              </a:tblPr>
              <a:tblGrid>
                <a:gridCol w="5125264">
                  <a:extLst>
                    <a:ext uri="{9D8B030D-6E8A-4147-A177-3AD203B41FA5}">
                      <a16:colId xmlns:a16="http://schemas.microsoft.com/office/drawing/2014/main" val="1458768525"/>
                    </a:ext>
                  </a:extLst>
                </a:gridCol>
                <a:gridCol w="1770459">
                  <a:extLst>
                    <a:ext uri="{9D8B030D-6E8A-4147-A177-3AD203B41FA5}">
                      <a16:colId xmlns:a16="http://schemas.microsoft.com/office/drawing/2014/main" val="4226527267"/>
                    </a:ext>
                  </a:extLst>
                </a:gridCol>
                <a:gridCol w="1710330">
                  <a:extLst>
                    <a:ext uri="{9D8B030D-6E8A-4147-A177-3AD203B41FA5}">
                      <a16:colId xmlns:a16="http://schemas.microsoft.com/office/drawing/2014/main" val="3015786328"/>
                    </a:ext>
                  </a:extLst>
                </a:gridCol>
              </a:tblGrid>
              <a:tr h="190500">
                <a:tc>
                  <a:txBody>
                    <a:bodyPr/>
                    <a:lstStyle/>
                    <a:p>
                      <a:pPr>
                        <a:lnSpc>
                          <a:spcPct val="107000"/>
                        </a:lnSpc>
                        <a:spcAft>
                          <a:spcPts val="0"/>
                        </a:spcAft>
                      </a:pPr>
                      <a:r>
                        <a:rPr lang="fr-FR" sz="1800" noProof="0" dirty="0">
                          <a:effectLst/>
                        </a:rPr>
                        <a:t>Profil des participants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Francophone</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Anglophone</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1520298"/>
                  </a:ext>
                </a:extLst>
              </a:tr>
              <a:tr h="190500">
                <a:tc>
                  <a:txBody>
                    <a:bodyPr/>
                    <a:lstStyle/>
                    <a:p>
                      <a:pP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Nombre de Pays</a:t>
                      </a:r>
                    </a:p>
                  </a:txBody>
                  <a:tcPr marL="68580" marR="68580" marT="0" marB="0"/>
                </a:tc>
                <a:tc>
                  <a:txBody>
                    <a:bodyPr/>
                    <a:lstStyle/>
                    <a:p>
                      <a:pPr algn="ct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nchor="ctr"/>
                </a:tc>
                <a:tc>
                  <a:txBody>
                    <a:bodyPr/>
                    <a:lstStyle/>
                    <a:p>
                      <a:pPr algn="ct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tc>
                <a:extLst>
                  <a:ext uri="{0D108BD9-81ED-4DB2-BD59-A6C34878D82A}">
                    <a16:rowId xmlns:a16="http://schemas.microsoft.com/office/drawing/2014/main" val="2505106852"/>
                  </a:ext>
                </a:extLst>
              </a:tr>
              <a:tr h="190500">
                <a:tc>
                  <a:txBody>
                    <a:bodyPr/>
                    <a:lstStyle/>
                    <a:p>
                      <a:pPr>
                        <a:lnSpc>
                          <a:spcPct val="107000"/>
                        </a:lnSpc>
                        <a:spcAft>
                          <a:spcPts val="0"/>
                        </a:spcAft>
                      </a:pPr>
                      <a:r>
                        <a:rPr lang="fr-FR" sz="1800" noProof="0">
                          <a:effectLst/>
                        </a:rPr>
                        <a:t>NTD/HQ</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1</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dirty="0">
                          <a:effectLst/>
                        </a:rPr>
                        <a:t>1</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7650683"/>
                  </a:ext>
                </a:extLst>
              </a:tr>
              <a:tr h="190500">
                <a:tc>
                  <a:txBody>
                    <a:bodyPr/>
                    <a:lstStyle/>
                    <a:p>
                      <a:pPr>
                        <a:lnSpc>
                          <a:spcPct val="107000"/>
                        </a:lnSpc>
                        <a:spcAft>
                          <a:spcPts val="0"/>
                        </a:spcAft>
                      </a:pPr>
                      <a:r>
                        <a:rPr lang="fr-FR" sz="1800" noProof="0" dirty="0">
                          <a:effectLst/>
                        </a:rPr>
                        <a:t>ESPEN/NTD/AFRO</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7</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4047891"/>
                  </a:ext>
                </a:extLst>
              </a:tr>
              <a:tr h="190500">
                <a:tc>
                  <a:txBody>
                    <a:bodyPr/>
                    <a:lstStyle/>
                    <a:p>
                      <a:pPr>
                        <a:lnSpc>
                          <a:spcPct val="107000"/>
                        </a:lnSpc>
                        <a:spcAft>
                          <a:spcPts val="0"/>
                        </a:spcAft>
                      </a:pPr>
                      <a:r>
                        <a:rPr lang="fr-FR" sz="1800" noProof="0" dirty="0">
                          <a:effectLst/>
                        </a:rPr>
                        <a:t>Consultants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8</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9</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3309710"/>
                  </a:ext>
                </a:extLst>
              </a:tr>
              <a:tr h="190500">
                <a:tc>
                  <a:txBody>
                    <a:bodyPr/>
                    <a:lstStyle/>
                    <a:p>
                      <a:pPr>
                        <a:lnSpc>
                          <a:spcPct val="107000"/>
                        </a:lnSpc>
                        <a:spcAft>
                          <a:spcPts val="0"/>
                        </a:spcAft>
                      </a:pPr>
                      <a:r>
                        <a:rPr lang="fr-FR" sz="1800" noProof="0" dirty="0">
                          <a:effectLst/>
                        </a:rPr>
                        <a:t>Partenaires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5</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0608240"/>
                  </a:ext>
                </a:extLst>
              </a:tr>
              <a:tr h="190500">
                <a:tc>
                  <a:txBody>
                    <a:bodyPr/>
                    <a:lstStyle/>
                    <a:p>
                      <a:pPr>
                        <a:lnSpc>
                          <a:spcPct val="107000"/>
                        </a:lnSpc>
                        <a:spcAft>
                          <a:spcPts val="0"/>
                        </a:spcAft>
                      </a:pPr>
                      <a:r>
                        <a:rPr lang="fr-FR" sz="1800" noProof="0" dirty="0">
                          <a:effectLst/>
                        </a:rPr>
                        <a:t>Responsables de programmes NTD (directeurs, coordonnateurs de programmes, responsables de suivi-évaluation, gestionnaires de données)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35</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30</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1457874"/>
                  </a:ext>
                </a:extLst>
              </a:tr>
              <a:tr h="190500">
                <a:tc>
                  <a:txBody>
                    <a:bodyPr/>
                    <a:lstStyle/>
                    <a:p>
                      <a:pPr>
                        <a:lnSpc>
                          <a:spcPct val="107000"/>
                        </a:lnSpc>
                        <a:spcAft>
                          <a:spcPts val="0"/>
                        </a:spcAft>
                      </a:pPr>
                      <a:r>
                        <a:rPr lang="fr-FR" sz="1800" noProof="0">
                          <a:effectLst/>
                        </a:rPr>
                        <a:t>Total</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56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dirty="0">
                          <a:effectLst/>
                        </a:rPr>
                        <a:t>51</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733311"/>
                  </a:ext>
                </a:extLst>
              </a:tr>
            </a:tbl>
          </a:graphicData>
        </a:graphic>
      </p:graphicFrame>
    </p:spTree>
    <p:extLst>
      <p:ext uri="{BB962C8B-B14F-4D97-AF65-F5344CB8AC3E}">
        <p14:creationId xmlns:p14="http://schemas.microsoft.com/office/powerpoint/2010/main" val="324167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descr="WHO_africa_bleu.png"/>
          <p:cNvPicPr preferRelativeResize="0"/>
          <p:nvPr/>
        </p:nvPicPr>
        <p:blipFill rotWithShape="1">
          <a:blip r:embed="rId3">
            <a:alphaModFix/>
          </a:blip>
          <a:srcRect/>
          <a:stretch/>
        </p:blipFill>
        <p:spPr>
          <a:xfrm>
            <a:off x="10741711" y="5915494"/>
            <a:ext cx="1397037" cy="917094"/>
          </a:xfrm>
          <a:prstGeom prst="rect">
            <a:avLst/>
          </a:prstGeom>
          <a:noFill/>
          <a:ln>
            <a:noFill/>
          </a:ln>
        </p:spPr>
      </p:pic>
      <p:sp>
        <p:nvSpPr>
          <p:cNvPr id="432" name="Google Shape;432;p54"/>
          <p:cNvSpPr/>
          <p:nvPr/>
        </p:nvSpPr>
        <p:spPr>
          <a:xfrm>
            <a:off x="1871531" y="352381"/>
            <a:ext cx="8890623" cy="763689"/>
          </a:xfrm>
          <a:prstGeom prst="rect">
            <a:avLst/>
          </a:prstGeom>
          <a:solidFill>
            <a:srgbClr val="3CACDF"/>
          </a:solidFill>
          <a:ln>
            <a:noFill/>
          </a:ln>
        </p:spPr>
        <p:txBody>
          <a:bodyPr spcFirstLastPara="1" wrap="square" lIns="97900" tIns="48950" rIns="97900" bIns="48950" anchor="ctr" anchorCtr="0">
            <a:noAutofit/>
          </a:bodyPr>
          <a:lstStyle/>
          <a:p>
            <a:pPr lvl="0" algn="ctr" defTabSz="914400">
              <a:buClr>
                <a:srgbClr val="000000"/>
              </a:buClr>
              <a:defRPr/>
            </a:pPr>
            <a:r>
              <a:rPr lang="fr-FR" sz="4400" b="1" kern="0" dirty="0">
                <a:solidFill>
                  <a:srgbClr val="FFFFFF"/>
                </a:solidFill>
                <a:ea typeface="Arial"/>
                <a:cs typeface="Arial"/>
                <a:sym typeface="Arial"/>
              </a:rPr>
              <a:t>Qualité des données</a:t>
            </a:r>
            <a:endParaRPr kumimoji="0" lang="fr-FR" sz="2000" b="1" i="0" u="none" strike="noStrike" kern="0" cap="none" spc="0" normalizeH="0" baseline="0" dirty="0">
              <a:ln>
                <a:noFill/>
              </a:ln>
              <a:solidFill>
                <a:srgbClr val="FFFFFF"/>
              </a:solidFill>
              <a:effectLst/>
              <a:uLnTx/>
              <a:uFillTx/>
              <a:latin typeface="Calibri"/>
              <a:ea typeface="Calibri"/>
              <a:cs typeface="Calibri"/>
              <a:sym typeface="Calibri"/>
            </a:endParaRPr>
          </a:p>
        </p:txBody>
      </p:sp>
      <p:sp>
        <p:nvSpPr>
          <p:cNvPr id="2" name="Rectangle 1"/>
          <p:cNvSpPr/>
          <p:nvPr/>
        </p:nvSpPr>
        <p:spPr>
          <a:xfrm>
            <a:off x="1020544" y="3678383"/>
            <a:ext cx="3599724" cy="13746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avant 2000. OU après 2000, mais avec un rapport médiocre (1)/aucun rapport sur le diagnostic et la prévalence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p:cNvSpPr/>
          <p:nvPr/>
        </p:nvSpPr>
        <p:spPr>
          <a:xfrm>
            <a:off x="1871531" y="2554759"/>
            <a:ext cx="950505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800" dirty="0">
                <a:solidFill>
                  <a:srgbClr val="000000"/>
                </a:solidFill>
              </a:rPr>
              <a:t>Catégorie de qualité des données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8621809" y="3629058"/>
            <a:ext cx="3408600" cy="1423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après 2004, le diagnostic approprié (1), le nombre examiné est signalé et l’échantillonnage est adéquat  </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4912915" y="1329184"/>
            <a:ext cx="4639468" cy="763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2000" b="1" dirty="0">
                <a:solidFill>
                  <a:srgbClr val="000000"/>
                </a:solidFill>
              </a:rPr>
              <a:t>Données disponibles au niveau de l’UMO</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8878718" y="6002788"/>
            <a:ext cx="3151691"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(1)</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Straight Arrow Connector 3"/>
          <p:cNvCxnSpPr>
            <a:cxnSpLocks/>
          </p:cNvCxnSpPr>
          <p:nvPr/>
        </p:nvCxnSpPr>
        <p:spPr>
          <a:xfrm>
            <a:off x="7482076" y="2092875"/>
            <a:ext cx="0" cy="4618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cxnSpLocks/>
          </p:cNvCxnSpPr>
          <p:nvPr/>
        </p:nvCxnSpPr>
        <p:spPr>
          <a:xfrm>
            <a:off x="6601009" y="3179185"/>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p:cNvCxnSpPr>
          <p:nvPr/>
        </p:nvCxnSpPr>
        <p:spPr>
          <a:xfrm>
            <a:off x="10454565" y="3179185"/>
            <a:ext cx="1" cy="4810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912918" y="3660211"/>
            <a:ext cx="3528943" cy="1392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2000-2004, le diagnostic approprié(1), le nombre examiné est signalé et l’échantillonnage est adéquat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Arrow Connector 20"/>
          <p:cNvCxnSpPr>
            <a:cxnSpLocks/>
          </p:cNvCxnSpPr>
          <p:nvPr/>
        </p:nvCxnSpPr>
        <p:spPr>
          <a:xfrm>
            <a:off x="2862403" y="3216120"/>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p:cNvCxnSpPr>
          <p:nvPr/>
        </p:nvCxnSpPr>
        <p:spPr>
          <a:xfrm>
            <a:off x="2873647" y="5133767"/>
            <a:ext cx="0" cy="781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cxnSpLocks/>
          </p:cNvCxnSpPr>
          <p:nvPr/>
        </p:nvCxnSpPr>
        <p:spPr>
          <a:xfrm flipH="1">
            <a:off x="10294441" y="5131799"/>
            <a:ext cx="12363" cy="8221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a:cxnSpLocks/>
          </p:cNvCxnSpPr>
          <p:nvPr/>
        </p:nvCxnSpPr>
        <p:spPr>
          <a:xfrm>
            <a:off x="6431670" y="5145651"/>
            <a:ext cx="5751" cy="808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cxnSpLocks/>
          </p:cNvCxnSpPr>
          <p:nvPr/>
        </p:nvCxnSpPr>
        <p:spPr>
          <a:xfrm flipH="1">
            <a:off x="3483721" y="1698516"/>
            <a:ext cx="142919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3923736" y="1363288"/>
            <a:ext cx="749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NON</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p:cNvSpPr/>
          <p:nvPr/>
        </p:nvSpPr>
        <p:spPr>
          <a:xfrm>
            <a:off x="1128156" y="1461757"/>
            <a:ext cx="2412534" cy="709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Utilisation de l’endémicité reportée dans (JRSM</a:t>
            </a:r>
            <a:r>
              <a:rPr kumimoji="0" lang="en-GB" sz="1600" b="0" i="0" u="none" strike="noStrike" kern="1200" cap="none" spc="0" normalizeH="0" baseline="0" noProof="0" dirty="0">
                <a:ln>
                  <a:noFill/>
                </a:ln>
                <a:solidFill>
                  <a:srgbClr val="000000"/>
                </a:solidFill>
                <a:effectLst/>
                <a:uLnTx/>
                <a:uFillTx/>
                <a:latin typeface="Arial"/>
                <a:ea typeface="+mn-ea"/>
                <a:cs typeface="+mn-cs"/>
              </a:rPr>
              <a: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p:cNvSpPr txBox="1"/>
          <p:nvPr/>
        </p:nvSpPr>
        <p:spPr>
          <a:xfrm>
            <a:off x="7525294" y="2092874"/>
            <a:ext cx="90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OUI</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p:cNvSpPr/>
          <p:nvPr/>
        </p:nvSpPr>
        <p:spPr>
          <a:xfrm>
            <a:off x="1014043" y="6050290"/>
            <a:ext cx="3374073"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(3)</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p:cNvSpPr/>
          <p:nvPr/>
        </p:nvSpPr>
        <p:spPr>
          <a:xfrm>
            <a:off x="4590694" y="6045041"/>
            <a:ext cx="3990032"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Straight Arrow Connector 41"/>
          <p:cNvCxnSpPr>
            <a:cxnSpLocks/>
          </p:cNvCxnSpPr>
          <p:nvPr/>
        </p:nvCxnSpPr>
        <p:spPr>
          <a:xfrm>
            <a:off x="2831703" y="2171073"/>
            <a:ext cx="0" cy="3836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237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54"/>
          <p:cNvSpPr/>
          <p:nvPr/>
        </p:nvSpPr>
        <p:spPr>
          <a:xfrm>
            <a:off x="1948487" y="-92527"/>
            <a:ext cx="8890623" cy="611334"/>
          </a:xfrm>
          <a:prstGeom prst="rect">
            <a:avLst/>
          </a:prstGeom>
          <a:solidFill>
            <a:srgbClr val="3CACDF"/>
          </a:solidFill>
          <a:ln>
            <a:noFill/>
          </a:ln>
        </p:spPr>
        <p:txBody>
          <a:bodyPr spcFirstLastPara="1" wrap="square" lIns="97900" tIns="48950" rIns="97900" bIns="48950" anchor="ctr" anchorCtr="0">
            <a:noAutofit/>
          </a:bodyPr>
          <a:lstStyle/>
          <a:p>
            <a:pPr algn="ctr" defTabSz="914400">
              <a:buClr>
                <a:srgbClr val="000000"/>
              </a:buClr>
            </a:pPr>
            <a:r>
              <a:rPr lang="fr-FR" sz="4400" b="1" kern="0" dirty="0">
                <a:solidFill>
                  <a:srgbClr val="FFFFFF"/>
                </a:solidFill>
                <a:cs typeface="Arial"/>
                <a:sym typeface="Arial"/>
              </a:rPr>
              <a:t>Arbre de décision</a:t>
            </a:r>
            <a:endParaRPr lang="fr-FR" sz="4400" b="1" kern="0" dirty="0">
              <a:solidFill>
                <a:srgbClr val="FFFFFF"/>
              </a:solidFill>
              <a:cs typeface="Arial"/>
              <a:sym typeface="Calibri"/>
            </a:endParaRPr>
          </a:p>
        </p:txBody>
      </p:sp>
      <p:sp>
        <p:nvSpPr>
          <p:cNvPr id="2" name="Rectangle 1"/>
          <p:cNvSpPr/>
          <p:nvPr/>
        </p:nvSpPr>
        <p:spPr>
          <a:xfrm>
            <a:off x="1199458" y="2479445"/>
            <a:ext cx="2900505" cy="41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a:solidFill>
                  <a:srgbClr val="000000"/>
                </a:solidFill>
              </a:rPr>
              <a:t>Nulle </a:t>
            </a:r>
          </a:p>
        </p:txBody>
      </p:sp>
      <p:sp>
        <p:nvSpPr>
          <p:cNvPr id="6" name="Rectangle 5"/>
          <p:cNvSpPr/>
          <p:nvPr/>
        </p:nvSpPr>
        <p:spPr>
          <a:xfrm>
            <a:off x="2258344" y="1674115"/>
            <a:ext cx="7749445" cy="32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b="1">
                <a:solidFill>
                  <a:srgbClr val="000000"/>
                </a:solidFill>
              </a:rPr>
              <a:t>Prévalence des sous-districts </a:t>
            </a:r>
          </a:p>
        </p:txBody>
      </p:sp>
      <p:sp>
        <p:nvSpPr>
          <p:cNvPr id="7" name="Rectangle 6"/>
          <p:cNvSpPr/>
          <p:nvPr/>
        </p:nvSpPr>
        <p:spPr>
          <a:xfrm>
            <a:off x="3431201" y="3402340"/>
            <a:ext cx="4549020" cy="712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fr-FR" sz="1600" dirty="0">
                <a:solidFill>
                  <a:srgbClr val="000000"/>
                </a:solidFill>
              </a:rPr>
              <a:t>Conditions environnementale/ 
connaissances locales épidémiologique
</a:t>
            </a:r>
            <a:endParaRPr lang="en-US" sz="1600" dirty="0">
              <a:solidFill>
                <a:srgbClr val="000000"/>
              </a:solidFill>
            </a:endParaRPr>
          </a:p>
        </p:txBody>
      </p:sp>
      <p:sp>
        <p:nvSpPr>
          <p:cNvPr id="8" name="Rectangle 7"/>
          <p:cNvSpPr/>
          <p:nvPr/>
        </p:nvSpPr>
        <p:spPr>
          <a:xfrm>
            <a:off x="7980220" y="2479443"/>
            <a:ext cx="2385696" cy="425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Positive</a:t>
            </a:r>
          </a:p>
        </p:txBody>
      </p:sp>
      <p:sp>
        <p:nvSpPr>
          <p:cNvPr id="9" name="Rectangle 8"/>
          <p:cNvSpPr/>
          <p:nvPr/>
        </p:nvSpPr>
        <p:spPr>
          <a:xfrm>
            <a:off x="2888420" y="603495"/>
            <a:ext cx="5131059" cy="572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b="1" dirty="0">
                <a:solidFill>
                  <a:srgbClr val="000000"/>
                </a:solidFill>
              </a:rPr>
              <a:t>Qualité des données de l’UMO 
(1 )               (2)                  (3)</a:t>
            </a:r>
          </a:p>
        </p:txBody>
      </p:sp>
      <p:sp>
        <p:nvSpPr>
          <p:cNvPr id="10" name="Rectangle 9"/>
          <p:cNvSpPr/>
          <p:nvPr/>
        </p:nvSpPr>
        <p:spPr>
          <a:xfrm>
            <a:off x="9497557" y="3937587"/>
            <a:ext cx="2496521" cy="10188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fr-FR" sz="1400">
              <a:solidFill>
                <a:srgbClr val="000000"/>
              </a:solidFill>
            </a:endParaRPr>
          </a:p>
          <a:p>
            <a:pPr algn="ctr" defTabSz="914400"/>
            <a:endParaRPr lang="fr-FR" sz="1400">
              <a:solidFill>
                <a:srgbClr val="000000"/>
              </a:solidFill>
            </a:endParaRPr>
          </a:p>
          <a:p>
            <a:pPr defTabSz="914400"/>
            <a:r>
              <a:rPr lang="fr-FR" sz="1400" b="1">
                <a:solidFill>
                  <a:srgbClr val="000000"/>
                </a:solidFill>
              </a:rPr>
              <a:t>Endemicity categories</a:t>
            </a:r>
          </a:p>
          <a:p>
            <a:pPr defTabSz="914400"/>
            <a:r>
              <a:rPr lang="fr-FR" sz="1400">
                <a:solidFill>
                  <a:srgbClr val="000000"/>
                </a:solidFill>
              </a:rPr>
              <a:t>Faible: &lt;10%   </a:t>
            </a:r>
          </a:p>
          <a:p>
            <a:pPr defTabSz="914400"/>
            <a:r>
              <a:rPr lang="fr-FR" sz="1400">
                <a:solidFill>
                  <a:srgbClr val="000000"/>
                </a:solidFill>
              </a:rPr>
              <a:t>Modérée:10-49% </a:t>
            </a:r>
          </a:p>
          <a:p>
            <a:pPr defTabSz="914400"/>
            <a:r>
              <a:rPr lang="fr-FR" sz="1400">
                <a:solidFill>
                  <a:srgbClr val="000000"/>
                </a:solidFill>
              </a:rPr>
              <a:t>Forte: =/&gt;50%</a:t>
            </a:r>
          </a:p>
          <a:p>
            <a:pPr algn="ctr" defTabSz="914400"/>
            <a:endParaRPr lang="fr-FR" sz="1400">
              <a:solidFill>
                <a:srgbClr val="000000"/>
              </a:solidFill>
            </a:endParaRPr>
          </a:p>
          <a:p>
            <a:pPr algn="ctr" defTabSz="914400"/>
            <a:r>
              <a:rPr lang="fr-FR" sz="1400">
                <a:solidFill>
                  <a:srgbClr val="000000"/>
                </a:solidFill>
              </a:rPr>
              <a:t> </a:t>
            </a:r>
          </a:p>
        </p:txBody>
      </p:sp>
      <p:sp>
        <p:nvSpPr>
          <p:cNvPr id="11" name="Rectangle 10"/>
          <p:cNvSpPr/>
          <p:nvPr/>
        </p:nvSpPr>
        <p:spPr>
          <a:xfrm>
            <a:off x="8297182" y="5783283"/>
            <a:ext cx="356461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Utiliser les données de la sous-unité pour attribuer une catégorie d’endémicité et décider des prochaines étapes du traitement </a:t>
            </a:r>
            <a:endParaRPr lang="en-US" sz="1600" dirty="0">
              <a:solidFill>
                <a:srgbClr val="000000"/>
              </a:solidFill>
            </a:endParaRPr>
          </a:p>
        </p:txBody>
      </p:sp>
      <p:cxnSp>
        <p:nvCxnSpPr>
          <p:cNvPr id="4" name="Straight Arrow Connector 3"/>
          <p:cNvCxnSpPr/>
          <p:nvPr/>
        </p:nvCxnSpPr>
        <p:spPr>
          <a:xfrm flipH="1">
            <a:off x="5417480" y="1274629"/>
            <a:ext cx="1" cy="3867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405251" y="1998151"/>
            <a:ext cx="0" cy="4621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9044417"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250881" y="2478311"/>
            <a:ext cx="2812808" cy="443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Inconnue </a:t>
            </a:r>
            <a:endParaRPr lang="en-US" sz="1600" dirty="0">
              <a:solidFill>
                <a:srgbClr val="000000"/>
              </a:solidFill>
            </a:endParaRPr>
          </a:p>
        </p:txBody>
      </p:sp>
      <p:cxnSp>
        <p:nvCxnSpPr>
          <p:cNvPr id="21" name="Straight Arrow Connector 20"/>
          <p:cNvCxnSpPr/>
          <p:nvPr/>
        </p:nvCxnSpPr>
        <p:spPr>
          <a:xfrm>
            <a:off x="3007556"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074591" y="5783283"/>
            <a:ext cx="125090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Aucune PC nécessaire</a:t>
            </a:r>
          </a:p>
        </p:txBody>
      </p:sp>
      <p:cxnSp>
        <p:nvCxnSpPr>
          <p:cNvPr id="28" name="Straight Arrow Connector 27"/>
          <p:cNvCxnSpPr/>
          <p:nvPr/>
        </p:nvCxnSpPr>
        <p:spPr>
          <a:xfrm>
            <a:off x="1759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9044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441665" y="2898790"/>
            <a:ext cx="0"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a:off x="1759417" y="3571222"/>
            <a:ext cx="1632185" cy="23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2516516" y="5783283"/>
            <a:ext cx="2390234"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Appliquer la décision de traitement de cette sous-UI voisine</a:t>
            </a:r>
            <a:endParaRPr lang="en-US" sz="1600" dirty="0">
              <a:solidFill>
                <a:srgbClr val="000000"/>
              </a:solidFill>
            </a:endParaRPr>
          </a:p>
        </p:txBody>
      </p:sp>
      <p:cxnSp>
        <p:nvCxnSpPr>
          <p:cNvPr id="38" name="Straight Arrow Connector 37"/>
          <p:cNvCxnSpPr/>
          <p:nvPr/>
        </p:nvCxnSpPr>
        <p:spPr>
          <a:xfrm>
            <a:off x="4361685" y="4078857"/>
            <a:ext cx="0" cy="5243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258344" y="3583729"/>
            <a:ext cx="749213" cy="307777"/>
          </a:xfrm>
          <a:prstGeom prst="rect">
            <a:avLst/>
          </a:prstGeom>
          <a:noFill/>
        </p:spPr>
        <p:txBody>
          <a:bodyPr wrap="square" rtlCol="0">
            <a:spAutoFit/>
          </a:bodyPr>
          <a:lstStyle/>
          <a:p>
            <a:pPr defTabSz="914400"/>
            <a:r>
              <a:rPr lang="en-GB" sz="1400" b="1" dirty="0">
                <a:solidFill>
                  <a:srgbClr val="000000"/>
                </a:solidFill>
              </a:rPr>
              <a:t>NON</a:t>
            </a:r>
            <a:endParaRPr lang="en-US" sz="1400" b="1" dirty="0">
              <a:solidFill>
                <a:srgbClr val="000000"/>
              </a:solidFill>
            </a:endParaRPr>
          </a:p>
        </p:txBody>
      </p:sp>
      <p:sp>
        <p:nvSpPr>
          <p:cNvPr id="40" name="TextBox 39"/>
          <p:cNvSpPr txBox="1"/>
          <p:nvPr/>
        </p:nvSpPr>
        <p:spPr>
          <a:xfrm>
            <a:off x="6156546" y="4130817"/>
            <a:ext cx="907143" cy="307777"/>
          </a:xfrm>
          <a:prstGeom prst="rect">
            <a:avLst/>
          </a:prstGeom>
          <a:noFill/>
        </p:spPr>
        <p:txBody>
          <a:bodyPr wrap="square" rtlCol="0">
            <a:spAutoFit/>
          </a:bodyPr>
          <a:lstStyle/>
          <a:p>
            <a:pPr defTabSz="914400"/>
            <a:r>
              <a:rPr lang="en-GB" sz="1400" b="1" dirty="0">
                <a:solidFill>
                  <a:srgbClr val="000000"/>
                </a:solidFill>
              </a:rPr>
              <a:t>OUI</a:t>
            </a:r>
            <a:endParaRPr lang="en-US" sz="1400" b="1" dirty="0">
              <a:solidFill>
                <a:srgbClr val="000000"/>
              </a:solidFill>
            </a:endParaRPr>
          </a:p>
        </p:txBody>
      </p:sp>
      <p:cxnSp>
        <p:nvCxnSpPr>
          <p:cNvPr id="26" name="Straight Arrow Connector 25"/>
          <p:cNvCxnSpPr/>
          <p:nvPr/>
        </p:nvCxnSpPr>
        <p:spPr>
          <a:xfrm>
            <a:off x="3711633" y="2898790"/>
            <a:ext cx="8579"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ectangle 43"/>
          <p:cNvSpPr/>
          <p:nvPr/>
        </p:nvSpPr>
        <p:spPr>
          <a:xfrm>
            <a:off x="5553010" y="4587173"/>
            <a:ext cx="2391164" cy="651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Pas de similarité avec une sous-unité voisine</a:t>
            </a:r>
            <a:endParaRPr lang="en-US" sz="1600" dirty="0">
              <a:solidFill>
                <a:srgbClr val="000000"/>
              </a:solidFill>
            </a:endParaRPr>
          </a:p>
        </p:txBody>
      </p:sp>
      <p:sp>
        <p:nvSpPr>
          <p:cNvPr id="45" name="Rectangle 44"/>
          <p:cNvSpPr/>
          <p:nvPr/>
        </p:nvSpPr>
        <p:spPr>
          <a:xfrm>
            <a:off x="2525095" y="4551257"/>
            <a:ext cx="2390234" cy="687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Similarité avec une sous-unité voisine</a:t>
            </a:r>
            <a:endParaRPr lang="en-US" sz="1600" dirty="0">
              <a:solidFill>
                <a:srgbClr val="000000"/>
              </a:solidFill>
            </a:endParaRPr>
          </a:p>
        </p:txBody>
      </p:sp>
      <p:sp>
        <p:nvSpPr>
          <p:cNvPr id="48" name="Rectangle 47"/>
          <p:cNvSpPr/>
          <p:nvPr/>
        </p:nvSpPr>
        <p:spPr>
          <a:xfrm>
            <a:off x="5477706" y="5783283"/>
            <a:ext cx="2541773"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Appliquer la décision de traitement de l’UMO parent</a:t>
            </a:r>
            <a:endParaRPr lang="en-US" sz="1600" dirty="0">
              <a:solidFill>
                <a:srgbClr val="000000"/>
              </a:solidFill>
            </a:endParaRPr>
          </a:p>
        </p:txBody>
      </p:sp>
      <p:cxnSp>
        <p:nvCxnSpPr>
          <p:cNvPr id="52" name="Straight Arrow Connector 51"/>
          <p:cNvCxnSpPr/>
          <p:nvPr/>
        </p:nvCxnSpPr>
        <p:spPr>
          <a:xfrm>
            <a:off x="6133066" y="4110760"/>
            <a:ext cx="0" cy="4924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6748592" y="5260769"/>
            <a:ext cx="1" cy="437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3858118" y="5260769"/>
            <a:ext cx="0" cy="522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598" y="3430140"/>
            <a:ext cx="788186" cy="61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30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266" y="1721920"/>
            <a:ext cx="2681085" cy="3416320"/>
          </a:xfrm>
          <a:prstGeom prst="rect">
            <a:avLst/>
          </a:prstGeom>
          <a:noFill/>
        </p:spPr>
        <p:txBody>
          <a:bodyPr wrap="square" rtlCol="0">
            <a:spAutoFit/>
          </a:bodyPr>
          <a:lstStyle/>
          <a:p>
            <a:r>
              <a:rPr lang="en-GB" sz="2400" i="1" dirty="0"/>
              <a:t>CARTE DE DISTRIBUTION </a:t>
            </a:r>
            <a:r>
              <a:rPr lang="fr-FR" sz="2400" i="1" dirty="0"/>
              <a:t>réalisée</a:t>
            </a:r>
            <a:r>
              <a:rPr lang="en-GB" sz="2400" i="1" dirty="0"/>
              <a:t> par ESPEN</a:t>
            </a:r>
          </a:p>
          <a:p>
            <a:endParaRPr lang="en-GB" sz="2400" i="1" dirty="0"/>
          </a:p>
          <a:p>
            <a:r>
              <a:rPr lang="fr-FR" sz="2400" i="1" dirty="0"/>
              <a:t>Plans d’eau et zones humides, densité de population et données sur le niveau du site </a:t>
            </a:r>
            <a:endParaRPr lang="en-US" sz="2400" i="1" dirty="0"/>
          </a:p>
        </p:txBody>
      </p:sp>
      <p:pic>
        <p:nvPicPr>
          <p:cNvPr id="2" name="Picture 1"/>
          <p:cNvPicPr>
            <a:picLocks noChangeAspect="1"/>
          </p:cNvPicPr>
          <p:nvPr/>
        </p:nvPicPr>
        <p:blipFill>
          <a:blip r:embed="rId2"/>
          <a:stretch>
            <a:fillRect/>
          </a:stretch>
        </p:blipFill>
        <p:spPr>
          <a:xfrm>
            <a:off x="3681351" y="661737"/>
            <a:ext cx="8274762" cy="6003757"/>
          </a:xfrm>
          <a:prstGeom prst="rect">
            <a:avLst/>
          </a:prstGeom>
        </p:spPr>
      </p:pic>
    </p:spTree>
    <p:extLst>
      <p:ext uri="{BB962C8B-B14F-4D97-AF65-F5344CB8AC3E}">
        <p14:creationId xmlns:p14="http://schemas.microsoft.com/office/powerpoint/2010/main" val="155513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2842" y="1413319"/>
            <a:ext cx="2604757" cy="2308324"/>
          </a:xfrm>
          <a:prstGeom prst="rect">
            <a:avLst/>
          </a:prstGeom>
          <a:noFill/>
        </p:spPr>
        <p:txBody>
          <a:bodyPr wrap="square" rtlCol="0">
            <a:spAutoFit/>
          </a:bodyPr>
          <a:lstStyle/>
          <a:p>
            <a:r>
              <a:rPr lang="fr-FR" sz="2400" i="1" dirty="0"/>
              <a:t>Atlas de la distribution mondiale de la schistosomiase 1987
publié par l’OMS</a:t>
            </a:r>
            <a:endParaRPr lang="en-US" sz="2400" i="1" dirty="0"/>
          </a:p>
        </p:txBody>
      </p:sp>
      <p:pic>
        <p:nvPicPr>
          <p:cNvPr id="2" name="Picture 1"/>
          <p:cNvPicPr>
            <a:picLocks noChangeAspect="1"/>
          </p:cNvPicPr>
          <p:nvPr/>
        </p:nvPicPr>
        <p:blipFill>
          <a:blip r:embed="rId2"/>
          <a:stretch>
            <a:fillRect/>
          </a:stretch>
        </p:blipFill>
        <p:spPr>
          <a:xfrm>
            <a:off x="3541000" y="919213"/>
            <a:ext cx="8346200" cy="5847347"/>
          </a:xfrm>
          <a:prstGeom prst="rect">
            <a:avLst/>
          </a:prstGeom>
        </p:spPr>
      </p:pic>
      <p:sp>
        <p:nvSpPr>
          <p:cNvPr id="3" name="Rectangle 2">
            <a:extLst>
              <a:ext uri="{FF2B5EF4-FFF2-40B4-BE49-F238E27FC236}">
                <a16:creationId xmlns:a16="http://schemas.microsoft.com/office/drawing/2014/main" id="{3126816C-FEBB-403F-A502-77DCF517B392}"/>
              </a:ext>
            </a:extLst>
          </p:cNvPr>
          <p:cNvSpPr/>
          <p:nvPr/>
        </p:nvSpPr>
        <p:spPr>
          <a:xfrm>
            <a:off x="1371600" y="212684"/>
            <a:ext cx="10444480" cy="523220"/>
          </a:xfrm>
          <a:prstGeom prst="rect">
            <a:avLst/>
          </a:prstGeom>
        </p:spPr>
        <p:txBody>
          <a:bodyPr wrap="square">
            <a:spAutoFit/>
          </a:bodyPr>
          <a:lstStyle/>
          <a:p>
            <a:r>
              <a:rPr lang="en-GB" sz="2800" dirty="0">
                <a:hlinkClick r:id="rId3"/>
              </a:rPr>
              <a:t>https://www.who.int/schistosomiasis/epidemiology/global_atlas/en/</a:t>
            </a:r>
            <a:r>
              <a:rPr lang="en-GB" sz="2800" dirty="0"/>
              <a:t> </a:t>
            </a:r>
          </a:p>
        </p:txBody>
      </p:sp>
    </p:spTree>
    <p:extLst>
      <p:ext uri="{BB962C8B-B14F-4D97-AF65-F5344CB8AC3E}">
        <p14:creationId xmlns:p14="http://schemas.microsoft.com/office/powerpoint/2010/main" val="330324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160277"/>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7632206"/>
              </p:ext>
            </p:extLst>
          </p:nvPr>
        </p:nvGraphicFramePr>
        <p:xfrm>
          <a:off x="1371388" y="875211"/>
          <a:ext cx="10537997" cy="5552453"/>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508104">
                  <a:extLst>
                    <a:ext uri="{9D8B030D-6E8A-4147-A177-3AD203B41FA5}">
                      <a16:colId xmlns:a16="http://schemas.microsoft.com/office/drawing/2014/main" val="1056015551"/>
                    </a:ext>
                  </a:extLst>
                </a:gridCol>
              </a:tblGrid>
              <a:tr h="276698">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b="1" noProof="0" dirty="0">
                          <a:solidFill>
                            <a:schemeClr val="tx1"/>
                          </a:solidFill>
                          <a:effectLst/>
                        </a:rPr>
                        <a:t>5 minutes </a:t>
                      </a:r>
                    </a:p>
                    <a:p>
                      <a:pPr>
                        <a:lnSpc>
                          <a:spcPct val="107000"/>
                        </a:lnSpc>
                        <a:spcAft>
                          <a:spcPts val="1000"/>
                        </a:spcAft>
                      </a:pPr>
                      <a:r>
                        <a:rPr lang="fr-FR" sz="2000" b="1" noProof="0" dirty="0">
                          <a:solidFill>
                            <a:schemeClr val="tx1"/>
                          </a:solidFill>
                          <a:effectLst/>
                        </a:rPr>
                        <a:t>10 minutes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 Introduction </a:t>
                      </a:r>
                    </a:p>
                    <a:p>
                      <a:pPr>
                        <a:lnSpc>
                          <a:spcPct val="107000"/>
                        </a:lnSpc>
                        <a:spcAft>
                          <a:spcPts val="1000"/>
                        </a:spcAft>
                      </a:pPr>
                      <a:r>
                        <a:rPr lang="fr-FR" sz="2000" b="1" noProof="0" dirty="0">
                          <a:solidFill>
                            <a:schemeClr val="tx1"/>
                          </a:solidFill>
                          <a:effectLst/>
                        </a:rPr>
                        <a:t>Mot d’ouverture et mise à jour globale</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effectLst/>
                        </a:rPr>
                        <a:t>Dr Maria Rebollo</a:t>
                      </a:r>
                    </a:p>
                    <a:p>
                      <a:pPr>
                        <a:lnSpc>
                          <a:spcPct val="107000"/>
                        </a:lnSpc>
                        <a:spcAft>
                          <a:spcPts val="1000"/>
                        </a:spcAft>
                      </a:pPr>
                      <a:r>
                        <a:rPr lang="fr-FR" sz="2000" b="1"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367708">
                <a:tc gridSpan="3">
                  <a:txBody>
                    <a:bodyPr/>
                    <a:lstStyle/>
                    <a:p>
                      <a:pPr algn="ctr">
                        <a:lnSpc>
                          <a:spcPct val="107000"/>
                        </a:lnSpc>
                        <a:spcAft>
                          <a:spcPts val="1000"/>
                        </a:spcAft>
                      </a:pPr>
                      <a:r>
                        <a:rPr lang="fr-FR" sz="2000" noProof="0" dirty="0">
                          <a:effectLst/>
                        </a:rPr>
                        <a:t>5 Minutes de Pause-Santé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496028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12288-BD7A-413F-855C-BDA19EDE00B1}"/>
              </a:ext>
            </a:extLst>
          </p:cNvPr>
          <p:cNvPicPr>
            <a:picLocks noChangeAspect="1"/>
          </p:cNvPicPr>
          <p:nvPr/>
        </p:nvPicPr>
        <p:blipFill>
          <a:blip r:embed="rId2"/>
          <a:stretch>
            <a:fillRect/>
          </a:stretch>
        </p:blipFill>
        <p:spPr>
          <a:xfrm>
            <a:off x="1190625" y="342900"/>
            <a:ext cx="9810750" cy="6172200"/>
          </a:xfrm>
          <a:prstGeom prst="rect">
            <a:avLst/>
          </a:prstGeom>
        </p:spPr>
      </p:pic>
    </p:spTree>
    <p:extLst>
      <p:ext uri="{BB962C8B-B14F-4D97-AF65-F5344CB8AC3E}">
        <p14:creationId xmlns:p14="http://schemas.microsoft.com/office/powerpoint/2010/main" val="1716212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BE174AB-5A2A-4F8E-B255-092C0A241956}"/>
              </a:ext>
            </a:extLst>
          </p:cNvPr>
          <p:cNvGraphicFramePr>
            <a:graphicFrameLocks noGrp="1"/>
          </p:cNvGraphicFramePr>
          <p:nvPr>
            <p:extLst>
              <p:ext uri="{D42A27DB-BD31-4B8C-83A1-F6EECF244321}">
                <p14:modId xmlns:p14="http://schemas.microsoft.com/office/powerpoint/2010/main" val="552601738"/>
              </p:ext>
            </p:extLst>
          </p:nvPr>
        </p:nvGraphicFramePr>
        <p:xfrm>
          <a:off x="1399540" y="2360871"/>
          <a:ext cx="9786618" cy="3938323"/>
        </p:xfrm>
        <a:graphic>
          <a:graphicData uri="http://schemas.openxmlformats.org/drawingml/2006/table">
            <a:tbl>
              <a:tblPr>
                <a:tableStyleId>{5C22544A-7EE6-4342-B048-85BDC9FD1C3A}</a:tableStyleId>
              </a:tblPr>
              <a:tblGrid>
                <a:gridCol w="750112">
                  <a:extLst>
                    <a:ext uri="{9D8B030D-6E8A-4147-A177-3AD203B41FA5}">
                      <a16:colId xmlns:a16="http://schemas.microsoft.com/office/drawing/2014/main" val="2578575051"/>
                    </a:ext>
                  </a:extLst>
                </a:gridCol>
                <a:gridCol w="750112">
                  <a:extLst>
                    <a:ext uri="{9D8B030D-6E8A-4147-A177-3AD203B41FA5}">
                      <a16:colId xmlns:a16="http://schemas.microsoft.com/office/drawing/2014/main" val="4189537043"/>
                    </a:ext>
                  </a:extLst>
                </a:gridCol>
                <a:gridCol w="984522">
                  <a:extLst>
                    <a:ext uri="{9D8B030D-6E8A-4147-A177-3AD203B41FA5}">
                      <a16:colId xmlns:a16="http://schemas.microsoft.com/office/drawing/2014/main" val="503505924"/>
                    </a:ext>
                  </a:extLst>
                </a:gridCol>
                <a:gridCol w="984522">
                  <a:extLst>
                    <a:ext uri="{9D8B030D-6E8A-4147-A177-3AD203B41FA5}">
                      <a16:colId xmlns:a16="http://schemas.microsoft.com/office/drawing/2014/main" val="571211418"/>
                    </a:ext>
                  </a:extLst>
                </a:gridCol>
                <a:gridCol w="984522">
                  <a:extLst>
                    <a:ext uri="{9D8B030D-6E8A-4147-A177-3AD203B41FA5}">
                      <a16:colId xmlns:a16="http://schemas.microsoft.com/office/drawing/2014/main" val="3879428980"/>
                    </a:ext>
                  </a:extLst>
                </a:gridCol>
                <a:gridCol w="3605630">
                  <a:extLst>
                    <a:ext uri="{9D8B030D-6E8A-4147-A177-3AD203B41FA5}">
                      <a16:colId xmlns:a16="http://schemas.microsoft.com/office/drawing/2014/main" val="2322587935"/>
                    </a:ext>
                  </a:extLst>
                </a:gridCol>
                <a:gridCol w="1727198">
                  <a:extLst>
                    <a:ext uri="{9D8B030D-6E8A-4147-A177-3AD203B41FA5}">
                      <a16:colId xmlns:a16="http://schemas.microsoft.com/office/drawing/2014/main" val="1870657373"/>
                    </a:ext>
                  </a:extLst>
                </a:gridCol>
              </a:tblGrid>
              <a:tr h="897267">
                <a:tc>
                  <a:txBody>
                    <a:bodyPr/>
                    <a:lstStyle/>
                    <a:p>
                      <a:pPr algn="l" fontAlgn="ctr"/>
                      <a:r>
                        <a:rPr lang="fr-FR" sz="1050" b="1" u="none" strike="noStrike" noProof="0" dirty="0">
                          <a:effectLst/>
                        </a:rPr>
                        <a:t>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l" fontAlgn="ctr"/>
                      <a:r>
                        <a:rPr lang="fr-FR" sz="1050" b="1" u="none" strike="noStrike" noProof="0" dirty="0">
                          <a:effectLst/>
                        </a:rPr>
                        <a:t>Sous-district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calculée avec les données du 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rapportée dans le dernier FCDM</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calculée avec les données de l'aire de santé</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Décision finale pour déterminer </a:t>
                      </a:r>
                    </a:p>
                    <a:p>
                      <a:pPr algn="ctr" fontAlgn="ctr"/>
                      <a:r>
                        <a:rPr lang="fr-FR" sz="1050" b="1" u="none" strike="noStrike" noProof="0" dirty="0">
                          <a:effectLst/>
                        </a:rPr>
                        <a:t>l’endémicité du sous-district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a:t>
                      </a:r>
                    </a:p>
                    <a:p>
                      <a:pPr algn="ctr" fontAlgn="ctr"/>
                      <a:r>
                        <a:rPr lang="fr-FR" sz="1050" b="1" u="none" strike="noStrike" noProof="0" dirty="0">
                          <a:effectLst/>
                        </a:rPr>
                        <a:t>Endémicité finale</a:t>
                      </a:r>
                      <a:br>
                        <a:rPr lang="fr-FR" sz="1050" b="1" u="none" strike="noStrike" noProof="0" dirty="0">
                          <a:effectLst/>
                        </a:rPr>
                      </a:b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784230571"/>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dirty="0">
                          <a:effectLst/>
                        </a:rPr>
                        <a:t>Modérée</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24536955"/>
                  </a:ext>
                </a:extLst>
              </a:tr>
              <a:tr h="365240">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dirty="0" err="1">
                          <a:effectLst/>
                        </a:rPr>
                        <a:t>Tantam</a:t>
                      </a:r>
                      <a:r>
                        <a:rPr lang="fr-FR" sz="1050" u="none" strike="noStrike" noProof="0" dirty="0">
                          <a:effectLst/>
                        </a:rPr>
                        <a:t> Cossé</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dirty="0">
                          <a:effectLst/>
                        </a:rPr>
                        <a:t>1. Considérer l'endémicité du sous-district</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2544760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Bambadinca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6810166"/>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 Carnes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08507048"/>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Gam Ture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503932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Cambadju</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2427208"/>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Contubuel</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82597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Fajonquito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16356840"/>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Sare-Bacar</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78056155"/>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Tendinto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58162143"/>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Cossé</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13684301"/>
                  </a:ext>
                </a:extLst>
              </a:tr>
              <a:tr h="365240">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Gamamudo (Bafata)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5508563"/>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Geba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8540326"/>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Xitole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dirty="0">
                          <a:effectLst/>
                        </a:rPr>
                        <a:t>Faible</a:t>
                      </a:r>
                      <a:endParaRPr lang="fr-FR" sz="1050" b="0" i="0" u="none" strike="noStrike" noProof="0"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1024019"/>
                  </a:ext>
                </a:extLst>
              </a:tr>
            </a:tbl>
          </a:graphicData>
        </a:graphic>
      </p:graphicFrame>
      <p:sp>
        <p:nvSpPr>
          <p:cNvPr id="2" name="Title 1"/>
          <p:cNvSpPr>
            <a:spLocks noGrp="1"/>
          </p:cNvSpPr>
          <p:nvPr>
            <p:ph type="title"/>
          </p:nvPr>
        </p:nvSpPr>
        <p:spPr>
          <a:xfrm>
            <a:off x="1237688" y="627763"/>
            <a:ext cx="7317032" cy="1066685"/>
          </a:xfrm>
        </p:spPr>
        <p:txBody>
          <a:bodyPr/>
          <a:lstStyle/>
          <a:p>
            <a:r>
              <a:rPr lang="fr-FR" sz="2800" dirty="0"/>
              <a:t>Décision finale au niveau des sous-districts pour la mise en œuvre da la CP</a:t>
            </a:r>
            <a:endParaRPr lang="en-GB" sz="2800" dirty="0"/>
          </a:p>
        </p:txBody>
      </p:sp>
      <p:cxnSp>
        <p:nvCxnSpPr>
          <p:cNvPr id="8" name="Straight Arrow Connector 7"/>
          <p:cNvCxnSpPr/>
          <p:nvPr/>
        </p:nvCxnSpPr>
        <p:spPr>
          <a:xfrm flipH="1">
            <a:off x="7986532" y="1673594"/>
            <a:ext cx="740779" cy="861116"/>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8727311" y="414397"/>
            <a:ext cx="3297301"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AutoNum type="arabicPeriod"/>
            </a:pPr>
            <a:r>
              <a:rPr lang="fr-FR" sz="1400" dirty="0"/>
              <a:t>Utiliser Endémicité sous-unité</a:t>
            </a:r>
          </a:p>
          <a:p>
            <a:pPr marL="457200" indent="-457200">
              <a:buAutoNum type="arabicPeriod"/>
            </a:pPr>
            <a:r>
              <a:rPr lang="fr-FR" sz="1400" dirty="0"/>
              <a:t>Utiliser Endémicité UMO</a:t>
            </a:r>
          </a:p>
          <a:p>
            <a:pPr marL="457200" indent="-457200">
              <a:buAutoNum type="arabicPeriod"/>
            </a:pPr>
            <a:r>
              <a:rPr lang="fr-FR" sz="1400" dirty="0"/>
              <a:t>Utiliser Endémicité reportée dans le JRSM </a:t>
            </a:r>
          </a:p>
          <a:p>
            <a:pPr marL="457200" indent="-457200">
              <a:buAutoNum type="arabicPeriod"/>
            </a:pPr>
            <a:r>
              <a:rPr lang="fr-FR" sz="1400" dirty="0"/>
              <a:t> Utiliser Endémicité unite voisine</a:t>
            </a:r>
          </a:p>
          <a:p>
            <a:pPr marL="457200" indent="-457200">
              <a:buAutoNum type="arabicPeriod"/>
            </a:pPr>
            <a:r>
              <a:rPr lang="fr-FR" sz="1400" dirty="0"/>
              <a:t>Besoin de cartographie</a:t>
            </a:r>
          </a:p>
          <a:p>
            <a:pPr marL="457200" indent="-457200">
              <a:buAutoNum type="arabicPeriod"/>
            </a:pPr>
            <a:r>
              <a:rPr lang="fr-FR" sz="1400" dirty="0"/>
              <a:t>Autres évidences</a:t>
            </a:r>
          </a:p>
        </p:txBody>
      </p:sp>
      <p:sp>
        <p:nvSpPr>
          <p:cNvPr id="33" name="Rectangle 32"/>
          <p:cNvSpPr/>
          <p:nvPr/>
        </p:nvSpPr>
        <p:spPr>
          <a:xfrm>
            <a:off x="1339287" y="3252911"/>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 name="Rectangle 3">
            <a:extLst>
              <a:ext uri="{FF2B5EF4-FFF2-40B4-BE49-F238E27FC236}">
                <a16:creationId xmlns:a16="http://schemas.microsoft.com/office/drawing/2014/main" id="{2981D5A3-3DF2-4BF2-AD8C-9748CEBE4293}"/>
              </a:ext>
            </a:extLst>
          </p:cNvPr>
          <p:cNvSpPr/>
          <p:nvPr/>
        </p:nvSpPr>
        <p:spPr>
          <a:xfrm>
            <a:off x="1359607" y="4018807"/>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FAD6783B-DE05-4040-AC28-596E4BAF1230}"/>
              </a:ext>
            </a:extLst>
          </p:cNvPr>
          <p:cNvSpPr/>
          <p:nvPr/>
        </p:nvSpPr>
        <p:spPr>
          <a:xfrm>
            <a:off x="1359607" y="4783719"/>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96284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20856834"/>
              </p:ext>
            </p:extLst>
          </p:nvPr>
        </p:nvGraphicFramePr>
        <p:xfrm>
          <a:off x="1146810" y="1024619"/>
          <a:ext cx="10888981" cy="4525498"/>
        </p:xfrm>
        <a:graphic>
          <a:graphicData uri="http://schemas.openxmlformats.org/drawingml/2006/table">
            <a:tbl>
              <a:tblPr firstRow="1" firstCol="1" bandRow="1"/>
              <a:tblGrid>
                <a:gridCol w="895456">
                  <a:extLst>
                    <a:ext uri="{9D8B030D-6E8A-4147-A177-3AD203B41FA5}">
                      <a16:colId xmlns:a16="http://schemas.microsoft.com/office/drawing/2014/main" val="20000"/>
                    </a:ext>
                  </a:extLst>
                </a:gridCol>
                <a:gridCol w="996774">
                  <a:extLst>
                    <a:ext uri="{9D8B030D-6E8A-4147-A177-3AD203B41FA5}">
                      <a16:colId xmlns:a16="http://schemas.microsoft.com/office/drawing/2014/main" val="20001"/>
                    </a:ext>
                  </a:extLst>
                </a:gridCol>
                <a:gridCol w="991606">
                  <a:extLst>
                    <a:ext uri="{9D8B030D-6E8A-4147-A177-3AD203B41FA5}">
                      <a16:colId xmlns:a16="http://schemas.microsoft.com/office/drawing/2014/main" val="20002"/>
                    </a:ext>
                  </a:extLst>
                </a:gridCol>
                <a:gridCol w="635467">
                  <a:extLst>
                    <a:ext uri="{9D8B030D-6E8A-4147-A177-3AD203B41FA5}">
                      <a16:colId xmlns:a16="http://schemas.microsoft.com/office/drawing/2014/main" val="20003"/>
                    </a:ext>
                  </a:extLst>
                </a:gridCol>
                <a:gridCol w="971080">
                  <a:extLst>
                    <a:ext uri="{9D8B030D-6E8A-4147-A177-3AD203B41FA5}">
                      <a16:colId xmlns:a16="http://schemas.microsoft.com/office/drawing/2014/main" val="20004"/>
                    </a:ext>
                  </a:extLst>
                </a:gridCol>
                <a:gridCol w="1047328">
                  <a:extLst>
                    <a:ext uri="{9D8B030D-6E8A-4147-A177-3AD203B41FA5}">
                      <a16:colId xmlns:a16="http://schemas.microsoft.com/office/drawing/2014/main" val="62402199"/>
                    </a:ext>
                  </a:extLst>
                </a:gridCol>
                <a:gridCol w="1047328">
                  <a:extLst>
                    <a:ext uri="{9D8B030D-6E8A-4147-A177-3AD203B41FA5}">
                      <a16:colId xmlns:a16="http://schemas.microsoft.com/office/drawing/2014/main" val="20005"/>
                    </a:ext>
                  </a:extLst>
                </a:gridCol>
                <a:gridCol w="1059043">
                  <a:extLst>
                    <a:ext uri="{9D8B030D-6E8A-4147-A177-3AD203B41FA5}">
                      <a16:colId xmlns:a16="http://schemas.microsoft.com/office/drawing/2014/main" val="20006"/>
                    </a:ext>
                  </a:extLst>
                </a:gridCol>
                <a:gridCol w="610587">
                  <a:extLst>
                    <a:ext uri="{9D8B030D-6E8A-4147-A177-3AD203B41FA5}">
                      <a16:colId xmlns:a16="http://schemas.microsoft.com/office/drawing/2014/main" val="20007"/>
                    </a:ext>
                  </a:extLst>
                </a:gridCol>
                <a:gridCol w="1090301">
                  <a:extLst>
                    <a:ext uri="{9D8B030D-6E8A-4147-A177-3AD203B41FA5}">
                      <a16:colId xmlns:a16="http://schemas.microsoft.com/office/drawing/2014/main" val="20008"/>
                    </a:ext>
                  </a:extLst>
                </a:gridCol>
                <a:gridCol w="531608">
                  <a:extLst>
                    <a:ext uri="{9D8B030D-6E8A-4147-A177-3AD203B41FA5}">
                      <a16:colId xmlns:a16="http://schemas.microsoft.com/office/drawing/2014/main" val="20009"/>
                    </a:ext>
                  </a:extLst>
                </a:gridCol>
                <a:gridCol w="1012403">
                  <a:extLst>
                    <a:ext uri="{9D8B030D-6E8A-4147-A177-3AD203B41FA5}">
                      <a16:colId xmlns:a16="http://schemas.microsoft.com/office/drawing/2014/main" val="20010"/>
                    </a:ext>
                  </a:extLst>
                </a:gridCol>
              </a:tblGrid>
              <a:tr h="510323">
                <a:tc rowSpan="2">
                  <a:txBody>
                    <a:bodyPr/>
                    <a:lstStyle/>
                    <a:p>
                      <a:pPr>
                        <a:spcAft>
                          <a:spcPts val="0"/>
                        </a:spcAft>
                      </a:pPr>
                      <a:r>
                        <a:rPr lang="fr-FR" sz="1800" b="1" noProof="0">
                          <a:solidFill>
                            <a:srgbClr val="000000"/>
                          </a:solidFill>
                          <a:effectLst/>
                          <a:latin typeface="Calibri"/>
                          <a:ea typeface="Times New Roman"/>
                          <a:cs typeface="Calibri"/>
                        </a:rPr>
                        <a:t>District</a:t>
                      </a:r>
                      <a:endParaRPr lang="fr-FR" sz="1800" noProof="0">
                        <a:effectLst/>
                        <a:latin typeface="Calibri"/>
                        <a:ea typeface="Times New Roman"/>
                        <a:cs typeface="Times New Roman"/>
                      </a:endParaRPr>
                    </a:p>
                  </a:txBody>
                  <a:tcPr marL="68520" marR="68520" marT="0" marB="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rowSpan="2">
                  <a:txBody>
                    <a:bodyPr/>
                    <a:lstStyle/>
                    <a:p>
                      <a:pPr algn="ctr">
                        <a:spcAft>
                          <a:spcPts val="0"/>
                        </a:spcAft>
                      </a:pPr>
                      <a:r>
                        <a:rPr lang="fr-FR" sz="1800" b="1" noProof="0" dirty="0">
                          <a:solidFill>
                            <a:srgbClr val="000000"/>
                          </a:solidFill>
                          <a:effectLst/>
                          <a:latin typeface="+mn-lt"/>
                          <a:ea typeface="Times New Roman"/>
                          <a:cs typeface="Calibri"/>
                        </a:rPr>
                        <a:t>Nombre de sous-districts</a:t>
                      </a:r>
                      <a:endParaRPr lang="fr-FR" sz="1800" noProof="0" dirty="0">
                        <a:effectLst/>
                        <a:latin typeface="Calibri"/>
                        <a:ea typeface="Times New Roman"/>
                        <a:cs typeface="Times New Roman"/>
                      </a:endParaRPr>
                    </a:p>
                  </a:txBody>
                  <a:tcPr marL="68520" marR="68520" marT="0" marB="0" anchor="ctr">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gridSpan="5">
                  <a:txBody>
                    <a:bodyPr/>
                    <a:lstStyle/>
                    <a:p>
                      <a:pPr algn="ctr">
                        <a:spcAft>
                          <a:spcPts val="0"/>
                        </a:spcAft>
                      </a:pPr>
                      <a:r>
                        <a:rPr lang="fr-FR" sz="1600" b="1" noProof="0" dirty="0">
                          <a:solidFill>
                            <a:srgbClr val="000000"/>
                          </a:solidFill>
                          <a:effectLst/>
                          <a:latin typeface="+mn-lt"/>
                          <a:ea typeface="Times New Roman"/>
                          <a:cs typeface="Calibri"/>
                        </a:rPr>
                        <a:t>Endémicité par la prévalence du district</a:t>
                      </a:r>
                      <a:endParaRPr lang="fr-FR" sz="1600"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GB"/>
                    </a:p>
                  </a:txBody>
                  <a:tcPr/>
                </a:tc>
                <a:tc hMerge="1">
                  <a:txBody>
                    <a:bodyPr/>
                    <a:lstStyle/>
                    <a:p>
                      <a:endParaRPr lang="en-US"/>
                    </a:p>
                  </a:txBody>
                  <a:tcPr/>
                </a:tc>
                <a:tc gridSpan="5">
                  <a:txBody>
                    <a:bodyPr/>
                    <a:lstStyle/>
                    <a:p>
                      <a:pPr algn="ctr">
                        <a:spcAft>
                          <a:spcPts val="0"/>
                        </a:spcAft>
                      </a:pPr>
                      <a:r>
                        <a:rPr lang="fr-FR" sz="1600" b="1" noProof="0">
                          <a:solidFill>
                            <a:srgbClr val="000000"/>
                          </a:solidFill>
                          <a:effectLst/>
                          <a:latin typeface="+mn-lt"/>
                          <a:ea typeface="Times New Roman"/>
                          <a:cs typeface="Calibri"/>
                        </a:rPr>
                        <a:t>Endémicité par la Prévalence du sous-district</a:t>
                      </a:r>
                      <a:endParaRPr lang="fr-FR" sz="1600" noProof="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1323">
                <a:tc vMerge="1">
                  <a:txBody>
                    <a:bodyPr/>
                    <a:lstStyle/>
                    <a:p>
                      <a:endParaRPr lang="en-US"/>
                    </a:p>
                  </a:txBody>
                  <a:tcPr/>
                </a:tc>
                <a:tc vMerge="1">
                  <a:txBody>
                    <a:bodyPr/>
                    <a:lstStyle/>
                    <a:p>
                      <a:endParaRPr lang="en-US"/>
                    </a:p>
                  </a:txBody>
                  <a:tcPr/>
                </a:tc>
                <a:tc>
                  <a:txBody>
                    <a:bodyPr/>
                    <a:lstStyle/>
                    <a:p>
                      <a:pPr algn="ctr">
                        <a:spcAft>
                          <a:spcPts val="0"/>
                        </a:spcAft>
                      </a:pPr>
                      <a:r>
                        <a:rPr lang="fr-FR" sz="1400" b="1" noProof="0" dirty="0">
                          <a:solidFill>
                            <a:srgbClr val="000000"/>
                          </a:solidFill>
                          <a:effectLst/>
                          <a:latin typeface="+mn-lt"/>
                          <a:ea typeface="Times New Roman"/>
                          <a:cs typeface="Calibri"/>
                        </a:rPr>
                        <a:t>Non endémique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Faible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Modérée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effectLst/>
                          <a:latin typeface="+mn-lt"/>
                          <a:ea typeface="Times New Roman"/>
                          <a:cs typeface="Times New Roman"/>
                        </a:rPr>
                        <a:t>Forte</a:t>
                      </a: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Inconnue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Non endémique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Faible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Modérée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Forte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Inconnue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82821">
                <a:tc>
                  <a:txBody>
                    <a:bodyPr/>
                    <a:lstStyle/>
                    <a:p>
                      <a:pPr>
                        <a:spcAft>
                          <a:spcPts val="0"/>
                        </a:spcAft>
                      </a:pPr>
                      <a:r>
                        <a:rPr lang="fr-FR" sz="1600" b="1" noProof="0" dirty="0">
                          <a:solidFill>
                            <a:srgbClr val="000000"/>
                          </a:solidFill>
                          <a:effectLst/>
                          <a:latin typeface="Calibri"/>
                          <a:ea typeface="Times New Roman"/>
                          <a:cs typeface="Calibri"/>
                        </a:rPr>
                        <a:t>Bafata</a:t>
                      </a:r>
                      <a:endParaRPr lang="fr-FR" sz="1600" noProof="0" dirty="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14</a:t>
                      </a:r>
                      <a:endParaRPr lang="fr-FR" sz="1600" noProof="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7</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2"/>
                  </a:ext>
                </a:extLst>
              </a:tr>
              <a:tr h="282821">
                <a:tc>
                  <a:txBody>
                    <a:bodyPr/>
                    <a:lstStyle/>
                    <a:p>
                      <a:pPr>
                        <a:spcAft>
                          <a:spcPts val="0"/>
                        </a:spcAft>
                      </a:pPr>
                      <a:r>
                        <a:rPr lang="fr-FR" sz="1600" b="1" noProof="0">
                          <a:solidFill>
                            <a:srgbClr val="000000"/>
                          </a:solidFill>
                          <a:effectLst/>
                          <a:latin typeface="Calibri"/>
                          <a:ea typeface="Times New Roman"/>
                          <a:cs typeface="Calibri"/>
                        </a:rPr>
                        <a:t>Bijagós</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11</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11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r h="282821">
                <a:tc>
                  <a:txBody>
                    <a:bodyPr/>
                    <a:lstStyle/>
                    <a:p>
                      <a:pPr>
                        <a:spcAft>
                          <a:spcPts val="0"/>
                        </a:spcAft>
                      </a:pPr>
                      <a:r>
                        <a:rPr lang="fr-FR" sz="1600" b="1" noProof="0">
                          <a:solidFill>
                            <a:srgbClr val="000000"/>
                          </a:solidFill>
                          <a:effectLst/>
                          <a:latin typeface="Calibri"/>
                          <a:ea typeface="Times New Roman"/>
                          <a:cs typeface="Calibri"/>
                        </a:rPr>
                        <a:t>Biombo</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4"/>
                  </a:ext>
                </a:extLst>
              </a:tr>
              <a:tr h="282821">
                <a:tc>
                  <a:txBody>
                    <a:bodyPr/>
                    <a:lstStyle/>
                    <a:p>
                      <a:pPr>
                        <a:spcAft>
                          <a:spcPts val="0"/>
                        </a:spcAft>
                      </a:pPr>
                      <a:r>
                        <a:rPr lang="fr-FR" sz="1600" b="1" noProof="0">
                          <a:solidFill>
                            <a:srgbClr val="000000"/>
                          </a:solidFill>
                          <a:effectLst/>
                          <a:latin typeface="Calibri"/>
                          <a:ea typeface="Times New Roman"/>
                          <a:cs typeface="Calibri"/>
                        </a:rPr>
                        <a:t>Bolama</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5"/>
                  </a:ext>
                </a:extLst>
              </a:tr>
              <a:tr h="282821">
                <a:tc>
                  <a:txBody>
                    <a:bodyPr/>
                    <a:lstStyle/>
                    <a:p>
                      <a:pPr>
                        <a:spcAft>
                          <a:spcPts val="0"/>
                        </a:spcAft>
                      </a:pPr>
                      <a:r>
                        <a:rPr lang="fr-FR" sz="1600" b="1" noProof="0">
                          <a:solidFill>
                            <a:srgbClr val="000000"/>
                          </a:solidFill>
                          <a:effectLst/>
                          <a:latin typeface="Calibri"/>
                          <a:ea typeface="Times New Roman"/>
                          <a:cs typeface="Calibri"/>
                        </a:rPr>
                        <a:t>Cacheu</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6</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6"/>
                  </a:ext>
                </a:extLst>
              </a:tr>
              <a:tr h="282821">
                <a:tc>
                  <a:txBody>
                    <a:bodyPr/>
                    <a:lstStyle/>
                    <a:p>
                      <a:pPr>
                        <a:spcAft>
                          <a:spcPts val="0"/>
                        </a:spcAft>
                      </a:pPr>
                      <a:r>
                        <a:rPr lang="fr-FR" sz="1600" b="1" noProof="0">
                          <a:solidFill>
                            <a:srgbClr val="000000"/>
                          </a:solidFill>
                          <a:effectLst/>
                          <a:latin typeface="Calibri"/>
                          <a:ea typeface="Times New Roman"/>
                          <a:cs typeface="Calibri"/>
                        </a:rPr>
                        <a:t>Farim</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7"/>
                  </a:ext>
                </a:extLst>
              </a:tr>
              <a:tr h="282821">
                <a:tc>
                  <a:txBody>
                    <a:bodyPr/>
                    <a:lstStyle/>
                    <a:p>
                      <a:pPr>
                        <a:spcAft>
                          <a:spcPts val="0"/>
                        </a:spcAft>
                      </a:pPr>
                      <a:r>
                        <a:rPr lang="fr-FR" sz="1600" b="1" noProof="0">
                          <a:solidFill>
                            <a:srgbClr val="000000"/>
                          </a:solidFill>
                          <a:effectLst/>
                          <a:latin typeface="Calibri"/>
                          <a:ea typeface="Times New Roman"/>
                          <a:cs typeface="Calibri"/>
                        </a:rPr>
                        <a:t>Gabú</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8"/>
                  </a:ext>
                </a:extLst>
              </a:tr>
              <a:tr h="282821">
                <a:tc>
                  <a:txBody>
                    <a:bodyPr/>
                    <a:lstStyle/>
                    <a:p>
                      <a:pPr>
                        <a:spcAft>
                          <a:spcPts val="0"/>
                        </a:spcAft>
                      </a:pPr>
                      <a:r>
                        <a:rPr lang="fr-FR" sz="1600" b="1" noProof="0">
                          <a:solidFill>
                            <a:srgbClr val="000000"/>
                          </a:solidFill>
                          <a:effectLst/>
                          <a:latin typeface="Calibri"/>
                          <a:ea typeface="Times New Roman"/>
                          <a:cs typeface="Calibri"/>
                        </a:rPr>
                        <a:t>Oio</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10</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10</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4</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6</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9"/>
                  </a:ext>
                </a:extLst>
              </a:tr>
              <a:tr h="282821">
                <a:tc>
                  <a:txBody>
                    <a:bodyPr/>
                    <a:lstStyle/>
                    <a:p>
                      <a:pPr>
                        <a:spcAft>
                          <a:spcPts val="0"/>
                        </a:spcAft>
                      </a:pPr>
                      <a:r>
                        <a:rPr lang="fr-FR" sz="1600" b="1" noProof="0">
                          <a:solidFill>
                            <a:srgbClr val="000000"/>
                          </a:solidFill>
                          <a:effectLst/>
                          <a:latin typeface="Calibri"/>
                          <a:ea typeface="Times New Roman"/>
                          <a:cs typeface="Calibri"/>
                        </a:rPr>
                        <a:t>Quinará</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6</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6</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4</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0"/>
                  </a:ext>
                </a:extLst>
              </a:tr>
              <a:tr h="282821">
                <a:tc>
                  <a:txBody>
                    <a:bodyPr/>
                    <a:lstStyle/>
                    <a:p>
                      <a:pPr>
                        <a:spcAft>
                          <a:spcPts val="0"/>
                        </a:spcAft>
                      </a:pPr>
                      <a:r>
                        <a:rPr lang="fr-FR" sz="1600" b="1" noProof="0">
                          <a:solidFill>
                            <a:srgbClr val="000000"/>
                          </a:solidFill>
                          <a:effectLst/>
                          <a:latin typeface="Calibri"/>
                          <a:ea typeface="Times New Roman"/>
                          <a:cs typeface="Calibri"/>
                        </a:rPr>
                        <a:t>SAB</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10</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1"/>
                  </a:ext>
                </a:extLst>
              </a:tr>
              <a:tr h="282821">
                <a:tc>
                  <a:txBody>
                    <a:bodyPr/>
                    <a:lstStyle/>
                    <a:p>
                      <a:pPr>
                        <a:spcAft>
                          <a:spcPts val="0"/>
                        </a:spcAft>
                      </a:pPr>
                      <a:r>
                        <a:rPr lang="fr-FR" sz="1600" b="1" noProof="0">
                          <a:solidFill>
                            <a:srgbClr val="000000"/>
                          </a:solidFill>
                          <a:effectLst/>
                          <a:latin typeface="Calibri"/>
                          <a:ea typeface="Times New Roman"/>
                          <a:cs typeface="Calibri"/>
                        </a:rPr>
                        <a:t>Tombali</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2"/>
                  </a:ext>
                </a:extLst>
              </a:tr>
              <a:tr h="282821">
                <a:tc>
                  <a:txBody>
                    <a:bodyPr/>
                    <a:lstStyle/>
                    <a:p>
                      <a:pPr>
                        <a:spcAft>
                          <a:spcPts val="0"/>
                        </a:spcAft>
                      </a:pPr>
                      <a:r>
                        <a:rPr lang="fr-FR" sz="1600" b="1" noProof="0">
                          <a:solidFill>
                            <a:srgbClr val="000000"/>
                          </a:solidFill>
                          <a:effectLst/>
                          <a:latin typeface="Calibri"/>
                          <a:ea typeface="Times New Roman"/>
                          <a:cs typeface="Calibri"/>
                        </a:rPr>
                        <a:t>Total</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117</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27</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74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5</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algn="ctr" defTabSz="685783" rtl="0" eaLnBrk="1" latinLnBrk="0" hangingPunct="1">
                        <a:spcAft>
                          <a:spcPts val="0"/>
                        </a:spcAft>
                      </a:pPr>
                      <a:r>
                        <a:rPr lang="fr-FR" sz="1600" b="1" kern="1200" noProof="0" dirty="0">
                          <a:solidFill>
                            <a:srgbClr val="000000"/>
                          </a:solidFill>
                          <a:effectLst/>
                          <a:latin typeface="Calibri"/>
                          <a:ea typeface="Times New Roman"/>
                          <a:cs typeface="Calibri"/>
                        </a:rPr>
                        <a:t>0</a:t>
                      </a: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11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25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73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146810" y="367432"/>
            <a:ext cx="10541098" cy="400110"/>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lang="fr-FR" altLang="en-US" sz="2000" b="1" dirty="0">
                <a:solidFill>
                  <a:schemeClr val="bg1"/>
                </a:solidFill>
                <a:latin typeface="Calibri" pitchFamily="34" charset="0"/>
                <a:ea typeface="Times New Roman" pitchFamily="18" charset="0"/>
                <a:cs typeface="Times New Roman" pitchFamily="18" charset="0"/>
              </a:rPr>
              <a:t>Comparaison entre les catégories d’endémicité du niveau district et sous-district</a:t>
            </a:r>
            <a:endParaRPr kumimoji="0" lang="en-US" altLang="en-US" sz="2000" b="1" i="0" u="none" strike="noStrike" cap="none" normalizeH="0" baseline="0" dirty="0">
              <a:ln>
                <a:noFill/>
              </a:ln>
              <a:solidFill>
                <a:schemeClr val="bg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9ED662CE-AEE8-41B9-915A-8A93EABF08DD}"/>
              </a:ext>
            </a:extLst>
          </p:cNvPr>
          <p:cNvSpPr txBox="1"/>
          <p:nvPr/>
        </p:nvSpPr>
        <p:spPr>
          <a:xfrm>
            <a:off x="1146810" y="5807194"/>
            <a:ext cx="10272091" cy="969496"/>
          </a:xfrm>
          <a:prstGeom prst="rect">
            <a:avLst/>
          </a:prstGeom>
          <a:noFill/>
        </p:spPr>
        <p:txBody>
          <a:bodyPr wrap="square" rtlCol="0">
            <a:spAutoFit/>
          </a:bodyPr>
          <a:lstStyle/>
          <a:p>
            <a:r>
              <a:rPr lang="fr-FR" dirty="0"/>
              <a:t>Exemple de Bafata : les 14 sous-districts sont classés faible risque avec la prévalence du district. Mais en utilisant la prévalence des sous-districts, seulement 5 sont en fait à faible risque, 2 modérés et 7 n’ont pas de données</a:t>
            </a:r>
            <a:endParaRPr lang="en-GB" dirty="0"/>
          </a:p>
        </p:txBody>
      </p:sp>
      <p:sp>
        <p:nvSpPr>
          <p:cNvPr id="3" name="Rectangle 2">
            <a:extLst>
              <a:ext uri="{FF2B5EF4-FFF2-40B4-BE49-F238E27FC236}">
                <a16:creationId xmlns:a16="http://schemas.microsoft.com/office/drawing/2014/main" id="{6C82C2E0-89A4-48AA-8FEF-028CDAA7281F}"/>
              </a:ext>
            </a:extLst>
          </p:cNvPr>
          <p:cNvSpPr/>
          <p:nvPr/>
        </p:nvSpPr>
        <p:spPr>
          <a:xfrm>
            <a:off x="1146811" y="2125152"/>
            <a:ext cx="10888980" cy="321957"/>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361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055166" y="3706242"/>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379705" y="289865"/>
            <a:ext cx="10227368" cy="762108"/>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2400" dirty="0"/>
              <a:t>Soutien technique à 22 pays pour la planification sous-districts et estimation ajustée des besoins du PZQ</a:t>
            </a:r>
            <a:endPar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graphicFrame>
        <p:nvGraphicFramePr>
          <p:cNvPr id="4" name="Content Placeholder 3">
            <a:extLst>
              <a:ext uri="{FF2B5EF4-FFF2-40B4-BE49-F238E27FC236}">
                <a16:creationId xmlns:a16="http://schemas.microsoft.com/office/drawing/2014/main" id="{9BF1AD1F-80E0-423D-AC4F-5375B8E669CC}"/>
              </a:ext>
            </a:extLst>
          </p:cNvPr>
          <p:cNvGraphicFramePr>
            <a:graphicFrameLocks noGrp="1"/>
          </p:cNvGraphicFramePr>
          <p:nvPr>
            <p:ph idx="1"/>
            <p:extLst>
              <p:ext uri="{D42A27DB-BD31-4B8C-83A1-F6EECF244321}">
                <p14:modId xmlns:p14="http://schemas.microsoft.com/office/powerpoint/2010/main" val="3970210456"/>
              </p:ext>
            </p:extLst>
          </p:nvPr>
        </p:nvGraphicFramePr>
        <p:xfrm>
          <a:off x="1379704" y="1138602"/>
          <a:ext cx="10227368" cy="1801076"/>
        </p:xfrm>
        <a:graphic>
          <a:graphicData uri="http://schemas.openxmlformats.org/drawingml/2006/table">
            <a:tbl>
              <a:tblPr firstRow="1" firstCol="1" bandRow="1">
                <a:tableStyleId>{5C22544A-7EE6-4342-B048-85BDC9FD1C3A}</a:tableStyleId>
              </a:tblPr>
              <a:tblGrid>
                <a:gridCol w="1011856">
                  <a:extLst>
                    <a:ext uri="{9D8B030D-6E8A-4147-A177-3AD203B41FA5}">
                      <a16:colId xmlns:a16="http://schemas.microsoft.com/office/drawing/2014/main" val="2471802947"/>
                    </a:ext>
                  </a:extLst>
                </a:gridCol>
                <a:gridCol w="1803250">
                  <a:extLst>
                    <a:ext uri="{9D8B030D-6E8A-4147-A177-3AD203B41FA5}">
                      <a16:colId xmlns:a16="http://schemas.microsoft.com/office/drawing/2014/main" val="333711474"/>
                    </a:ext>
                  </a:extLst>
                </a:gridCol>
                <a:gridCol w="2002511">
                  <a:extLst>
                    <a:ext uri="{9D8B030D-6E8A-4147-A177-3AD203B41FA5}">
                      <a16:colId xmlns:a16="http://schemas.microsoft.com/office/drawing/2014/main" val="2332083151"/>
                    </a:ext>
                  </a:extLst>
                </a:gridCol>
                <a:gridCol w="2003926">
                  <a:extLst>
                    <a:ext uri="{9D8B030D-6E8A-4147-A177-3AD203B41FA5}">
                      <a16:colId xmlns:a16="http://schemas.microsoft.com/office/drawing/2014/main" val="1019627391"/>
                    </a:ext>
                  </a:extLst>
                </a:gridCol>
                <a:gridCol w="1975059">
                  <a:extLst>
                    <a:ext uri="{9D8B030D-6E8A-4147-A177-3AD203B41FA5}">
                      <a16:colId xmlns:a16="http://schemas.microsoft.com/office/drawing/2014/main" val="3603429090"/>
                    </a:ext>
                  </a:extLst>
                </a:gridCol>
                <a:gridCol w="1430766">
                  <a:extLst>
                    <a:ext uri="{9D8B030D-6E8A-4147-A177-3AD203B41FA5}">
                      <a16:colId xmlns:a16="http://schemas.microsoft.com/office/drawing/2014/main" val="1949392739"/>
                    </a:ext>
                  </a:extLst>
                </a:gridCol>
              </a:tblGrid>
              <a:tr h="1155277">
                <a:tc>
                  <a:txBody>
                    <a:bodyPr/>
                    <a:lstStyle/>
                    <a:p>
                      <a:pPr algn="ctr">
                        <a:lnSpc>
                          <a:spcPct val="107000"/>
                        </a:lnSpc>
                        <a:spcAft>
                          <a:spcPts val="0"/>
                        </a:spcAft>
                      </a:pPr>
                      <a:r>
                        <a:rPr lang="fr-FR" sz="1600" noProof="0" dirty="0">
                          <a:effectLst/>
                        </a:rPr>
                        <a:t>Nb. de sous-unités</a:t>
                      </a:r>
                      <a:endParaRPr lang="fr-FR"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EAS </a:t>
                      </a:r>
                    </a:p>
                    <a:p>
                      <a:pPr algn="ctr">
                        <a:lnSpc>
                          <a:spcPct val="107000"/>
                        </a:lnSpc>
                        <a:spcAft>
                          <a:spcPts val="0"/>
                        </a:spcAft>
                      </a:pPr>
                      <a:r>
                        <a:rPr lang="en-GB" sz="1600" dirty="0">
                          <a:effectLst/>
                        </a:rPr>
                        <a:t>(Endémicité UMO)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EAS </a:t>
                      </a:r>
                    </a:p>
                    <a:p>
                      <a:pPr algn="ctr">
                        <a:lnSpc>
                          <a:spcPct val="107000"/>
                        </a:lnSpc>
                        <a:spcAft>
                          <a:spcPts val="0"/>
                        </a:spcAft>
                      </a:pPr>
                      <a:r>
                        <a:rPr lang="en-GB" sz="1600" dirty="0">
                          <a:effectLst/>
                        </a:rPr>
                        <a:t>(Endémicité Sous-unite)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PZQ </a:t>
                      </a:r>
                    </a:p>
                    <a:p>
                      <a:pPr algn="ctr">
                        <a:lnSpc>
                          <a:spcPct val="107000"/>
                        </a:lnSpc>
                        <a:spcAft>
                          <a:spcPts val="0"/>
                        </a:spcAft>
                      </a:pPr>
                      <a:r>
                        <a:rPr lang="en-GB" sz="1600" dirty="0">
                          <a:effectLst/>
                        </a:rPr>
                        <a:t>(Endémicité UMO)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PZQ </a:t>
                      </a:r>
                    </a:p>
                    <a:p>
                      <a:pPr algn="ctr">
                        <a:lnSpc>
                          <a:spcPct val="107000"/>
                        </a:lnSpc>
                        <a:spcAft>
                          <a:spcPts val="0"/>
                        </a:spcAft>
                      </a:pPr>
                      <a:r>
                        <a:rPr lang="en-GB" sz="1600" dirty="0">
                          <a:effectLst/>
                        </a:rPr>
                        <a:t>(Endémicité Sous-unite)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600" dirty="0">
                          <a:effectLst/>
                        </a:rPr>
                        <a:t>Variation dans
les Estimations EAS et PZQ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359987"/>
                  </a:ext>
                </a:extLst>
              </a:tr>
              <a:tr h="645799">
                <a:tc>
                  <a:txBody>
                    <a:bodyPr/>
                    <a:lstStyle/>
                    <a:p>
                      <a:pPr algn="ctr">
                        <a:lnSpc>
                          <a:spcPct val="107000"/>
                        </a:lnSpc>
                        <a:spcAft>
                          <a:spcPts val="0"/>
                        </a:spcAft>
                      </a:pPr>
                      <a:r>
                        <a:rPr lang="en-GB" sz="1800" dirty="0">
                          <a:effectLst/>
                        </a:rPr>
                        <a:t>6,012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12,172,422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11,346,275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30,432,077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28,366,454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-6.79%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650343"/>
                  </a:ext>
                </a:extLst>
              </a:tr>
            </a:tbl>
          </a:graphicData>
        </a:graphic>
      </p:graphicFrame>
      <p:sp>
        <p:nvSpPr>
          <p:cNvPr id="21" name="TextBox 20">
            <a:extLst>
              <a:ext uri="{FF2B5EF4-FFF2-40B4-BE49-F238E27FC236}">
                <a16:creationId xmlns:a16="http://schemas.microsoft.com/office/drawing/2014/main" id="{A49F4D54-EEBE-4253-80AA-3F6C87878CA8}"/>
              </a:ext>
            </a:extLst>
          </p:cNvPr>
          <p:cNvSpPr txBox="1"/>
          <p:nvPr/>
        </p:nvSpPr>
        <p:spPr>
          <a:xfrm>
            <a:off x="1379704" y="3033586"/>
            <a:ext cx="10130548" cy="646331"/>
          </a:xfrm>
          <a:prstGeom prst="rect">
            <a:avLst/>
          </a:prstGeom>
          <a:noFill/>
        </p:spPr>
        <p:txBody>
          <a:bodyPr wrap="square" rtlCol="0">
            <a:spAutoFit/>
          </a:bodyPr>
          <a:lstStyle/>
          <a:p>
            <a:pPr marL="342900" lvl="0" indent="-342900">
              <a:buFont typeface="Arial" panose="020B0604020202020204" pitchFamily="34" charset="0"/>
              <a:buChar char="•"/>
              <a:defRPr/>
            </a:pPr>
            <a:r>
              <a:rPr lang="fr-FR" sz="1800" b="1" i="1" dirty="0">
                <a:solidFill>
                  <a:prstClr val="black"/>
                </a:solidFill>
              </a:rPr>
              <a:t>Il y a globalement une diminution de 6,79 % des besoins de traitement (population et médicaments)</a:t>
            </a:r>
          </a:p>
          <a:p>
            <a:pPr marL="342900" indent="-342900">
              <a:buFont typeface="Arial" panose="020B0604020202020204" pitchFamily="34" charset="0"/>
              <a:buChar char="•"/>
              <a:defRPr/>
            </a:pPr>
            <a:r>
              <a:rPr lang="fr-FR" sz="1800" b="1" i="1" dirty="0">
                <a:solidFill>
                  <a:prstClr val="black"/>
                </a:solidFill>
              </a:rPr>
              <a:t>Ceci ne concerne que 6012 (14,4 %) de l’ensemble es sous-unités (41,817 )</a:t>
            </a:r>
            <a:endParaRPr lang="en-US" sz="1800" b="1" i="1" dirty="0">
              <a:solidFill>
                <a:prstClr val="black"/>
              </a:solidFill>
            </a:endParaRPr>
          </a:p>
        </p:txBody>
      </p:sp>
      <p:graphicFrame>
        <p:nvGraphicFramePr>
          <p:cNvPr id="17" name="Content Placeholder 4">
            <a:extLst>
              <a:ext uri="{FF2B5EF4-FFF2-40B4-BE49-F238E27FC236}">
                <a16:creationId xmlns:a16="http://schemas.microsoft.com/office/drawing/2014/main" id="{88148372-21A5-400A-943E-F0916F69F2EA}"/>
              </a:ext>
            </a:extLst>
          </p:cNvPr>
          <p:cNvGraphicFramePr>
            <a:graphicFrameLocks/>
          </p:cNvGraphicFramePr>
          <p:nvPr>
            <p:extLst>
              <p:ext uri="{D42A27DB-BD31-4B8C-83A1-F6EECF244321}">
                <p14:modId xmlns:p14="http://schemas.microsoft.com/office/powerpoint/2010/main" val="3535314125"/>
              </p:ext>
            </p:extLst>
          </p:nvPr>
        </p:nvGraphicFramePr>
        <p:xfrm>
          <a:off x="1411512" y="4417471"/>
          <a:ext cx="10232707" cy="1506145"/>
        </p:xfrm>
        <a:graphic>
          <a:graphicData uri="http://schemas.openxmlformats.org/drawingml/2006/table">
            <a:tbl>
              <a:tblPr firstRow="1" firstCol="1" bandRow="1">
                <a:tableStyleId>{5C22544A-7EE6-4342-B048-85BDC9FD1C3A}</a:tableStyleId>
              </a:tblPr>
              <a:tblGrid>
                <a:gridCol w="1194589">
                  <a:extLst>
                    <a:ext uri="{9D8B030D-6E8A-4147-A177-3AD203B41FA5}">
                      <a16:colId xmlns:a16="http://schemas.microsoft.com/office/drawing/2014/main" val="428042386"/>
                    </a:ext>
                  </a:extLst>
                </a:gridCol>
                <a:gridCol w="1909809">
                  <a:extLst>
                    <a:ext uri="{9D8B030D-6E8A-4147-A177-3AD203B41FA5}">
                      <a16:colId xmlns:a16="http://schemas.microsoft.com/office/drawing/2014/main" val="3806500355"/>
                    </a:ext>
                  </a:extLst>
                </a:gridCol>
                <a:gridCol w="1977215">
                  <a:extLst>
                    <a:ext uri="{9D8B030D-6E8A-4147-A177-3AD203B41FA5}">
                      <a16:colId xmlns:a16="http://schemas.microsoft.com/office/drawing/2014/main" val="1102539594"/>
                    </a:ext>
                  </a:extLst>
                </a:gridCol>
                <a:gridCol w="1977215">
                  <a:extLst>
                    <a:ext uri="{9D8B030D-6E8A-4147-A177-3AD203B41FA5}">
                      <a16:colId xmlns:a16="http://schemas.microsoft.com/office/drawing/2014/main" val="2360489936"/>
                    </a:ext>
                  </a:extLst>
                </a:gridCol>
                <a:gridCol w="1707594">
                  <a:extLst>
                    <a:ext uri="{9D8B030D-6E8A-4147-A177-3AD203B41FA5}">
                      <a16:colId xmlns:a16="http://schemas.microsoft.com/office/drawing/2014/main" val="3768695043"/>
                    </a:ext>
                  </a:extLst>
                </a:gridCol>
                <a:gridCol w="1466285">
                  <a:extLst>
                    <a:ext uri="{9D8B030D-6E8A-4147-A177-3AD203B41FA5}">
                      <a16:colId xmlns:a16="http://schemas.microsoft.com/office/drawing/2014/main" val="274180268"/>
                    </a:ext>
                  </a:extLst>
                </a:gridCol>
              </a:tblGrid>
              <a:tr h="940094">
                <a:tc>
                  <a:txBody>
                    <a:bodyPr/>
                    <a:lstStyle/>
                    <a:p>
                      <a:pPr algn="ctr">
                        <a:lnSpc>
                          <a:spcPct val="107000"/>
                        </a:lnSpc>
                        <a:spcAft>
                          <a:spcPts val="0"/>
                        </a:spcAft>
                      </a:pPr>
                      <a:r>
                        <a:rPr lang="fr-FR" sz="2000" noProof="0" dirty="0">
                          <a:effectLst/>
                        </a:rPr>
                        <a:t>Nb. de sous-unités</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traités adéquatement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Non traités mais nécessitant le traitement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traités mais ne nécessitant pas le traitement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PZQ en moins</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Surplus de PZQ utilisé</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9456272"/>
                  </a:ext>
                </a:extLst>
              </a:tr>
              <a:tr h="542215">
                <a:tc>
                  <a:txBody>
                    <a:bodyPr/>
                    <a:lstStyle/>
                    <a:p>
                      <a:pPr algn="ctr">
                        <a:lnSpc>
                          <a:spcPct val="107000"/>
                        </a:lnSpc>
                        <a:spcAft>
                          <a:spcPts val="0"/>
                        </a:spcAft>
                      </a:pPr>
                      <a:r>
                        <a:rPr lang="fr-FR" sz="2000" noProof="0">
                          <a:effectLst/>
                        </a:rPr>
                        <a:t>6,012</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7,606,279</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1,372,329</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2,198,476</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3,431,055</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5,496,542</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42995"/>
                  </a:ext>
                </a:extLst>
              </a:tr>
            </a:tbl>
          </a:graphicData>
        </a:graphic>
      </p:graphicFrame>
      <p:sp>
        <p:nvSpPr>
          <p:cNvPr id="19" name="Title 3">
            <a:extLst>
              <a:ext uri="{FF2B5EF4-FFF2-40B4-BE49-F238E27FC236}">
                <a16:creationId xmlns:a16="http://schemas.microsoft.com/office/drawing/2014/main" id="{BA9ED4FC-CF5A-4EF0-B4F7-5BC761D7966B}"/>
              </a:ext>
            </a:extLst>
          </p:cNvPr>
          <p:cNvSpPr txBox="1">
            <a:spLocks/>
          </p:cNvSpPr>
          <p:nvPr/>
        </p:nvSpPr>
        <p:spPr>
          <a:xfrm>
            <a:off x="1455008" y="3868582"/>
            <a:ext cx="10152064" cy="545370"/>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2400" dirty="0"/>
              <a:t>Sous-estimations et Surestimations de PZQ</a:t>
            </a:r>
            <a:endPar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spTree>
    <p:extLst>
      <p:ext uri="{BB962C8B-B14F-4D97-AF65-F5344CB8AC3E}">
        <p14:creationId xmlns:p14="http://schemas.microsoft.com/office/powerpoint/2010/main" val="211178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186496" y="174896"/>
            <a:ext cx="10044490" cy="945610"/>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3200" dirty="0"/>
              <a:t>Stratégie de traitement adéquate et inadéquate dans la mise en œuvre UMO</a:t>
            </a:r>
            <a:endParaRPr kumimoji="0" lang="en-US" sz="32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graphicFrame>
        <p:nvGraphicFramePr>
          <p:cNvPr id="5" name="Content Placeholder 4">
            <a:extLst>
              <a:ext uri="{FF2B5EF4-FFF2-40B4-BE49-F238E27FC236}">
                <a16:creationId xmlns:a16="http://schemas.microsoft.com/office/drawing/2014/main" id="{C1407F51-A5A0-485A-AA99-4C9384C57288}"/>
              </a:ext>
            </a:extLst>
          </p:cNvPr>
          <p:cNvGraphicFramePr>
            <a:graphicFrameLocks noGrp="1"/>
          </p:cNvGraphicFramePr>
          <p:nvPr>
            <p:ph idx="1"/>
            <p:extLst>
              <p:ext uri="{D42A27DB-BD31-4B8C-83A1-F6EECF244321}">
                <p14:modId xmlns:p14="http://schemas.microsoft.com/office/powerpoint/2010/main" val="2661669490"/>
              </p:ext>
            </p:extLst>
          </p:nvPr>
        </p:nvGraphicFramePr>
        <p:xfrm>
          <a:off x="1186496" y="1269952"/>
          <a:ext cx="10044489" cy="4180261"/>
        </p:xfrm>
        <a:graphic>
          <a:graphicData uri="http://schemas.openxmlformats.org/drawingml/2006/table">
            <a:tbl>
              <a:tblPr firstRow="1" firstCol="1" bandRow="1">
                <a:tableStyleId>{FABFCF23-3B69-468F-B69F-88F6DE6A72F2}</a:tableStyleId>
              </a:tblPr>
              <a:tblGrid>
                <a:gridCol w="2454292">
                  <a:extLst>
                    <a:ext uri="{9D8B030D-6E8A-4147-A177-3AD203B41FA5}">
                      <a16:colId xmlns:a16="http://schemas.microsoft.com/office/drawing/2014/main" val="3636161197"/>
                    </a:ext>
                  </a:extLst>
                </a:gridCol>
                <a:gridCol w="2454292">
                  <a:extLst>
                    <a:ext uri="{9D8B030D-6E8A-4147-A177-3AD203B41FA5}">
                      <a16:colId xmlns:a16="http://schemas.microsoft.com/office/drawing/2014/main" val="3134844625"/>
                    </a:ext>
                  </a:extLst>
                </a:gridCol>
                <a:gridCol w="2454292">
                  <a:extLst>
                    <a:ext uri="{9D8B030D-6E8A-4147-A177-3AD203B41FA5}">
                      <a16:colId xmlns:a16="http://schemas.microsoft.com/office/drawing/2014/main" val="3583871147"/>
                    </a:ext>
                  </a:extLst>
                </a:gridCol>
                <a:gridCol w="2681613">
                  <a:extLst>
                    <a:ext uri="{9D8B030D-6E8A-4147-A177-3AD203B41FA5}">
                      <a16:colId xmlns:a16="http://schemas.microsoft.com/office/drawing/2014/main" val="3738909710"/>
                    </a:ext>
                  </a:extLst>
                </a:gridCol>
              </a:tblGrid>
              <a:tr h="1752947">
                <a:tc>
                  <a:txBody>
                    <a:bodyPr/>
                    <a:lstStyle/>
                    <a:p>
                      <a:pPr algn="ctr">
                        <a:lnSpc>
                          <a:spcPct val="107000"/>
                        </a:lnSpc>
                        <a:spcAft>
                          <a:spcPts val="0"/>
                        </a:spcAft>
                      </a:pPr>
                      <a:r>
                        <a:rPr lang="fr-FR" sz="2400" noProof="0">
                          <a:effectLst/>
                        </a:rPr>
                        <a:t>Traitement adéquat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Sur-traitement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Sous 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Stratégie inadequate (surtraitement ou sous-traitement)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8682567"/>
                  </a:ext>
                </a:extLst>
              </a:tr>
              <a:tr h="1344706">
                <a:tc>
                  <a:txBody>
                    <a:bodyPr/>
                    <a:lstStyle/>
                    <a:p>
                      <a:pPr algn="ctr">
                        <a:lnSpc>
                          <a:spcPct val="107000"/>
                        </a:lnSpc>
                        <a:spcAft>
                          <a:spcPts val="0"/>
                        </a:spcAft>
                      </a:pPr>
                      <a:r>
                        <a:rPr lang="fr-FR" sz="3200" b="1" noProof="0">
                          <a:effectLst/>
                        </a:rPr>
                        <a:t>3,672</a:t>
                      </a:r>
                      <a:endParaRPr lang="fr-FR" sz="4000" b="1" noProof="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1,558</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782</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2,340</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082229"/>
                  </a:ext>
                </a:extLst>
              </a:tr>
              <a:tr h="1082608">
                <a:tc>
                  <a:txBody>
                    <a:bodyPr/>
                    <a:lstStyle/>
                    <a:p>
                      <a:pPr algn="ctr">
                        <a:lnSpc>
                          <a:spcPct val="107000"/>
                        </a:lnSpc>
                        <a:spcAft>
                          <a:spcPts val="0"/>
                        </a:spcAft>
                      </a:pPr>
                      <a:r>
                        <a:rPr lang="fr-FR" sz="3200" b="1" noProof="0">
                          <a:effectLst/>
                        </a:rPr>
                        <a:t>61.1%</a:t>
                      </a:r>
                      <a:endParaRPr lang="fr-FR" sz="4000" b="1" noProof="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25.9%</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13.0%</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dirty="0">
                          <a:effectLst/>
                        </a:rPr>
                        <a:t>38.9%</a:t>
                      </a:r>
                      <a:endParaRPr lang="fr-FR" sz="4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5509584"/>
                  </a:ext>
                </a:extLst>
              </a:tr>
            </a:tbl>
          </a:graphicData>
        </a:graphic>
      </p:graphicFrame>
      <p:sp>
        <p:nvSpPr>
          <p:cNvPr id="16" name="TextBox 15">
            <a:extLst>
              <a:ext uri="{FF2B5EF4-FFF2-40B4-BE49-F238E27FC236}">
                <a16:creationId xmlns:a16="http://schemas.microsoft.com/office/drawing/2014/main" id="{0D8B1BF9-5724-4725-9C32-840CF1A7B5DF}"/>
              </a:ext>
            </a:extLst>
          </p:cNvPr>
          <p:cNvSpPr txBox="1"/>
          <p:nvPr/>
        </p:nvSpPr>
        <p:spPr>
          <a:xfrm>
            <a:off x="1186496" y="5729838"/>
            <a:ext cx="10130548" cy="461665"/>
          </a:xfrm>
          <a:prstGeom prst="rect">
            <a:avLst/>
          </a:prstGeom>
          <a:noFill/>
        </p:spPr>
        <p:txBody>
          <a:bodyPr wrap="square" rtlCol="0">
            <a:spAutoFit/>
          </a:bodyPr>
          <a:lstStyle/>
          <a:p>
            <a:pPr marL="342900" lvl="0" indent="-342900">
              <a:buFont typeface="Arial" panose="020B0604020202020204" pitchFamily="34" charset="0"/>
              <a:buChar char="•"/>
              <a:defRPr/>
            </a:pPr>
            <a:r>
              <a:rPr lang="fr-FR" sz="2400" b="1" i="1" dirty="0">
                <a:solidFill>
                  <a:prstClr val="black"/>
                </a:solidFill>
              </a:rPr>
              <a:t>Il y a globalement 40% d’inadéquation contre 60 % d’adéquation</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65128"/>
            <a:ext cx="10515600" cy="864232"/>
          </a:xfrm>
        </p:spPr>
        <p:txBody>
          <a:bodyPr/>
          <a:lstStyle/>
          <a:p>
            <a:r>
              <a:rPr lang="fr-FR" sz="2800" dirty="0">
                <a:latin typeface="Century Gothic" panose="020B0502020202020204"/>
              </a:rPr>
              <a:t>Analyse de la mise en œuvre au niveau des sous-districts pour la schistosomiase pour les 44 pays </a:t>
            </a:r>
            <a:endParaRPr lang="en-GB" sz="2800" dirty="0"/>
          </a:p>
        </p:txBody>
      </p:sp>
      <p:sp>
        <p:nvSpPr>
          <p:cNvPr id="3" name="Content Placeholder 2">
            <a:extLst>
              <a:ext uri="{FF2B5EF4-FFF2-40B4-BE49-F238E27FC236}">
                <a16:creationId xmlns:a16="http://schemas.microsoft.com/office/drawing/2014/main" id="{F82CB789-186E-4B03-B9E8-4C3CA4DC578F}"/>
              </a:ext>
            </a:extLst>
          </p:cNvPr>
          <p:cNvSpPr>
            <a:spLocks noGrp="1"/>
          </p:cNvSpPr>
          <p:nvPr>
            <p:ph idx="1"/>
          </p:nvPr>
        </p:nvSpPr>
        <p:spPr>
          <a:xfrm>
            <a:off x="1312505" y="1429217"/>
            <a:ext cx="10515600" cy="5134775"/>
          </a:xfrm>
        </p:spPr>
        <p:txBody>
          <a:bodyPr>
            <a:normAutofit/>
          </a:bodyPr>
          <a:lstStyle/>
          <a:p>
            <a:pPr marL="742962">
              <a:lnSpc>
                <a:spcPct val="110000"/>
              </a:lnSpc>
              <a:spcAft>
                <a:spcPts val="1000"/>
              </a:spcAft>
              <a:buClr>
                <a:prstClr val="white"/>
              </a:buClr>
              <a:buSzPct val="120000"/>
              <a:buBlip>
                <a:blip r:embed="rId2"/>
              </a:buBlip>
            </a:pPr>
            <a:r>
              <a:rPr lang="fr-FR" sz="3500" dirty="0">
                <a:solidFill>
                  <a:schemeClr val="tx1"/>
                </a:solidFill>
                <a:latin typeface="Geneva" panose="020B0503030404040204"/>
                <a:ea typeface="+mn-ea"/>
              </a:rPr>
              <a:t>Mise jour des dossiers d’analyse</a:t>
            </a:r>
          </a:p>
          <a:p>
            <a:pPr marL="1085854" lvl="1">
              <a:spcBef>
                <a:spcPts val="751"/>
              </a:spcBef>
              <a:spcAft>
                <a:spcPts val="1000"/>
              </a:spcAft>
              <a:buClr>
                <a:prstClr val="white"/>
              </a:buClr>
              <a:buSzPct val="120000"/>
              <a:buBlip>
                <a:blip r:embed="rId2"/>
              </a:buBlip>
            </a:pPr>
            <a:r>
              <a:rPr lang="fr-FR" sz="2800" dirty="0">
                <a:solidFill>
                  <a:schemeClr val="tx1"/>
                </a:solidFill>
                <a:latin typeface="Geneva" panose="020B0503030404040204"/>
                <a:ea typeface="+mn-ea"/>
              </a:rPr>
              <a:t>Les classeurs Excel sont mis à jour dans la nouvelle version de l’Outil d’analyse pour 23 pays (13 francophones et 10 anglophones) qui ont participé aux ateliers de 2019</a:t>
            </a:r>
          </a:p>
          <a:p>
            <a:pPr marL="1428745" lvl="2">
              <a:lnSpc>
                <a:spcPct val="110000"/>
              </a:lnSpc>
              <a:spcBef>
                <a:spcPts val="751"/>
              </a:spcBef>
              <a:spcAft>
                <a:spcPts val="1000"/>
              </a:spcAft>
              <a:buClr>
                <a:prstClr val="white"/>
              </a:buClr>
              <a:buSzPct val="120000"/>
              <a:buBlip>
                <a:blip r:embed="rId2"/>
              </a:buBlip>
            </a:pPr>
            <a:r>
              <a:rPr lang="fr-FR" sz="2400" dirty="0">
                <a:solidFill>
                  <a:schemeClr val="tx1"/>
                </a:solidFill>
                <a:latin typeface="Geneva" panose="020B0503030404040204"/>
                <a:ea typeface="+mn-ea"/>
              </a:rPr>
              <a:t>Les classeurs Excel sont créés, révisés ou mis à jour dans la nouvelle version de l’outil pour 11 pays (5 francophones et 6 anglophones) qui sont programmée pour les ateliers de 2020</a:t>
            </a:r>
          </a:p>
          <a:p>
            <a:pPr marL="1771637" lvl="3">
              <a:lnSpc>
                <a:spcPct val="110000"/>
              </a:lnSpc>
              <a:spcBef>
                <a:spcPts val="751"/>
              </a:spcBef>
              <a:spcAft>
                <a:spcPts val="1000"/>
              </a:spcAft>
              <a:buClr>
                <a:prstClr val="white"/>
              </a:buClr>
              <a:buSzPct val="120000"/>
              <a:buBlip>
                <a:blip r:embed="rId2"/>
              </a:buBlip>
            </a:pPr>
            <a:r>
              <a:rPr lang="fr-FR" sz="2200" dirty="0">
                <a:solidFill>
                  <a:schemeClr val="tx1"/>
                </a:solidFill>
                <a:latin typeface="Geneva" panose="020B0503030404040204"/>
                <a:ea typeface="+mn-ea"/>
              </a:rPr>
              <a:t>Ces pays sont l’Angola, le Bénin, le Botswana, le Burundi, le Congo, la Gambie, la Guinée Bissau, le Libéria, le Mozambique, la Sierra Leone, l’Afrique du Sud.</a:t>
            </a:r>
            <a:endParaRPr lang="en-US" sz="2200" dirty="0">
              <a:solidFill>
                <a:schemeClr val="tx1"/>
              </a:solidFill>
              <a:latin typeface="Geneva" panose="020B0503030404040204"/>
              <a:ea typeface="+mn-ea"/>
            </a:endParaRPr>
          </a:p>
          <a:p>
            <a:endParaRPr lang="en-GB" dirty="0"/>
          </a:p>
        </p:txBody>
      </p:sp>
    </p:spTree>
    <p:extLst>
      <p:ext uri="{BB962C8B-B14F-4D97-AF65-F5344CB8AC3E}">
        <p14:creationId xmlns:p14="http://schemas.microsoft.com/office/powerpoint/2010/main" val="1974128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65128"/>
            <a:ext cx="10515600" cy="864232"/>
          </a:xfrm>
        </p:spPr>
        <p:txBody>
          <a:bodyPr/>
          <a:lstStyle/>
          <a:p>
            <a:r>
              <a:rPr lang="fr-FR" sz="2800" dirty="0">
                <a:latin typeface="Century Gothic" panose="020B0502020202020204"/>
              </a:rPr>
              <a:t>Analyse de la mise en œuvre au niveau des sous-districts pour la schistosomiase pour les 44 pays </a:t>
            </a:r>
            <a:endParaRPr lang="en-GB" sz="2800" dirty="0"/>
          </a:p>
        </p:txBody>
      </p:sp>
      <p:sp>
        <p:nvSpPr>
          <p:cNvPr id="3" name="Content Placeholder 2">
            <a:extLst>
              <a:ext uri="{FF2B5EF4-FFF2-40B4-BE49-F238E27FC236}">
                <a16:creationId xmlns:a16="http://schemas.microsoft.com/office/drawing/2014/main" id="{F82CB789-186E-4B03-B9E8-4C3CA4DC578F}"/>
              </a:ext>
            </a:extLst>
          </p:cNvPr>
          <p:cNvSpPr>
            <a:spLocks noGrp="1"/>
          </p:cNvSpPr>
          <p:nvPr>
            <p:ph idx="1"/>
          </p:nvPr>
        </p:nvSpPr>
        <p:spPr>
          <a:xfrm>
            <a:off x="1312505" y="1429217"/>
            <a:ext cx="10515600" cy="5134775"/>
          </a:xfrm>
        </p:spPr>
        <p:txBody>
          <a:bodyPr>
            <a:normAutofit/>
          </a:bodyPr>
          <a:lstStyle/>
          <a:p>
            <a:pPr marL="742962">
              <a:lnSpc>
                <a:spcPct val="110000"/>
              </a:lnSpc>
              <a:spcAft>
                <a:spcPts val="1000"/>
              </a:spcAft>
              <a:buClr>
                <a:prstClr val="white"/>
              </a:buClr>
              <a:buSzPct val="120000"/>
              <a:buBlip>
                <a:blip r:embed="rId2"/>
              </a:buBlip>
            </a:pPr>
            <a:r>
              <a:rPr lang="en-US" sz="3200" dirty="0">
                <a:latin typeface="Geneva" panose="020B0503030404040204"/>
              </a:rPr>
              <a:t>Collaborations avec les pays</a:t>
            </a:r>
            <a:endParaRPr lang="fr-FR" sz="3200" dirty="0">
              <a:solidFill>
                <a:schemeClr val="tx1"/>
              </a:solidFill>
              <a:latin typeface="Geneva" panose="020B0503030404040204"/>
              <a:ea typeface="+mn-ea"/>
            </a:endParaRPr>
          </a:p>
          <a:p>
            <a:pPr marL="1085854" lvl="1">
              <a:spcBef>
                <a:spcPts val="751"/>
              </a:spcBef>
              <a:spcAft>
                <a:spcPts val="1000"/>
              </a:spcAft>
              <a:buClr>
                <a:prstClr val="white"/>
              </a:buClr>
              <a:buSzPct val="120000"/>
              <a:buBlip>
                <a:blip r:embed="rId2"/>
              </a:buBlip>
            </a:pPr>
            <a:r>
              <a:rPr lang="fr-FR" sz="2400" dirty="0">
                <a:latin typeface="Geneva" panose="020B0503030404040204"/>
              </a:rPr>
              <a:t>Des communications (e-mail, appels téléphoniques, etc.) ont été effectuées avec les pays pour un appui continu, et des webinaires ont été organisés avec les pays suivants
</a:t>
            </a:r>
            <a:endParaRPr lang="en-GB" dirty="0"/>
          </a:p>
        </p:txBody>
      </p:sp>
      <p:graphicFrame>
        <p:nvGraphicFramePr>
          <p:cNvPr id="6" name="Table 5">
            <a:extLst>
              <a:ext uri="{FF2B5EF4-FFF2-40B4-BE49-F238E27FC236}">
                <a16:creationId xmlns:a16="http://schemas.microsoft.com/office/drawing/2014/main" id="{7E50F87A-E1D6-49E1-903A-5BFB5AB13F88}"/>
              </a:ext>
            </a:extLst>
          </p:cNvPr>
          <p:cNvGraphicFramePr>
            <a:graphicFrameLocks noGrp="1"/>
          </p:cNvGraphicFramePr>
          <p:nvPr>
            <p:extLst>
              <p:ext uri="{D42A27DB-BD31-4B8C-83A1-F6EECF244321}">
                <p14:modId xmlns:p14="http://schemas.microsoft.com/office/powerpoint/2010/main" val="2756127599"/>
              </p:ext>
            </p:extLst>
          </p:nvPr>
        </p:nvGraphicFramePr>
        <p:xfrm>
          <a:off x="1820267" y="3429000"/>
          <a:ext cx="9500075" cy="2980278"/>
        </p:xfrm>
        <a:graphic>
          <a:graphicData uri="http://schemas.openxmlformats.org/drawingml/2006/table">
            <a:tbl>
              <a:tblPr firstRow="1" firstCol="1" bandRow="1">
                <a:tableStyleId>{7DF18680-E054-41AD-8BC1-D1AEF772440D}</a:tableStyleId>
              </a:tblPr>
              <a:tblGrid>
                <a:gridCol w="4238495">
                  <a:extLst>
                    <a:ext uri="{9D8B030D-6E8A-4147-A177-3AD203B41FA5}">
                      <a16:colId xmlns:a16="http://schemas.microsoft.com/office/drawing/2014/main" val="2493848310"/>
                    </a:ext>
                  </a:extLst>
                </a:gridCol>
                <a:gridCol w="5261580">
                  <a:extLst>
                    <a:ext uri="{9D8B030D-6E8A-4147-A177-3AD203B41FA5}">
                      <a16:colId xmlns:a16="http://schemas.microsoft.com/office/drawing/2014/main" val="48249982"/>
                    </a:ext>
                  </a:extLst>
                </a:gridCol>
              </a:tblGrid>
              <a:tr h="331142">
                <a:tc>
                  <a:txBody>
                    <a:bodyPr/>
                    <a:lstStyle/>
                    <a:p>
                      <a:pPr>
                        <a:lnSpc>
                          <a:spcPct val="107000"/>
                        </a:lnSpc>
                        <a:spcAft>
                          <a:spcPts val="0"/>
                        </a:spcAft>
                      </a:pPr>
                      <a:r>
                        <a:rPr lang="en-GB" sz="1600" dirty="0">
                          <a:effectLst/>
                        </a:rPr>
                        <a:t>Pays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Date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427145"/>
                  </a:ext>
                </a:extLst>
              </a:tr>
              <a:tr h="331142">
                <a:tc>
                  <a:txBody>
                    <a:bodyPr/>
                    <a:lstStyle/>
                    <a:p>
                      <a:pPr>
                        <a:lnSpc>
                          <a:spcPct val="107000"/>
                        </a:lnSpc>
                        <a:spcAft>
                          <a:spcPts val="0"/>
                        </a:spcAft>
                      </a:pPr>
                      <a:r>
                        <a:rPr lang="en-GB" sz="1600" dirty="0">
                          <a:effectLst/>
                        </a:rPr>
                        <a:t>Guinée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20-avr.-2020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453630"/>
                  </a:ext>
                </a:extLst>
              </a:tr>
              <a:tr h="331142">
                <a:tc>
                  <a:txBody>
                    <a:bodyPr/>
                    <a:lstStyle/>
                    <a:p>
                      <a:pPr>
                        <a:lnSpc>
                          <a:spcPct val="107000"/>
                        </a:lnSpc>
                        <a:spcAft>
                          <a:spcPts val="0"/>
                        </a:spcAft>
                      </a:pPr>
                      <a:r>
                        <a:rPr lang="en-GB" sz="1600" dirty="0">
                          <a:effectLst/>
                        </a:rPr>
                        <a:t>Mozambique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7-mai-2020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283621"/>
                  </a:ext>
                </a:extLst>
              </a:tr>
              <a:tr h="331142">
                <a:tc>
                  <a:txBody>
                    <a:bodyPr/>
                    <a:lstStyle/>
                    <a:p>
                      <a:pPr>
                        <a:lnSpc>
                          <a:spcPct val="107000"/>
                        </a:lnSpc>
                        <a:spcAft>
                          <a:spcPts val="0"/>
                        </a:spcAft>
                      </a:pPr>
                      <a:r>
                        <a:rPr lang="en-GB" sz="1600" dirty="0">
                          <a:effectLst/>
                        </a:rPr>
                        <a:t>Angola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13-mai-2020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728195"/>
                  </a:ext>
                </a:extLst>
              </a:tr>
              <a:tr h="331142">
                <a:tc>
                  <a:txBody>
                    <a:bodyPr/>
                    <a:lstStyle/>
                    <a:p>
                      <a:pPr>
                        <a:lnSpc>
                          <a:spcPct val="107000"/>
                        </a:lnSpc>
                        <a:spcAft>
                          <a:spcPts val="0"/>
                        </a:spcAft>
                      </a:pPr>
                      <a:r>
                        <a:rPr lang="fr-FR" sz="1600" noProof="0" dirty="0">
                          <a:effectLst/>
                        </a:rPr>
                        <a:t>Bénin</a:t>
                      </a:r>
                      <a:endParaRPr lang="fr-F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21-mai-2020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1054120"/>
                  </a:ext>
                </a:extLst>
              </a:tr>
              <a:tr h="331142">
                <a:tc>
                  <a:txBody>
                    <a:bodyPr/>
                    <a:lstStyle/>
                    <a:p>
                      <a:pPr>
                        <a:lnSpc>
                          <a:spcPct val="107000"/>
                        </a:lnSpc>
                        <a:spcAft>
                          <a:spcPts val="0"/>
                        </a:spcAft>
                      </a:pPr>
                      <a:r>
                        <a:rPr lang="en-GB" sz="1600" dirty="0">
                          <a:effectLst/>
                        </a:rPr>
                        <a:t>Sierra Leone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27-mai-2020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3915972"/>
                  </a:ext>
                </a:extLst>
              </a:tr>
              <a:tr h="331142">
                <a:tc>
                  <a:txBody>
                    <a:bodyPr/>
                    <a:lstStyle/>
                    <a:p>
                      <a:pPr>
                        <a:lnSpc>
                          <a:spcPct val="107000"/>
                        </a:lnSpc>
                        <a:spcAft>
                          <a:spcPts val="0"/>
                        </a:spcAft>
                      </a:pPr>
                      <a:r>
                        <a:rPr lang="en-GB" sz="1600" dirty="0">
                          <a:effectLst/>
                        </a:rPr>
                        <a:t>Malawi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22-juin.-2020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749088"/>
                  </a:ext>
                </a:extLst>
              </a:tr>
              <a:tr h="331142">
                <a:tc>
                  <a:txBody>
                    <a:bodyPr/>
                    <a:lstStyle/>
                    <a:p>
                      <a:pPr>
                        <a:lnSpc>
                          <a:spcPct val="107000"/>
                        </a:lnSpc>
                        <a:spcAft>
                          <a:spcPts val="0"/>
                        </a:spcAft>
                      </a:pPr>
                      <a:r>
                        <a:rPr lang="en-GB" sz="1600" dirty="0">
                          <a:effectLst/>
                        </a:rPr>
                        <a:t>Guinée-Bissau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23-juin.-2020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3182860"/>
                  </a:ext>
                </a:extLst>
              </a:tr>
              <a:tr h="331142">
                <a:tc>
                  <a:txBody>
                    <a:bodyPr/>
                    <a:lstStyle/>
                    <a:p>
                      <a:pPr>
                        <a:lnSpc>
                          <a:spcPct val="107000"/>
                        </a:lnSpc>
                        <a:spcAft>
                          <a:spcPts val="0"/>
                        </a:spcAft>
                      </a:pPr>
                      <a:r>
                        <a:rPr lang="en-GB" sz="1600" dirty="0">
                          <a:effectLst/>
                        </a:rPr>
                        <a:t>Liberia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3-juil.-2020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782894"/>
                  </a:ext>
                </a:extLst>
              </a:tr>
            </a:tbl>
          </a:graphicData>
        </a:graphic>
      </p:graphicFrame>
    </p:spTree>
    <p:extLst>
      <p:ext uri="{BB962C8B-B14F-4D97-AF65-F5344CB8AC3E}">
        <p14:creationId xmlns:p14="http://schemas.microsoft.com/office/powerpoint/2010/main" val="2402107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28" y="499042"/>
            <a:ext cx="10515600" cy="1277273"/>
          </a:xfrm>
        </p:spPr>
        <p:txBody>
          <a:bodyPr/>
          <a:lstStyle/>
          <a:p>
            <a:pPr lvl="0"/>
            <a:r>
              <a:rPr lang="fr-FR" dirty="0"/>
              <a:t>Résumé des besoins en PZQ sur la base de l’analyse sous-districts</a:t>
            </a:r>
            <a:endParaRPr lang="en-GB"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15408" y="1798086"/>
            <a:ext cx="9304695" cy="2799339"/>
          </a:xfrm>
          <a:prstGeom prst="rect">
            <a:avLst/>
          </a:prstGeom>
        </p:spPr>
        <p:txBody>
          <a:bodyPr vert="horz" lIns="91440" tIns="45720" rIns="91440" bIns="45720" rtlCol="0" anchor="ctr">
            <a:normAutofit/>
          </a:bodyPr>
          <a:lstStyle/>
          <a:p>
            <a:pPr marL="742962">
              <a:lnSpc>
                <a:spcPct val="110000"/>
              </a:lnSpc>
              <a:spcAft>
                <a:spcPts val="1000"/>
              </a:spcAft>
              <a:buClr>
                <a:prstClr val="white"/>
              </a:buClr>
              <a:buSzPct val="120000"/>
              <a:buBlip>
                <a:blip r:embed="rId2"/>
              </a:buBlip>
            </a:pPr>
            <a:r>
              <a:rPr lang="fr-FR" sz="3200" dirty="0">
                <a:latin typeface="Geneva" panose="020B0503030404040204"/>
              </a:rPr>
              <a:t>La population nécessitant la PC est estimée pour 35 pays (voir liste ci-dessous)*</a:t>
            </a:r>
          </a:p>
          <a:p>
            <a:pPr marL="1085853" lvl="2">
              <a:lnSpc>
                <a:spcPct val="110000"/>
              </a:lnSpc>
              <a:spcBef>
                <a:spcPts val="751"/>
              </a:spcBef>
              <a:spcAft>
                <a:spcPts val="1000"/>
              </a:spcAft>
              <a:buClr>
                <a:prstClr val="white"/>
              </a:buClr>
              <a:buSzPct val="120000"/>
              <a:buBlip>
                <a:blip r:embed="rId2"/>
              </a:buBlip>
            </a:pPr>
            <a:r>
              <a:rPr lang="fr-FR" sz="2800" dirty="0">
                <a:latin typeface="Geneva" panose="020B0503030404040204"/>
              </a:rPr>
              <a:t>par groupe d’âge (EAS et adultes)
pour trois années (2020-2022) </a:t>
            </a:r>
            <a:endParaRPr lang="en-US" sz="2800" dirty="0">
              <a:latin typeface="Geneva" panose="020B0503030404040204"/>
            </a:endParaRPr>
          </a:p>
        </p:txBody>
      </p:sp>
      <p:sp>
        <p:nvSpPr>
          <p:cNvPr id="5" name="TextBox 4"/>
          <p:cNvSpPr txBox="1"/>
          <p:nvPr/>
        </p:nvSpPr>
        <p:spPr>
          <a:xfrm>
            <a:off x="1335728" y="4847771"/>
            <a:ext cx="10114592" cy="1277273"/>
          </a:xfrm>
          <a:prstGeom prst="rect">
            <a:avLst/>
          </a:prstGeom>
          <a:noFill/>
        </p:spPr>
        <p:txBody>
          <a:bodyPr wrap="square" rtlCol="0">
            <a:spAutoFit/>
          </a:bodyPr>
          <a:lstStyle/>
          <a:p>
            <a:pPr algn="just"/>
            <a:r>
              <a:rPr lang="en-GB" dirty="0"/>
              <a:t>*Angola, Benin, Botswana, Burkina Faso, Burundi, Cameroun, Chad, Congo, Côte d'Ivoire, Gabon, Gambia, Ghana, Guinea Bissau, Guinée, Kenya, Liberia, Madagascar, Malawi, Mali, Mauritania, Namibia, Niger, Nigeria, RCA, RDC, Sénégal, Sierra Leone, South Africa, South Sudan, Tanzania (Mainland &amp; Zanzibar), Togo, Uganda, Zambia, Zimbabwe </a:t>
            </a:r>
            <a:endParaRPr lang="en-GB" dirty="0">
              <a:solidFill>
                <a:srgbClr val="C00000"/>
              </a:solidFill>
            </a:endParaRPr>
          </a:p>
        </p:txBody>
      </p:sp>
    </p:spTree>
    <p:extLst>
      <p:ext uri="{BB962C8B-B14F-4D97-AF65-F5344CB8AC3E}">
        <p14:creationId xmlns:p14="http://schemas.microsoft.com/office/powerpoint/2010/main" val="4289567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28" y="499043"/>
            <a:ext cx="10515600" cy="872558"/>
          </a:xfrm>
        </p:spPr>
        <p:txBody>
          <a:bodyPr/>
          <a:lstStyle/>
          <a:p>
            <a:pPr lvl="0"/>
            <a:r>
              <a:rPr lang="fr-FR" sz="2800" dirty="0"/>
              <a:t>Génération des Données Pour la Requête de PZQ basée sur l’Analyse au niveau du sous-district</a:t>
            </a:r>
            <a:endParaRPr lang="en-GB" sz="2800"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35728" y="1463041"/>
            <a:ext cx="9956800" cy="3931919"/>
          </a:xfrm>
          <a:prstGeom prst="rect">
            <a:avLst/>
          </a:prstGeom>
        </p:spPr>
        <p:txBody>
          <a:bodyPr vert="horz" lIns="91440" tIns="45720" rIns="91440" bIns="45720" rtlCol="0" anchor="ctr">
            <a:noAutofit/>
          </a:bodyPr>
          <a:lstStyle/>
          <a:p>
            <a:pPr marL="742962">
              <a:lnSpc>
                <a:spcPct val="110000"/>
              </a:lnSpc>
              <a:spcAft>
                <a:spcPts val="1000"/>
              </a:spcAft>
              <a:buClr>
                <a:prstClr val="white"/>
              </a:buClr>
              <a:buSzPct val="120000"/>
              <a:buBlip>
                <a:blip r:embed="rId2"/>
              </a:buBlip>
            </a:pPr>
            <a:r>
              <a:rPr lang="fr-FR" sz="2000" b="1" dirty="0">
                <a:latin typeface="Geneva" panose="020B0503030404040204"/>
              </a:rPr>
              <a:t>Les ensembles de données à inclure dans la demande de PZQ sont générés en conformité avec le format </a:t>
            </a:r>
            <a:r>
              <a:rPr lang="fr-FR" sz="2000" b="1" dirty="0"/>
              <a:t>
Les données détaillées par sous-unité sont également généré</a:t>
            </a:r>
            <a:r>
              <a:rPr lang="fr-FR" sz="2000" b="1" dirty="0">
                <a:solidFill>
                  <a:schemeClr val="tx1"/>
                </a:solidFill>
              </a:rPr>
              <a:t>e</a:t>
            </a:r>
            <a:r>
              <a:rPr lang="fr-FR" sz="2000" b="1" dirty="0"/>
              <a:t>s</a:t>
            </a:r>
          </a:p>
          <a:p>
            <a:pPr marL="742962">
              <a:lnSpc>
                <a:spcPct val="110000"/>
              </a:lnSpc>
              <a:spcAft>
                <a:spcPts val="1000"/>
              </a:spcAft>
              <a:buClr>
                <a:prstClr val="white"/>
              </a:buClr>
              <a:buSzPct val="120000"/>
              <a:buBlip>
                <a:blip r:embed="rId2"/>
              </a:buBlip>
            </a:pPr>
            <a:r>
              <a:rPr lang="fr-FR" sz="2000" b="1" dirty="0"/>
              <a:t>Les formulaires de demande de PZQ sont préremplis avec les données avant leur envoi aux pays</a:t>
            </a:r>
          </a:p>
          <a:p>
            <a:pPr marL="1085854" lvl="1">
              <a:lnSpc>
                <a:spcPct val="110000"/>
              </a:lnSpc>
              <a:spcAft>
                <a:spcPts val="1000"/>
              </a:spcAft>
              <a:buClr>
                <a:prstClr val="white"/>
              </a:buClr>
              <a:buSzPct val="120000"/>
              <a:buBlip>
                <a:blip r:embed="rId2"/>
              </a:buBlip>
            </a:pPr>
            <a:r>
              <a:rPr lang="fr-FR" sz="1800" b="1" dirty="0"/>
              <a:t>Cela est fait pour 25 pays (voir liste ci-dessous)*</a:t>
            </a:r>
          </a:p>
          <a:p>
            <a:pPr marL="742962">
              <a:lnSpc>
                <a:spcPct val="110000"/>
              </a:lnSpc>
              <a:spcAft>
                <a:spcPts val="1000"/>
              </a:spcAft>
              <a:buClr>
                <a:prstClr val="white"/>
              </a:buClr>
              <a:buSzPct val="120000"/>
              <a:buBlip>
                <a:blip r:embed="rId2"/>
              </a:buBlip>
            </a:pPr>
            <a:r>
              <a:rPr lang="fr-FR" sz="2000" b="1" dirty="0"/>
              <a:t>Et dans la mesure du possible, ces données sont utilisées pour réviser les demandes de 2020</a:t>
            </a:r>
            <a:endParaRPr lang="en-US" sz="2000" b="1" dirty="0">
              <a:latin typeface="Geneva" panose="020B0503030404040204"/>
            </a:endParaRPr>
          </a:p>
        </p:txBody>
      </p:sp>
      <p:sp>
        <p:nvSpPr>
          <p:cNvPr id="7" name="TextBox 6">
            <a:extLst>
              <a:ext uri="{FF2B5EF4-FFF2-40B4-BE49-F238E27FC236}">
                <a16:creationId xmlns:a16="http://schemas.microsoft.com/office/drawing/2014/main" id="{4AC80AA0-9CC2-4489-A02D-09D307DA72AE}"/>
              </a:ext>
            </a:extLst>
          </p:cNvPr>
          <p:cNvSpPr txBox="1"/>
          <p:nvPr/>
        </p:nvSpPr>
        <p:spPr>
          <a:xfrm>
            <a:off x="1486624" y="5503349"/>
            <a:ext cx="9418320" cy="969496"/>
          </a:xfrm>
          <a:prstGeom prst="rect">
            <a:avLst/>
          </a:prstGeom>
          <a:noFill/>
        </p:spPr>
        <p:txBody>
          <a:bodyPr wrap="square" rtlCol="0">
            <a:spAutoFit/>
          </a:bodyPr>
          <a:lstStyle/>
          <a:p>
            <a:r>
              <a:rPr lang="en-GB" dirty="0"/>
              <a:t>*Benin, Burkina Faso, Burundi, Cameroun, Chad, Côte d'Ivoire, Gabon, Gambia, Guinea Bissau, Guinée, Kenya, Madagascar, Malawi, Mali, Namibia, Niger, RCA, Sénégal, Sierra Leone, South Sudan, Tanzania (Mainland), Togo, Uganda, Zambia, Zimbabwe</a:t>
            </a:r>
            <a:endParaRPr lang="en-GB" dirty="0">
              <a:solidFill>
                <a:srgbClr val="C00000"/>
              </a:solidFill>
            </a:endParaRPr>
          </a:p>
        </p:txBody>
      </p:sp>
    </p:spTree>
    <p:extLst>
      <p:ext uri="{BB962C8B-B14F-4D97-AF65-F5344CB8AC3E}">
        <p14:creationId xmlns:p14="http://schemas.microsoft.com/office/powerpoint/2010/main" val="1136732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90" y="470264"/>
            <a:ext cx="11061540" cy="472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99737" y="5381192"/>
            <a:ext cx="3792263" cy="492370"/>
          </a:xfrm>
          <a:prstGeom prst="rect">
            <a:avLst/>
          </a:prstGeom>
        </p:spPr>
        <p:txBody>
          <a:bodyPr wrap="square" lIns="121848" tIns="60924" rIns="121848" bIns="60924">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http:// espen.afro.who.int</a:t>
            </a:r>
          </a:p>
        </p:txBody>
      </p:sp>
    </p:spTree>
    <p:extLst>
      <p:ext uri="{BB962C8B-B14F-4D97-AF65-F5344CB8AC3E}">
        <p14:creationId xmlns:p14="http://schemas.microsoft.com/office/powerpoint/2010/main" val="2548314805"/>
      </p:ext>
    </p:extLst>
  </p:cSld>
  <p:clrMapOvr>
    <a:masterClrMapping/>
  </p:clrMapOvr>
  <mc:AlternateContent xmlns:mc="http://schemas.openxmlformats.org/markup-compatibility/2006" xmlns:p14="http://schemas.microsoft.com/office/powerpoint/2010/main">
    <mc:Choice Requires="p14">
      <p:transition spd="slow" p14:dur="2000" advTm="45750"/>
    </mc:Choice>
    <mc:Fallback xmlns="">
      <p:transition spd="slow" advTm="457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246791" name="Rectangle 7">
            <a:extLst>
              <a:ext uri="{FF2B5EF4-FFF2-40B4-BE49-F238E27FC236}">
                <a16:creationId xmlns:a16="http://schemas.microsoft.com/office/drawing/2014/main" id="{5EF90F32-4690-4D68-98D2-6A8870A12092}"/>
              </a:ext>
            </a:extLst>
          </p:cNvPr>
          <p:cNvSpPr>
            <a:spLocks noChangeArrowheads="1"/>
          </p:cNvSpPr>
          <p:nvPr/>
        </p:nvSpPr>
        <p:spPr bwMode="auto">
          <a:xfrm>
            <a:off x="1246589" y="4816295"/>
            <a:ext cx="9698822" cy="2041706"/>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361"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pic>
        <p:nvPicPr>
          <p:cNvPr id="246789" name="Picture 5" descr="WHO-EN-white-H">
            <a:extLst>
              <a:ext uri="{FF2B5EF4-FFF2-40B4-BE49-F238E27FC236}">
                <a16:creationId xmlns:a16="http://schemas.microsoft.com/office/drawing/2014/main" id="{264CC822-24DA-4342-B271-9908B8034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971" y="5059630"/>
            <a:ext cx="4018619" cy="1235390"/>
          </a:xfrm>
          <a:prstGeom prst="rect">
            <a:avLst/>
          </a:prstGeom>
          <a:noFill/>
          <a:extLst>
            <a:ext uri="{909E8E84-426E-40DD-AFC4-6F175D3DCCD1}">
              <a14:hiddenFill xmlns:a14="http://schemas.microsoft.com/office/drawing/2010/main">
                <a:solidFill>
                  <a:srgbClr val="FFFFFF"/>
                </a:solidFill>
              </a14:hiddenFill>
            </a:ext>
          </a:extLst>
        </p:spPr>
      </p:pic>
      <p:sp>
        <p:nvSpPr>
          <p:cNvPr id="246792" name="Rectangle 8">
            <a:extLst>
              <a:ext uri="{FF2B5EF4-FFF2-40B4-BE49-F238E27FC236}">
                <a16:creationId xmlns:a16="http://schemas.microsoft.com/office/drawing/2014/main" id="{05BC6FF4-8C1D-497A-AF8E-131E88C99149}"/>
              </a:ext>
            </a:extLst>
          </p:cNvPr>
          <p:cNvSpPr>
            <a:spLocks noChangeArrowheads="1"/>
          </p:cNvSpPr>
          <p:nvPr/>
        </p:nvSpPr>
        <p:spPr bwMode="auto">
          <a:xfrm>
            <a:off x="1952835" y="1320435"/>
            <a:ext cx="8284890" cy="2295838"/>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defTabSz="1042988" rtl="0">
              <a:defRPr sz="5000" b="1">
                <a:solidFill>
                  <a:schemeClr val="bg1"/>
                </a:solidFill>
                <a:latin typeface="Arial" panose="020B0604020202020204" pitchFamily="34" charset="0"/>
                <a:cs typeface="Arial" panose="020B0604020202020204" pitchFamily="34" charset="0"/>
              </a:defRPr>
            </a:lvl1pPr>
            <a:lvl2pPr algn="ctr" defTabSz="1042988" rtl="0">
              <a:defRPr sz="5000" b="1">
                <a:solidFill>
                  <a:schemeClr val="bg1"/>
                </a:solidFill>
                <a:latin typeface="Arial" panose="020B0604020202020204" pitchFamily="34" charset="0"/>
                <a:cs typeface="Arial" panose="020B0604020202020204" pitchFamily="34" charset="0"/>
              </a:defRPr>
            </a:lvl2pPr>
            <a:lvl3pPr algn="ctr" defTabSz="1042988" rtl="0">
              <a:defRPr sz="5000" b="1">
                <a:solidFill>
                  <a:schemeClr val="bg1"/>
                </a:solidFill>
                <a:latin typeface="Arial" panose="020B0604020202020204" pitchFamily="34" charset="0"/>
                <a:cs typeface="Arial" panose="020B0604020202020204" pitchFamily="34" charset="0"/>
              </a:defRPr>
            </a:lvl3pPr>
            <a:lvl4pPr algn="ctr" defTabSz="1042988" rtl="0">
              <a:defRPr sz="5000" b="1">
                <a:solidFill>
                  <a:schemeClr val="bg1"/>
                </a:solidFill>
                <a:latin typeface="Arial" panose="020B0604020202020204" pitchFamily="34" charset="0"/>
                <a:cs typeface="Arial" panose="020B0604020202020204" pitchFamily="34" charset="0"/>
              </a:defRPr>
            </a:lvl4pPr>
            <a:lvl5pPr algn="ctr" defTabSz="1042988" rtl="0">
              <a:defRPr sz="5000" b="1">
                <a:solidFill>
                  <a:schemeClr val="bg1"/>
                </a:solidFill>
                <a:latin typeface="Arial" panose="020B0604020202020204" pitchFamily="34" charset="0"/>
                <a:cs typeface="Arial" panose="020B0604020202020204" pitchFamily="34" charset="0"/>
              </a:defRPr>
            </a:lvl5pPr>
            <a:lvl6pPr marL="4572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6pPr>
            <a:lvl7pPr marL="9144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7pPr>
            <a:lvl8pPr marL="13716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8pPr>
            <a:lvl9pPr marL="18288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9pPr>
          </a:lstStyle>
          <a:p>
            <a:pPr defTabSz="945990" fontAlgn="base">
              <a:spcBef>
                <a:spcPct val="0"/>
              </a:spcBef>
              <a:spcAft>
                <a:spcPct val="0"/>
              </a:spcAft>
            </a:pPr>
            <a:r>
              <a:rPr lang="en-GB" altLang="en-US" sz="5986" dirty="0">
                <a:solidFill>
                  <a:srgbClr val="FFFFFF"/>
                </a:solidFill>
              </a:rPr>
              <a:t>Schistosomiases</a:t>
            </a:r>
          </a:p>
          <a:p>
            <a:pPr defTabSz="945990" fontAlgn="base">
              <a:spcBef>
                <a:spcPct val="0"/>
              </a:spcBef>
              <a:spcAft>
                <a:spcPct val="0"/>
              </a:spcAft>
            </a:pPr>
            <a:endParaRPr lang="en-GB" altLang="en-US" sz="1814" dirty="0">
              <a:solidFill>
                <a:srgbClr val="FFFFFF"/>
              </a:solidFill>
            </a:endParaRPr>
          </a:p>
          <a:p>
            <a:pPr defTabSz="945990" fontAlgn="base">
              <a:spcBef>
                <a:spcPct val="0"/>
              </a:spcBef>
              <a:spcAft>
                <a:spcPct val="0"/>
              </a:spcAft>
            </a:pPr>
            <a:r>
              <a:rPr lang="en-GB" altLang="en-US" sz="3628" dirty="0">
                <a:solidFill>
                  <a:srgbClr val="FFFFFF"/>
                </a:solidFill>
              </a:rPr>
              <a:t>Mise a jour sur les </a:t>
            </a:r>
            <a:r>
              <a:rPr lang="en-GB" altLang="en-US" sz="3628" dirty="0" err="1">
                <a:solidFill>
                  <a:srgbClr val="FFFFFF"/>
                </a:solidFill>
              </a:rPr>
              <a:t>activités</a:t>
            </a:r>
            <a:r>
              <a:rPr lang="en-GB" altLang="en-US" sz="3628" dirty="0">
                <a:solidFill>
                  <a:srgbClr val="FFFFFF"/>
                </a:solidFill>
              </a:rPr>
              <a:t> </a:t>
            </a:r>
          </a:p>
        </p:txBody>
      </p:sp>
    </p:spTree>
    <p:extLst>
      <p:ext uri="{BB962C8B-B14F-4D97-AF65-F5344CB8AC3E}">
        <p14:creationId xmlns:p14="http://schemas.microsoft.com/office/powerpoint/2010/main" val="1090382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3451726"/>
              </p:ext>
            </p:extLst>
          </p:nvPr>
        </p:nvGraphicFramePr>
        <p:xfrm>
          <a:off x="1270826" y="1075383"/>
          <a:ext cx="10638559" cy="5409535"/>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b="1" noProof="0" dirty="0">
                          <a:solidFill>
                            <a:schemeClr val="tx1"/>
                          </a:solidFill>
                          <a:effectLst/>
                        </a:rPr>
                        <a:t>15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Question et Réponses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Tous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433714908"/>
                  </a:ext>
                </a:extLst>
              </a:tr>
              <a:tr h="62908">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06717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8024797"/>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b="1" noProof="0" dirty="0">
                          <a:solidFill>
                            <a:schemeClr val="tx1"/>
                          </a:solidFill>
                          <a:effectLst/>
                        </a:rPr>
                        <a:t>40 minutes  </a:t>
                      </a: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Vue d’ensemble sur l’Outil d’analyse sous district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Boniface Kinvi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4201577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320" y="4706506"/>
            <a:ext cx="2075217" cy="1362290"/>
          </a:xfrm>
          <a:prstGeom prst="rect">
            <a:avLst/>
          </a:prstGeom>
        </p:spPr>
      </p:pic>
      <p:sp>
        <p:nvSpPr>
          <p:cNvPr id="3" name="Rectangle 2">
            <a:extLst>
              <a:ext uri="{FF2B5EF4-FFF2-40B4-BE49-F238E27FC236}">
                <a16:creationId xmlns:a16="http://schemas.microsoft.com/office/drawing/2014/main" id="{C371D039-A361-4BAB-A5C4-8E5F824A84CB}"/>
              </a:ext>
            </a:extLst>
          </p:cNvPr>
          <p:cNvSpPr/>
          <p:nvPr/>
        </p:nvSpPr>
        <p:spPr>
          <a:xfrm>
            <a:off x="2480736" y="442159"/>
            <a:ext cx="9213669" cy="4401203"/>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1F497D"/>
                </a:solidFill>
                <a:effectLst/>
                <a:uLnTx/>
                <a:uFillTx/>
                <a:latin typeface="Calibri"/>
                <a:ea typeface="+mn-ea"/>
                <a:cs typeface="+mn-cs"/>
              </a:rPr>
              <a:t>Analyse des données de schistosomiase au niveau sous-district pour un raffinage de la carte de distribution du PZQ et une meilleure utilisation des données de prévalence disponibles pour la planification au niveau sous-district</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fr-FR" sz="32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1F497D"/>
                </a:solidFill>
                <a:effectLst/>
                <a:uLnTx/>
                <a:uFillTx/>
                <a:latin typeface="Calibri"/>
                <a:ea typeface="+mn-ea"/>
                <a:cs typeface="+mn-cs"/>
              </a:rPr>
              <a:t>Outil d’analyse des données</a:t>
            </a:r>
          </a:p>
        </p:txBody>
      </p:sp>
    </p:spTree>
    <p:extLst>
      <p:ext uri="{BB962C8B-B14F-4D97-AF65-F5344CB8AC3E}">
        <p14:creationId xmlns:p14="http://schemas.microsoft.com/office/powerpoint/2010/main" val="1975506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393785" y="520238"/>
            <a:ext cx="10515600" cy="591715"/>
          </a:xfrm>
        </p:spPr>
        <p:txBody>
          <a:bodyPr/>
          <a:lstStyle/>
          <a:p>
            <a:pPr algn="l"/>
            <a:r>
              <a:rPr lang="fr-FR" dirty="0"/>
              <a:t>Besoins en données</a:t>
            </a:r>
          </a:p>
        </p:txBody>
      </p:sp>
      <p:sp>
        <p:nvSpPr>
          <p:cNvPr id="5" name="Content Placeholder 4">
            <a:extLst>
              <a:ext uri="{FF2B5EF4-FFF2-40B4-BE49-F238E27FC236}">
                <a16:creationId xmlns:a16="http://schemas.microsoft.com/office/drawing/2014/main" id="{9EC8F4C6-50C4-46D1-8542-C269BC22C1CF}"/>
              </a:ext>
            </a:extLst>
          </p:cNvPr>
          <p:cNvSpPr>
            <a:spLocks noGrp="1"/>
          </p:cNvSpPr>
          <p:nvPr>
            <p:ph idx="1"/>
          </p:nvPr>
        </p:nvSpPr>
        <p:spPr>
          <a:xfrm>
            <a:off x="1393785" y="1130281"/>
            <a:ext cx="10062271" cy="4721879"/>
          </a:xfrm>
        </p:spPr>
        <p:txBody>
          <a:bodyPr>
            <a:normAutofit/>
          </a:bodyPr>
          <a:lstStyle/>
          <a:p>
            <a:pPr lvl="0"/>
            <a:r>
              <a:rPr lang="fr-FR" sz="2800" dirty="0">
                <a:latin typeface="Geneva" panose="020B0503030404040204"/>
              </a:rPr>
              <a:t>Quatre catégories de données sont nécessaires</a:t>
            </a:r>
            <a:r>
              <a:rPr lang="fr-FR" dirty="0"/>
              <a:t>:</a:t>
            </a:r>
          </a:p>
          <a:p>
            <a:pPr lvl="1"/>
            <a:r>
              <a:rPr lang="fr-FR" dirty="0"/>
              <a:t>Données épidémiologiques </a:t>
            </a:r>
          </a:p>
          <a:p>
            <a:pPr lvl="1"/>
            <a:r>
              <a:rPr lang="fr-FR" dirty="0"/>
              <a:t>Données démographiques</a:t>
            </a:r>
          </a:p>
          <a:p>
            <a:pPr lvl="1"/>
            <a:r>
              <a:rPr lang="fr-FR" dirty="0"/>
              <a:t>Données spatiales (SIG)</a:t>
            </a:r>
          </a:p>
          <a:p>
            <a:pPr lvl="1"/>
            <a:r>
              <a:rPr lang="fr-FR" dirty="0"/>
              <a:t>Dernières données de demande PZQ</a:t>
            </a:r>
          </a:p>
          <a:p>
            <a:pPr marL="342892" lvl="1" indent="0">
              <a:buNone/>
            </a:pPr>
            <a:endParaRPr lang="fr-FR" sz="2400" dirty="0"/>
          </a:p>
          <a:p>
            <a:pPr marL="342892" lvl="1" indent="0">
              <a:buNone/>
            </a:pPr>
            <a:r>
              <a:rPr lang="fr-FR" sz="2400" dirty="0"/>
              <a:t>Notes:</a:t>
            </a:r>
          </a:p>
          <a:p>
            <a:pPr marL="342892" lvl="1" indent="0">
              <a:buNone/>
            </a:pPr>
            <a:r>
              <a:rPr lang="fr-FR" sz="2400" dirty="0"/>
              <a:t>Les données épidémiologiques, démographiques et spatiales doivent nécessairement comporter la mention du sous-district</a:t>
            </a:r>
            <a:endParaRPr lang="fr-FR" dirty="0"/>
          </a:p>
        </p:txBody>
      </p:sp>
    </p:spTree>
    <p:extLst>
      <p:ext uri="{BB962C8B-B14F-4D97-AF65-F5344CB8AC3E}">
        <p14:creationId xmlns:p14="http://schemas.microsoft.com/office/powerpoint/2010/main" val="2835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6" name="Title 1">
            <a:extLst>
              <a:ext uri="{FF2B5EF4-FFF2-40B4-BE49-F238E27FC236}">
                <a16:creationId xmlns:a16="http://schemas.microsoft.com/office/drawing/2014/main" id="{E305018A-FA74-4C2D-93F8-144DC51E647C}"/>
              </a:ext>
            </a:extLst>
          </p:cNvPr>
          <p:cNvSpPr>
            <a:spLocks noGrp="1"/>
          </p:cNvSpPr>
          <p:nvPr>
            <p:ph type="title"/>
          </p:nvPr>
        </p:nvSpPr>
        <p:spPr>
          <a:xfrm>
            <a:off x="1336430" y="365126"/>
            <a:ext cx="10109706" cy="635336"/>
          </a:xfrm>
        </p:spPr>
        <p:txBody>
          <a:bodyPr>
            <a:noAutofit/>
          </a:bodyPr>
          <a:lstStyle/>
          <a:p>
            <a:pPr algn="l"/>
            <a:r>
              <a:rPr lang="fr-FR" dirty="0"/>
              <a:t>Données en entrée -Données épidémiologiques</a:t>
            </a:r>
            <a:endParaRPr lang="fr-FR" b="1" dirty="0"/>
          </a:p>
        </p:txBody>
      </p:sp>
      <p:sp>
        <p:nvSpPr>
          <p:cNvPr id="7" name="Content Placeholder 2">
            <a:extLst>
              <a:ext uri="{FF2B5EF4-FFF2-40B4-BE49-F238E27FC236}">
                <a16:creationId xmlns:a16="http://schemas.microsoft.com/office/drawing/2014/main" id="{BFFE8593-B839-4DF3-95A4-AC0C981659EE}"/>
              </a:ext>
            </a:extLst>
          </p:cNvPr>
          <p:cNvSpPr>
            <a:spLocks noGrp="1"/>
          </p:cNvSpPr>
          <p:nvPr>
            <p:ph idx="1"/>
          </p:nvPr>
        </p:nvSpPr>
        <p:spPr>
          <a:xfrm>
            <a:off x="1336430" y="1226372"/>
            <a:ext cx="10292152" cy="5078175"/>
          </a:xfrm>
        </p:spPr>
        <p:txBody>
          <a:bodyPr>
            <a:normAutofit fontScale="70000" lnSpcReduction="20000"/>
          </a:bodyPr>
          <a:lstStyle/>
          <a:p>
            <a:pPr>
              <a:lnSpc>
                <a:spcPct val="100000"/>
              </a:lnSpc>
            </a:pPr>
            <a:r>
              <a:rPr lang="fr-FR" sz="2600" dirty="0"/>
              <a:t>Données de prévalence du site avec les caractéristiques suivantes
</a:t>
            </a:r>
            <a:r>
              <a:rPr lang="fr-FR" sz="2300" dirty="0"/>
              <a:t>sur le site/localité</a:t>
            </a:r>
          </a:p>
          <a:p>
            <a:pPr lvl="1"/>
            <a:r>
              <a:rPr lang="fr-FR" sz="2000" dirty="0"/>
              <a:t>Admin 1, habituellement Région/Province/État
Admin 2, généralement district, préfecture (UMO)
Admin 3 ou inférieur, généralement sous-district, sous-préfecture, aire de santé, USP, quartier</a:t>
            </a:r>
          </a:p>
          <a:p>
            <a:pPr lvl="1"/>
            <a:r>
              <a:rPr lang="fr-FR" sz="2000" dirty="0"/>
              <a:t>Site enquêté (FS, école, communauté, etc.)</a:t>
            </a:r>
          </a:p>
          <a:p>
            <a:pPr lvl="1"/>
            <a:r>
              <a:rPr lang="fr-FR" sz="2000" dirty="0"/>
              <a:t>Coordonnées GPS (latitude, longitude)</a:t>
            </a:r>
          </a:p>
          <a:p>
            <a:r>
              <a:rPr lang="fr-FR" sz="2300" dirty="0"/>
              <a:t>Sur la maladie</a:t>
            </a:r>
          </a:p>
          <a:p>
            <a:pPr lvl="1"/>
            <a:r>
              <a:rPr lang="fr-FR" sz="2000" dirty="0"/>
              <a:t>Nombre de personnes testées
Nombre de tests positifs
Taux de prévalence (%)
Méthodes de diagnostic
Type de schistosomiase
Espèces testées
Type d’enquête (cartographie initiale, impact, etc.)</a:t>
            </a:r>
          </a:p>
          <a:p>
            <a:pPr>
              <a:lnSpc>
                <a:spcPct val="110000"/>
              </a:lnSpc>
            </a:pPr>
            <a:r>
              <a:rPr lang="fr-FR" sz="2300" dirty="0"/>
              <a:t>Sur le temps</a:t>
            </a:r>
          </a:p>
          <a:p>
            <a:pPr lvl="1">
              <a:lnSpc>
                <a:spcPct val="110000"/>
              </a:lnSpc>
            </a:pPr>
            <a:r>
              <a:rPr lang="fr-FR" sz="2000" dirty="0"/>
              <a:t>Année de l’enquête</a:t>
            </a:r>
          </a:p>
          <a:p>
            <a:pPr marL="342892" lvl="1" indent="0">
              <a:lnSpc>
                <a:spcPct val="110000"/>
              </a:lnSpc>
              <a:buNone/>
            </a:pPr>
            <a:endParaRPr lang="fr-FR" sz="1400" dirty="0"/>
          </a:p>
          <a:p>
            <a:pPr marL="342892" lvl="1" indent="0">
              <a:buNone/>
            </a:pPr>
            <a:r>
              <a:rPr lang="fr-FR" sz="2300" dirty="0"/>
              <a:t>Notes</a:t>
            </a:r>
          </a:p>
          <a:p>
            <a:pPr lvl="1"/>
            <a:r>
              <a:rPr lang="fr-FR" sz="1800" dirty="0"/>
              <a:t>Admin 1 et Admin 2 peuvent être les mêmes dans certains pays (généralement les petits pays)
Admin 3 est le niveau considéré comme le niveau de sous-district pour lequel l’analyse sous-district sera effectuée (peut être n’importe quel niveau inférieur au niveau de l’UMO pour lequel des données démographiques sont disponibles)</a:t>
            </a:r>
          </a:p>
        </p:txBody>
      </p:sp>
      <p:sp>
        <p:nvSpPr>
          <p:cNvPr id="2" name="Rectangle 1">
            <a:extLst>
              <a:ext uri="{FF2B5EF4-FFF2-40B4-BE49-F238E27FC236}">
                <a16:creationId xmlns:a16="http://schemas.microsoft.com/office/drawing/2014/main" id="{E4792D99-A246-4E3E-89F3-E1DD43E37C99}"/>
              </a:ext>
            </a:extLst>
          </p:cNvPr>
          <p:cNvSpPr/>
          <p:nvPr/>
        </p:nvSpPr>
        <p:spPr>
          <a:xfrm>
            <a:off x="1336430" y="2183110"/>
            <a:ext cx="9717864" cy="207655"/>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92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500"/>
                                        <p:tgtEl>
                                          <p:spTgt spid="7">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animEffect transition="in" filter="fade">
                                      <p:cBhvr>
                                        <p:cTn id="30" dur="500"/>
                                        <p:tgtEl>
                                          <p:spTgt spid="7">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44" name="Title 1">
            <a:extLst>
              <a:ext uri="{FF2B5EF4-FFF2-40B4-BE49-F238E27FC236}">
                <a16:creationId xmlns:a16="http://schemas.microsoft.com/office/drawing/2014/main" id="{27105E47-A962-431E-A5EC-58D65D730F86}"/>
              </a:ext>
            </a:extLst>
          </p:cNvPr>
          <p:cNvSpPr>
            <a:spLocks noGrp="1"/>
          </p:cNvSpPr>
          <p:nvPr>
            <p:ph type="title"/>
          </p:nvPr>
        </p:nvSpPr>
        <p:spPr>
          <a:xfrm>
            <a:off x="1254368" y="365125"/>
            <a:ext cx="10099431" cy="764427"/>
          </a:xfrm>
        </p:spPr>
        <p:txBody>
          <a:bodyPr>
            <a:noAutofit/>
          </a:bodyPr>
          <a:lstStyle/>
          <a:p>
            <a:pPr algn="l"/>
            <a:r>
              <a:rPr lang="fr-FR" sz="4000" dirty="0"/>
              <a:t>Données en entrée - Données démographiques</a:t>
            </a:r>
            <a:endParaRPr lang="fr-FR" sz="4000" b="1" dirty="0"/>
          </a:p>
        </p:txBody>
      </p:sp>
      <p:sp>
        <p:nvSpPr>
          <p:cNvPr id="45" name="Content Placeholder 2">
            <a:extLst>
              <a:ext uri="{FF2B5EF4-FFF2-40B4-BE49-F238E27FC236}">
                <a16:creationId xmlns:a16="http://schemas.microsoft.com/office/drawing/2014/main" id="{ACC2D346-5C91-4D34-8D30-1F9F299CAF4E}"/>
              </a:ext>
            </a:extLst>
          </p:cNvPr>
          <p:cNvSpPr>
            <a:spLocks noGrp="1"/>
          </p:cNvSpPr>
          <p:nvPr>
            <p:ph idx="1"/>
          </p:nvPr>
        </p:nvSpPr>
        <p:spPr>
          <a:xfrm>
            <a:off x="1254368" y="1290918"/>
            <a:ext cx="10099431" cy="4848625"/>
          </a:xfrm>
        </p:spPr>
        <p:txBody>
          <a:bodyPr>
            <a:noAutofit/>
          </a:bodyPr>
          <a:lstStyle/>
          <a:p>
            <a:r>
              <a:rPr lang="fr-FR" sz="2000" dirty="0"/>
              <a:t>Données démographiques des sous-districts:</a:t>
            </a:r>
            <a:endParaRPr lang="fr-FR" sz="2800" dirty="0"/>
          </a:p>
          <a:p>
            <a:pPr lvl="1"/>
            <a:r>
              <a:rPr lang="fr-FR" sz="1600" dirty="0"/>
              <a:t>Admin 1, habituellement Région/Province/État
Admin 2, généralement district, préfecture (UMO)
Admin 3 ou inférieur, généralement sous-district, sous-préfecture, aire de santé, USP, quartier, etc.</a:t>
            </a:r>
          </a:p>
          <a:p>
            <a:pPr lvl="1"/>
            <a:r>
              <a:rPr lang="fr-FR" sz="1600" dirty="0"/>
              <a:t>Population totale du sous-district
Année de la population
Pourcentage d’enfants d’âge scolaire
Pourcentage d’adultes
Taux de croissance de la population (par sous-district, ou district, province ou national)</a:t>
            </a:r>
          </a:p>
          <a:p>
            <a:pPr marL="342892" lvl="1" indent="0">
              <a:buNone/>
            </a:pPr>
            <a:endParaRPr lang="fr-FR" sz="2000" dirty="0"/>
          </a:p>
          <a:p>
            <a:pPr marL="342892" lvl="1" indent="0">
              <a:buNone/>
            </a:pPr>
            <a:endParaRPr lang="fr-FR" sz="2000" dirty="0"/>
          </a:p>
          <a:p>
            <a:pPr marL="342892" lvl="1" indent="0">
              <a:buNone/>
            </a:pPr>
            <a:r>
              <a:rPr lang="fr-FR" sz="1600" dirty="0"/>
              <a:t>Notes : Les pourcentage de population et le taux d’accroissement de la population donnent de meilleures estimations si elles sont spécifiques au sous-district.
</a:t>
            </a:r>
            <a:endParaRPr lang="fr-FR" sz="1800" dirty="0"/>
          </a:p>
        </p:txBody>
      </p:sp>
      <p:sp>
        <p:nvSpPr>
          <p:cNvPr id="5" name="Rectangle 4">
            <a:extLst>
              <a:ext uri="{FF2B5EF4-FFF2-40B4-BE49-F238E27FC236}">
                <a16:creationId xmlns:a16="http://schemas.microsoft.com/office/drawing/2014/main" id="{58FA7BFB-2D7D-4575-90B0-859987385213}"/>
              </a:ext>
            </a:extLst>
          </p:cNvPr>
          <p:cNvSpPr/>
          <p:nvPr/>
        </p:nvSpPr>
        <p:spPr>
          <a:xfrm>
            <a:off x="1630042" y="2418998"/>
            <a:ext cx="9307590" cy="296092"/>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57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fr-FR" sz="4000" dirty="0"/>
              <a:t>Données en entrée – Données spatiales</a:t>
            </a:r>
            <a:endParaRPr lang="fr-FR" sz="4000" b="1" dirty="0"/>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201783" y="1125817"/>
            <a:ext cx="10659291" cy="4570770"/>
          </a:xfrm>
        </p:spPr>
        <p:txBody>
          <a:bodyPr>
            <a:normAutofit lnSpcReduction="10000"/>
          </a:bodyPr>
          <a:lstStyle/>
          <a:p>
            <a:pPr>
              <a:lnSpc>
                <a:spcPct val="100000"/>
              </a:lnSpc>
            </a:pPr>
            <a:r>
              <a:rPr lang="fr-FR" sz="3400" dirty="0"/>
              <a:t>Les données spatiales, si elles sont disponibles, peuvent comprendre :</a:t>
            </a:r>
            <a:r>
              <a:rPr lang="fr-FR" sz="3000" dirty="0"/>
              <a:t>
Les fonds de carte (shapefile) des :</a:t>
            </a:r>
          </a:p>
          <a:p>
            <a:pPr lvl="2"/>
            <a:r>
              <a:rPr lang="fr-FR" sz="2600" dirty="0"/>
              <a:t>Sous-districts</a:t>
            </a:r>
          </a:p>
          <a:p>
            <a:pPr lvl="2"/>
            <a:r>
              <a:rPr lang="fr-FR" sz="2600" dirty="0"/>
              <a:t>Relations spatiales des sous-districts</a:t>
            </a:r>
          </a:p>
          <a:p>
            <a:pPr lvl="3"/>
            <a:r>
              <a:rPr lang="fr-FR" dirty="0"/>
              <a:t>Liste des sous-districts voisins de chaque sous-district
Longueur des frontières communes entre les sous-districts et leurs voisins</a:t>
            </a:r>
          </a:p>
          <a:p>
            <a:pPr lvl="2"/>
            <a:r>
              <a:rPr lang="fr-FR" sz="2600" dirty="0"/>
              <a:t>Densité de population
Hydrographie (plans d’eau, zones humides, etc.)</a:t>
            </a:r>
          </a:p>
          <a:p>
            <a:pPr lvl="2"/>
            <a:r>
              <a:rPr lang="fr-FR" sz="2600" dirty="0"/>
              <a:t>Forêts, parcs et réserves</a:t>
            </a:r>
          </a:p>
        </p:txBody>
      </p:sp>
    </p:spTree>
    <p:extLst>
      <p:ext uri="{BB962C8B-B14F-4D97-AF65-F5344CB8AC3E}">
        <p14:creationId xmlns:p14="http://schemas.microsoft.com/office/powerpoint/2010/main" val="56640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16669" y="365125"/>
            <a:ext cx="10412642" cy="837510"/>
          </a:xfrm>
        </p:spPr>
        <p:txBody>
          <a:bodyPr>
            <a:noAutofit/>
          </a:bodyPr>
          <a:lstStyle/>
          <a:p>
            <a:pPr algn="l"/>
            <a:r>
              <a:rPr lang="fr-FR" sz="2800" dirty="0"/>
              <a:t>Données en entrée – Données récentes de demande de médicaments</a:t>
            </a:r>
            <a:endParaRPr lang="en-US" sz="4400" b="1" dirty="0"/>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316669" y="1324942"/>
            <a:ext cx="9958754" cy="4618658"/>
          </a:xfrm>
        </p:spPr>
        <p:txBody>
          <a:bodyPr>
            <a:normAutofit/>
          </a:bodyPr>
          <a:lstStyle/>
          <a:p>
            <a:pPr>
              <a:lnSpc>
                <a:spcPct val="100000"/>
              </a:lnSpc>
            </a:pPr>
            <a:r>
              <a:rPr lang="fr-FR" sz="2800" dirty="0"/>
              <a:t>Les données les plus récentes rapportées dans le formulaire de demande de PZQ peuvent comprendre :</a:t>
            </a:r>
          </a:p>
          <a:p>
            <a:pPr lvl="2"/>
            <a:r>
              <a:rPr lang="fr-FR" dirty="0"/>
              <a:t>Catégories d’endémicité des UMOs 
Population des UMOs
Plan de traitement des UMOs</a:t>
            </a:r>
          </a:p>
          <a:p>
            <a:pPr lvl="3"/>
            <a:r>
              <a:rPr lang="fr-FR" dirty="0"/>
              <a:t>Dernier plan de traitement
Historique de traitement des 3 dernières années</a:t>
            </a:r>
          </a:p>
        </p:txBody>
      </p:sp>
    </p:spTree>
    <p:extLst>
      <p:ext uri="{BB962C8B-B14F-4D97-AF65-F5344CB8AC3E}">
        <p14:creationId xmlns:p14="http://schemas.microsoft.com/office/powerpoint/2010/main" val="3664546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10469718" cy="719575"/>
          </a:xfrm>
        </p:spPr>
        <p:txBody>
          <a:bodyPr>
            <a:normAutofit/>
          </a:bodyPr>
          <a:lstStyle/>
          <a:p>
            <a:pPr algn="l"/>
            <a:r>
              <a:rPr lang="fr-FR" sz="4000" dirty="0"/>
              <a:t>Données en sortie – Calculs d’endémicité</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300" y="1256851"/>
            <a:ext cx="10339753" cy="4751319"/>
          </a:xfrm>
        </p:spPr>
        <p:txBody>
          <a:bodyPr>
            <a:normAutofit/>
          </a:bodyPr>
          <a:lstStyle/>
          <a:p>
            <a:r>
              <a:rPr lang="fr-FR" sz="2600" dirty="0"/>
              <a:t>Calcul de la prévalence des UMOs et des sous-unités</a:t>
            </a:r>
          </a:p>
          <a:p>
            <a:pPr lvl="1"/>
            <a:r>
              <a:rPr lang="fr-FR" sz="2200" dirty="0"/>
              <a:t>Prévalence calculée à partir des données du site</a:t>
            </a:r>
          </a:p>
          <a:p>
            <a:pPr lvl="2"/>
            <a:r>
              <a:rPr lang="fr-FR" sz="1800" dirty="0"/>
              <a:t>Pour les méthodes de diagnostic disponibles</a:t>
            </a:r>
          </a:p>
          <a:p>
            <a:pPr lvl="2"/>
            <a:r>
              <a:rPr lang="fr-FR" sz="1800" dirty="0"/>
              <a:t>Pour les années disponibles </a:t>
            </a:r>
          </a:p>
          <a:p>
            <a:r>
              <a:rPr lang="fr-FR" sz="2600" dirty="0"/>
              <a:t>Détermination de la catégorie d’endémicité des UMOs et des sous-unités</a:t>
            </a:r>
          </a:p>
          <a:p>
            <a:pPr lvl="1"/>
            <a:r>
              <a:rPr lang="fr-FR" sz="2200" dirty="0"/>
              <a:t>La catégorie d’endémicité est déterminée</a:t>
            </a:r>
          </a:p>
          <a:p>
            <a:pPr lvl="2"/>
            <a:r>
              <a:rPr lang="fr-FR" sz="1800" dirty="0"/>
              <a:t>À partir des valeurs de prévalence calculées</a:t>
            </a:r>
          </a:p>
          <a:p>
            <a:pPr lvl="2"/>
            <a:r>
              <a:rPr lang="fr-FR" sz="1800" dirty="0"/>
              <a:t>Seules les valeurs de prévalence issues des méthodes de diagnostic conformes aux recommandations de l’OMS sont utilisées
Ls autres valeurs de prévalence serviront d’indication sur la présence ou non de la maladie</a:t>
            </a:r>
          </a:p>
        </p:txBody>
      </p:sp>
      <p:sp>
        <p:nvSpPr>
          <p:cNvPr id="4" name="TextBox 3">
            <a:extLst>
              <a:ext uri="{FF2B5EF4-FFF2-40B4-BE49-F238E27FC236}">
                <a16:creationId xmlns:a16="http://schemas.microsoft.com/office/drawing/2014/main" id="{78C34348-A66A-488C-BBDC-2A6C6F7D5963}"/>
              </a:ext>
            </a:extLst>
          </p:cNvPr>
          <p:cNvSpPr txBox="1"/>
          <p:nvPr/>
        </p:nvSpPr>
        <p:spPr>
          <a:xfrm>
            <a:off x="1497874" y="6042375"/>
            <a:ext cx="8704523"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black"/>
                </a:solidFill>
                <a:effectLst/>
                <a:uLnTx/>
                <a:uFillTx/>
                <a:latin typeface="Calibri"/>
                <a:ea typeface="+mn-ea"/>
                <a:cs typeface="+mn-cs"/>
              </a:rPr>
              <a:t>Notes : La catégorie d’endémie est déterminée à l’aide des directives de l’OMS</a:t>
            </a: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115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39094" y="246491"/>
            <a:ext cx="10110784" cy="855824"/>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0" marR="0" lvl="0" indent="0" algn="l" defTabSz="685783" rtl="0" eaLnBrk="1" fontAlgn="auto" latinLnBrk="0" hangingPunct="1">
              <a:lnSpc>
                <a:spcPct val="150000"/>
              </a:lnSpc>
              <a:spcBef>
                <a:spcPts val="751"/>
              </a:spcBef>
              <a:spcAft>
                <a:spcPts val="0"/>
              </a:spcAft>
              <a:buClrTx/>
              <a:buSzTx/>
              <a:buFontTx/>
              <a:buNone/>
              <a:tabLst/>
              <a:defRPr/>
            </a:pPr>
            <a:r>
              <a:rPr kumimoji="0" lang="fr-FR" sz="1600" b="1"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rPr>
              <a:t>Stratégie de traitement recommandée actualisée pour lutter contre la morbidité due à la schistosomiase, y compris la prévalence par CCA (directives provisoires)</a:t>
            </a:r>
            <a:endParaRPr kumimoji="0" lang="en-GB" sz="2400" b="1"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endParaRPr>
          </a:p>
        </p:txBody>
      </p:sp>
      <p:graphicFrame>
        <p:nvGraphicFramePr>
          <p:cNvPr id="3" name="Table 2">
            <a:extLst>
              <a:ext uri="{FF2B5EF4-FFF2-40B4-BE49-F238E27FC236}">
                <a16:creationId xmlns:a16="http://schemas.microsoft.com/office/drawing/2014/main" id="{701E2AEA-6679-43A1-983A-71334FC8DC79}"/>
              </a:ext>
            </a:extLst>
          </p:cNvPr>
          <p:cNvGraphicFramePr>
            <a:graphicFrameLocks noGrp="1"/>
          </p:cNvGraphicFramePr>
          <p:nvPr/>
        </p:nvGraphicFramePr>
        <p:xfrm>
          <a:off x="1339094" y="1122850"/>
          <a:ext cx="9970742" cy="5488659"/>
        </p:xfrm>
        <a:graphic>
          <a:graphicData uri="http://schemas.openxmlformats.org/drawingml/2006/table">
            <a:tbl>
              <a:tblPr firstRow="1" firstCol="1" bandRow="1">
                <a:tableStyleId>{5C22544A-7EE6-4342-B048-85BDC9FD1C3A}</a:tableStyleId>
              </a:tblPr>
              <a:tblGrid>
                <a:gridCol w="1384228">
                  <a:extLst>
                    <a:ext uri="{9D8B030D-6E8A-4147-A177-3AD203B41FA5}">
                      <a16:colId xmlns:a16="http://schemas.microsoft.com/office/drawing/2014/main" val="1621609566"/>
                    </a:ext>
                  </a:extLst>
                </a:gridCol>
                <a:gridCol w="2524539">
                  <a:extLst>
                    <a:ext uri="{9D8B030D-6E8A-4147-A177-3AD203B41FA5}">
                      <a16:colId xmlns:a16="http://schemas.microsoft.com/office/drawing/2014/main" val="650255753"/>
                    </a:ext>
                  </a:extLst>
                </a:gridCol>
                <a:gridCol w="2165832">
                  <a:extLst>
                    <a:ext uri="{9D8B030D-6E8A-4147-A177-3AD203B41FA5}">
                      <a16:colId xmlns:a16="http://schemas.microsoft.com/office/drawing/2014/main" val="1627721216"/>
                    </a:ext>
                  </a:extLst>
                </a:gridCol>
                <a:gridCol w="1714391">
                  <a:extLst>
                    <a:ext uri="{9D8B030D-6E8A-4147-A177-3AD203B41FA5}">
                      <a16:colId xmlns:a16="http://schemas.microsoft.com/office/drawing/2014/main" val="3832226974"/>
                    </a:ext>
                  </a:extLst>
                </a:gridCol>
                <a:gridCol w="2181752">
                  <a:extLst>
                    <a:ext uri="{9D8B030D-6E8A-4147-A177-3AD203B41FA5}">
                      <a16:colId xmlns:a16="http://schemas.microsoft.com/office/drawing/2014/main" val="1146264539"/>
                    </a:ext>
                  </a:extLst>
                </a:gridCol>
              </a:tblGrid>
              <a:tr h="487165">
                <a:tc>
                  <a:txBody>
                    <a:bodyPr/>
                    <a:lstStyle/>
                    <a:p>
                      <a:pPr>
                        <a:lnSpc>
                          <a:spcPct val="125000"/>
                        </a:lnSpc>
                        <a:spcBef>
                          <a:spcPts val="600"/>
                        </a:spcBef>
                        <a:spcAft>
                          <a:spcPts val="600"/>
                        </a:spcAft>
                      </a:pPr>
                      <a:r>
                        <a:rPr lang="fr-FR" sz="1400" dirty="0">
                          <a:effectLst/>
                        </a:rPr>
                        <a:t>Catégorie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25000"/>
                        </a:lnSpc>
                        <a:spcBef>
                          <a:spcPts val="600"/>
                        </a:spcBef>
                        <a:spcAft>
                          <a:spcPts val="600"/>
                        </a:spcAft>
                      </a:pPr>
                      <a:r>
                        <a:rPr lang="fr-FR" sz="1400" dirty="0">
                          <a:effectLst/>
                        </a:rPr>
                        <a:t>Prévalence de base chez les enfants d'âge scolaire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gridSpan="2">
                  <a:txBody>
                    <a:bodyPr/>
                    <a:lstStyle/>
                    <a:p>
                      <a:pPr>
                        <a:lnSpc>
                          <a:spcPct val="125000"/>
                        </a:lnSpc>
                        <a:spcBef>
                          <a:spcPts val="600"/>
                        </a:spcBef>
                        <a:spcAft>
                          <a:spcPts val="600"/>
                        </a:spcAft>
                      </a:pPr>
                      <a:r>
                        <a:rPr lang="fr-FR" sz="1400" dirty="0">
                          <a:effectLst/>
                        </a:rPr>
                        <a:t>Mesures à prendre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hMerge="1">
                  <a:txBody>
                    <a:bodyPr/>
                    <a:lstStyle/>
                    <a:p>
                      <a:endParaRPr lang="en-GB"/>
                    </a:p>
                  </a:txBody>
                  <a:tcPr/>
                </a:tc>
                <a:tc>
                  <a:txBody>
                    <a:bodyPr/>
                    <a:lstStyle/>
                    <a:p>
                      <a:pPr>
                        <a:lnSpc>
                          <a:spcPct val="125000"/>
                        </a:lnSpc>
                        <a:spcBef>
                          <a:spcPts val="600"/>
                        </a:spcBef>
                        <a:spcAft>
                          <a:spcPts val="600"/>
                        </a:spcAft>
                      </a:pPr>
                      <a:r>
                        <a:rPr lang="fr-FR" sz="1400" dirty="0">
                          <a:effectLst/>
                        </a:rPr>
                        <a:t>Interventions supplémentaires</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831508653"/>
                  </a:ext>
                </a:extLst>
              </a:tr>
              <a:tr h="1959360">
                <a:tc>
                  <a:txBody>
                    <a:bodyPr/>
                    <a:lstStyle/>
                    <a:p>
                      <a:pPr>
                        <a:lnSpc>
                          <a:spcPct val="125000"/>
                        </a:lnSpc>
                        <a:spcBef>
                          <a:spcPts val="600"/>
                        </a:spcBef>
                        <a:spcAft>
                          <a:spcPts val="600"/>
                        </a:spcAft>
                      </a:pPr>
                      <a:r>
                        <a:rPr lang="fr-FR" sz="1400" dirty="0">
                          <a:effectLst/>
                        </a:rPr>
                        <a:t>Communauté à haut risque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 &gt; = 50% par méthodes parasitologiques (schistosomiase intestinale et urogénitale) ou</a:t>
                      </a:r>
                      <a:endParaRPr lang="en-GB" sz="1050" dirty="0">
                        <a:effectLst/>
                      </a:endParaRPr>
                    </a:p>
                    <a:p>
                      <a:pPr>
                        <a:lnSpc>
                          <a:spcPct val="100000"/>
                        </a:lnSpc>
                        <a:spcBef>
                          <a:spcPts val="600"/>
                        </a:spcBef>
                        <a:spcAft>
                          <a:spcPts val="600"/>
                        </a:spcAft>
                      </a:pPr>
                      <a:r>
                        <a:rPr lang="fr-FR" sz="1050" dirty="0">
                          <a:effectLst/>
                        </a:rPr>
                        <a:t>&gt; = 30% si basé sur des questionnaires pour antécédents d'hématurie</a:t>
                      </a:r>
                    </a:p>
                    <a:p>
                      <a:pPr>
                        <a:lnSpc>
                          <a:spcPct val="100000"/>
                        </a:lnSpc>
                        <a:spcBef>
                          <a:spcPts val="600"/>
                        </a:spcBef>
                        <a:spcAft>
                          <a:spcPts val="600"/>
                        </a:spcAft>
                      </a:pPr>
                      <a:r>
                        <a:rPr lang="fr-FR" sz="1050" dirty="0">
                          <a:effectLst/>
                        </a:rPr>
                        <a:t>ou</a:t>
                      </a:r>
                      <a:endParaRPr lang="en-GB" sz="1050" dirty="0">
                        <a:effectLst/>
                      </a:endParaRPr>
                    </a:p>
                    <a:p>
                      <a:pPr>
                        <a:lnSpc>
                          <a:spcPct val="100000"/>
                        </a:lnSpc>
                        <a:spcBef>
                          <a:spcPts val="600"/>
                        </a:spcBef>
                        <a:spcAft>
                          <a:spcPts val="600"/>
                        </a:spcAft>
                      </a:pPr>
                      <a:r>
                        <a:rPr lang="fr-FR" sz="1050" dirty="0">
                          <a:effectLst/>
                        </a:rPr>
                        <a:t>&gt;= 60% par CCA dans les zones d'endémie à S. mansoni</a:t>
                      </a:r>
                      <a:endParaRPr lang="en-GB" sz="1050" dirty="0">
                        <a:solidFill>
                          <a:srgbClr val="262626"/>
                        </a:solidFill>
                        <a:effectLst/>
                        <a:latin typeface="Arial" panose="020B0604020202020204" pitchFamily="34" charset="0"/>
                        <a:ea typeface="+mn-ea"/>
                        <a:cs typeface="+mn-cs"/>
                      </a:endParaRPr>
                    </a:p>
                  </a:txBody>
                  <a:tcPr marL="42928" marR="42928" marT="0" marB="0" anchor="ctr"/>
                </a:tc>
                <a:tc>
                  <a:txBody>
                    <a:bodyPr/>
                    <a:lstStyle/>
                    <a:p>
                      <a:pPr algn="l">
                        <a:lnSpc>
                          <a:spcPct val="100000"/>
                        </a:lnSpc>
                        <a:spcBef>
                          <a:spcPts val="600"/>
                        </a:spcBef>
                        <a:spcAft>
                          <a:spcPts val="0"/>
                        </a:spcAft>
                      </a:pPr>
                      <a:r>
                        <a:rPr lang="fr-FR" sz="1050" dirty="0">
                          <a:effectLst/>
                        </a:rPr>
                        <a:t>Traiter tous les enfants d'âge scolaire (inscrits et non-inscrits) une fois par an</a:t>
                      </a:r>
                      <a:endParaRPr lang="en-GB" sz="105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endParaRPr>
                    </a:p>
                  </a:txBody>
                  <a:tcPr marL="42928" marR="42928" marT="0" marB="0" anchor="ctr"/>
                </a:tc>
                <a:tc>
                  <a:txBody>
                    <a:bodyPr/>
                    <a:lstStyle/>
                    <a:p>
                      <a:pPr>
                        <a:lnSpc>
                          <a:spcPct val="100000"/>
                        </a:lnSpc>
                        <a:spcBef>
                          <a:spcPts val="600"/>
                        </a:spcBef>
                        <a:spcAft>
                          <a:spcPts val="600"/>
                        </a:spcAft>
                      </a:pPr>
                      <a:r>
                        <a:rPr lang="fr-FR" sz="1050" dirty="0">
                          <a:effectLst/>
                        </a:rPr>
                        <a:t>Traitez également les adultes considérés à risque (de groupes spéciaux à des communautés entières vivant dans des zones d'endémie)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Eau, assainissement et éducation à l'hygiène (WASH)</a:t>
                      </a:r>
                      <a:br>
                        <a:rPr lang="fr-FR" sz="1050">
                          <a:effectLst/>
                        </a:rPr>
                      </a:br>
                      <a:r>
                        <a:rPr lang="fr-FR" sz="1050">
                          <a:effectLst/>
                        </a:rPr>
                        <a:t>Contrôle des mollusques</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979161945"/>
                  </a:ext>
                </a:extLst>
              </a:tr>
              <a:tr h="2137994">
                <a:tc>
                  <a:txBody>
                    <a:bodyPr/>
                    <a:lstStyle/>
                    <a:p>
                      <a:pPr>
                        <a:lnSpc>
                          <a:spcPct val="125000"/>
                        </a:lnSpc>
                        <a:spcBef>
                          <a:spcPts val="600"/>
                        </a:spcBef>
                        <a:spcAft>
                          <a:spcPts val="600"/>
                        </a:spcAft>
                      </a:pPr>
                      <a:r>
                        <a:rPr lang="fr-FR" sz="1400" dirty="0">
                          <a:effectLst/>
                        </a:rPr>
                        <a:t>Communauté à risque modéré</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&gt; = 10% mais &lt;50% par les méthodes parasitologiques (schistosomiase intestinale et urogénitale)</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ou</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&lt;30% par questionnaire pour antécédents d'hématurie</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ou</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&gt; = 15% mais &lt;60% par CCA dans les zones d'endémie à S. mansoni</a:t>
                      </a:r>
                      <a:endParaRPr lang="en-GB" sz="1050" kern="1200" dirty="0">
                        <a:solidFill>
                          <a:schemeClr val="dk1"/>
                        </a:solidFill>
                        <a:effectLst/>
                        <a:latin typeface="+mn-lt"/>
                        <a:ea typeface="+mn-ea"/>
                        <a:cs typeface="+mn-cs"/>
                      </a:endParaRPr>
                    </a:p>
                  </a:txBody>
                  <a:tcPr marL="42928" marR="42928" marT="0" marB="0" anchor="ctr"/>
                </a:tc>
                <a:tc>
                  <a:txBody>
                    <a:bodyPr/>
                    <a:lstStyle/>
                    <a:p>
                      <a:pPr>
                        <a:lnSpc>
                          <a:spcPct val="100000"/>
                        </a:lnSpc>
                        <a:spcBef>
                          <a:spcPts val="600"/>
                        </a:spcBef>
                        <a:spcAft>
                          <a:spcPts val="600"/>
                        </a:spcAft>
                      </a:pPr>
                      <a:r>
                        <a:rPr lang="fr-FR" sz="1050" dirty="0">
                          <a:effectLst/>
                        </a:rPr>
                        <a:t>Traiter tous les enfants d'âge scolaire (inscrits et non-inscrits) une fois tous les 2 ans (essentiellement 50% de ce groupe d'âge chaque année)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Traiter également les adultes considérés à risque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Eau, assainissement et éducation à l'hygiène (WASH)</a:t>
                      </a:r>
                      <a:br>
                        <a:rPr lang="fr-FR" sz="1050" dirty="0">
                          <a:effectLst/>
                        </a:rPr>
                      </a:br>
                      <a:r>
                        <a:rPr lang="fr-FR" sz="1050" dirty="0">
                          <a:effectLst/>
                        </a:rPr>
                        <a:t>Contrôle des mollusques</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974933397"/>
                  </a:ext>
                </a:extLst>
              </a:tr>
              <a:tr h="879050">
                <a:tc>
                  <a:txBody>
                    <a:bodyPr/>
                    <a:lstStyle/>
                    <a:p>
                      <a:pPr>
                        <a:lnSpc>
                          <a:spcPct val="125000"/>
                        </a:lnSpc>
                        <a:spcBef>
                          <a:spcPts val="600"/>
                        </a:spcBef>
                        <a:spcAft>
                          <a:spcPts val="600"/>
                        </a:spcAft>
                      </a:pPr>
                      <a:r>
                        <a:rPr lang="fr-FR" sz="1400" dirty="0">
                          <a:effectLst/>
                        </a:rPr>
                        <a:t>Communauté à faible risque </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&lt;10% par des méthodes parasitologiques (schistosomiase intestinale et urogénitale)</a:t>
                      </a:r>
                      <a:br>
                        <a:rPr lang="fr-FR" sz="1050" dirty="0">
                          <a:effectLst/>
                        </a:rPr>
                      </a:br>
                      <a:r>
                        <a:rPr lang="fr-FR" sz="1050" dirty="0">
                          <a:effectLst/>
                        </a:rPr>
                        <a:t>ou</a:t>
                      </a:r>
                      <a:br>
                        <a:rPr lang="fr-FR" sz="1050" dirty="0">
                          <a:effectLst/>
                        </a:rPr>
                      </a:br>
                      <a:r>
                        <a:rPr lang="fr-FR" sz="1050" dirty="0">
                          <a:effectLst/>
                        </a:rPr>
                        <a:t>&lt;15% par CCA dans les zones d'endémie à S. mansoni</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Traiter tous les enfants d'âge scolaire (inscrits et non-inscrits) deux fois au cours de leur primaire (traiter au moins 33% de ce groupe d'âge chaque année)</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Le praziquantel devrait être disponible dans les dispensaires et les cliniques pour le traitement des cas symptomatiques</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Eau, assainissement et éducation à l'hygiène (WASH)</a:t>
                      </a:r>
                      <a:br>
                        <a:rPr lang="fr-FR" sz="1050" dirty="0">
                          <a:effectLst/>
                        </a:rPr>
                      </a:br>
                      <a:r>
                        <a:rPr lang="fr-FR" sz="1050" dirty="0">
                          <a:effectLst/>
                        </a:rPr>
                        <a:t>Contrôle des mollusques</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071640510"/>
                  </a:ext>
                </a:extLst>
              </a:tr>
            </a:tbl>
          </a:graphicData>
        </a:graphic>
      </p:graphicFrame>
    </p:spTree>
    <p:extLst>
      <p:ext uri="{BB962C8B-B14F-4D97-AF65-F5344CB8AC3E}">
        <p14:creationId xmlns:p14="http://schemas.microsoft.com/office/powerpoint/2010/main" val="92005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CAFC-1535-456E-9AD3-BB31F20AF2FB}"/>
              </a:ext>
            </a:extLst>
          </p:cNvPr>
          <p:cNvSpPr>
            <a:spLocks noGrp="1"/>
          </p:cNvSpPr>
          <p:nvPr>
            <p:ph type="title"/>
          </p:nvPr>
        </p:nvSpPr>
        <p:spPr>
          <a:xfrm>
            <a:off x="1246589" y="2496977"/>
            <a:ext cx="9698822" cy="1238270"/>
          </a:xfrm>
        </p:spPr>
        <p:txBody>
          <a:bodyPr/>
          <a:lstStyle/>
          <a:p>
            <a:r>
              <a:rPr lang="en-US" dirty="0"/>
              <a:t>Les MTNs dans le context de la </a:t>
            </a:r>
            <a:r>
              <a:rPr lang="en-US" dirty="0" err="1"/>
              <a:t>pandémie</a:t>
            </a:r>
            <a:r>
              <a:rPr lang="en-US" dirty="0"/>
              <a:t> du </a:t>
            </a:r>
            <a:r>
              <a:rPr lang="en-US" dirty="0" err="1"/>
              <a:t>Covid</a:t>
            </a:r>
            <a:r>
              <a:rPr lang="en-US" dirty="0"/>
              <a:t> 19 </a:t>
            </a:r>
            <a:endParaRPr lang="en-GB" dirty="0"/>
          </a:p>
        </p:txBody>
      </p:sp>
    </p:spTree>
    <p:extLst>
      <p:ext uri="{BB962C8B-B14F-4D97-AF65-F5344CB8AC3E}">
        <p14:creationId xmlns:p14="http://schemas.microsoft.com/office/powerpoint/2010/main" val="628840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773979" cy="864961"/>
          </a:xfrm>
        </p:spPr>
        <p:txBody>
          <a:bodyPr>
            <a:normAutofit/>
          </a:bodyPr>
          <a:lstStyle/>
          <a:p>
            <a:pPr algn="l"/>
            <a:r>
              <a:rPr lang="fr-FR" sz="4000" dirty="0"/>
              <a:t>Données en sortie –Catégories d’endémicité</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552" y="1332578"/>
            <a:ext cx="10339753" cy="4678345"/>
          </a:xfrm>
        </p:spPr>
        <p:txBody>
          <a:bodyPr>
            <a:normAutofit/>
          </a:bodyPr>
          <a:lstStyle/>
          <a:p>
            <a:r>
              <a:rPr lang="fr-FR" sz="2600" dirty="0"/>
              <a:t>Classification de la catégorie d’endémicité des UMOs et des sous-unités</a:t>
            </a:r>
          </a:p>
          <a:p>
            <a:pPr lvl="1"/>
            <a:r>
              <a:rPr lang="fr-FR" sz="2400" dirty="0"/>
              <a:t>Les catégorie d’endémicité sont classés comme:</a:t>
            </a:r>
          </a:p>
          <a:p>
            <a:pPr lvl="2"/>
            <a:r>
              <a:rPr lang="fr-FR" sz="2000" dirty="0"/>
              <a:t>Non endémique
Endémicité Faible 
Endémicité modérée
Endémicité élevée
Endémicité inconnue</a:t>
            </a:r>
            <a:endParaRPr lang="en-US" sz="2000" dirty="0"/>
          </a:p>
        </p:txBody>
      </p:sp>
    </p:spTree>
    <p:extLst>
      <p:ext uri="{BB962C8B-B14F-4D97-AF65-F5344CB8AC3E}">
        <p14:creationId xmlns:p14="http://schemas.microsoft.com/office/powerpoint/2010/main" val="2169213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fr-FR" sz="3200" dirty="0"/>
              <a:t>Données en sortie – Endémicité finale de la sous-unité</a:t>
            </a:r>
            <a:endParaRPr lang="fr-FR" sz="32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59875" y="1361661"/>
            <a:ext cx="10184424" cy="4098613"/>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00000"/>
              </a:lnSpc>
              <a:spcBef>
                <a:spcPts val="751"/>
              </a:spcBef>
              <a:spcAft>
                <a:spcPts val="0"/>
              </a:spcAft>
              <a:buClrTx/>
              <a:buSzTx/>
              <a:buFont typeface="Arial" panose="020B0604020202020204" pitchFamily="34" charset="0"/>
              <a:buChar char="•"/>
              <a:tabLst/>
              <a:defRPr/>
            </a:pPr>
            <a:r>
              <a:rPr kumimoji="0" lang="fr-FR" sz="2600" b="1"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L’endémicité finale de la sous-unité est déterminée à l’aide de l’arbre de décision finale</a:t>
            </a:r>
          </a:p>
          <a:p>
            <a:pPr marL="514338" marR="0" lvl="1" indent="-171446"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La valeur peut être l’une des suivantes :</a:t>
            </a:r>
          </a:p>
          <a:p>
            <a:pPr marL="857229" marR="0" lvl="2" indent="-171446"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Catégorie d’endémicité obtenue pour l’UMO
Catégorie d’endémicité obtenue pour la sous-unité
Catégorie d’endémicité obtenue à partir d’une sous-unité voisine
Catégorie d’endémicité utilisée pour la dernière demande de PZQ</a:t>
            </a:r>
            <a:endParaRPr kumimoji="0" lang="en-GB"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endParaRPr>
          </a:p>
        </p:txBody>
      </p:sp>
    </p:spTree>
    <p:extLst>
      <p:ext uri="{BB962C8B-B14F-4D97-AF65-F5344CB8AC3E}">
        <p14:creationId xmlns:p14="http://schemas.microsoft.com/office/powerpoint/2010/main" val="4141819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356695" y="507400"/>
            <a:ext cx="10099431" cy="672832"/>
          </a:xfrm>
        </p:spPr>
        <p:txBody>
          <a:bodyPr>
            <a:noAutofit/>
          </a:bodyPr>
          <a:lstStyle/>
          <a:p>
            <a:pPr algn="l"/>
            <a:r>
              <a:rPr lang="fr-FR" sz="2800" dirty="0"/>
              <a:t>Données de sortie – Endémicité finale de la sous-unité</a:t>
            </a:r>
            <a:endParaRPr lang="fr-FR" sz="2800" b="1" dirty="0"/>
          </a:p>
        </p:txBody>
      </p:sp>
      <p:graphicFrame>
        <p:nvGraphicFramePr>
          <p:cNvPr id="2" name="Table 1">
            <a:extLst>
              <a:ext uri="{FF2B5EF4-FFF2-40B4-BE49-F238E27FC236}">
                <a16:creationId xmlns:a16="http://schemas.microsoft.com/office/drawing/2014/main" id="{ACF4FFF7-21CC-4ECA-A95A-FD8A0FA41163}"/>
              </a:ext>
            </a:extLst>
          </p:cNvPr>
          <p:cNvGraphicFramePr>
            <a:graphicFrameLocks noGrp="1"/>
          </p:cNvGraphicFramePr>
          <p:nvPr/>
        </p:nvGraphicFramePr>
        <p:xfrm>
          <a:off x="1230326" y="1380476"/>
          <a:ext cx="10607178" cy="5159946"/>
        </p:xfrm>
        <a:graphic>
          <a:graphicData uri="http://schemas.openxmlformats.org/drawingml/2006/table">
            <a:tbl>
              <a:tblPr>
                <a:tableStyleId>{5C22544A-7EE6-4342-B048-85BDC9FD1C3A}</a:tableStyleId>
              </a:tblPr>
              <a:tblGrid>
                <a:gridCol w="631401">
                  <a:extLst>
                    <a:ext uri="{9D8B030D-6E8A-4147-A177-3AD203B41FA5}">
                      <a16:colId xmlns:a16="http://schemas.microsoft.com/office/drawing/2014/main" val="2614259403"/>
                    </a:ext>
                  </a:extLst>
                </a:gridCol>
                <a:gridCol w="686771">
                  <a:extLst>
                    <a:ext uri="{9D8B030D-6E8A-4147-A177-3AD203B41FA5}">
                      <a16:colId xmlns:a16="http://schemas.microsoft.com/office/drawing/2014/main" val="1125390644"/>
                    </a:ext>
                  </a:extLst>
                </a:gridCol>
                <a:gridCol w="1119868">
                  <a:extLst>
                    <a:ext uri="{9D8B030D-6E8A-4147-A177-3AD203B41FA5}">
                      <a16:colId xmlns:a16="http://schemas.microsoft.com/office/drawing/2014/main" val="1886696247"/>
                    </a:ext>
                  </a:extLst>
                </a:gridCol>
                <a:gridCol w="1540708">
                  <a:extLst>
                    <a:ext uri="{9D8B030D-6E8A-4147-A177-3AD203B41FA5}">
                      <a16:colId xmlns:a16="http://schemas.microsoft.com/office/drawing/2014/main" val="4250531429"/>
                    </a:ext>
                  </a:extLst>
                </a:gridCol>
                <a:gridCol w="1663456">
                  <a:extLst>
                    <a:ext uri="{9D8B030D-6E8A-4147-A177-3AD203B41FA5}">
                      <a16:colId xmlns:a16="http://schemas.microsoft.com/office/drawing/2014/main" val="1403068513"/>
                    </a:ext>
                  </a:extLst>
                </a:gridCol>
                <a:gridCol w="1522318">
                  <a:extLst>
                    <a:ext uri="{9D8B030D-6E8A-4147-A177-3AD203B41FA5}">
                      <a16:colId xmlns:a16="http://schemas.microsoft.com/office/drawing/2014/main" val="2655810401"/>
                    </a:ext>
                  </a:extLst>
                </a:gridCol>
                <a:gridCol w="2484565">
                  <a:extLst>
                    <a:ext uri="{9D8B030D-6E8A-4147-A177-3AD203B41FA5}">
                      <a16:colId xmlns:a16="http://schemas.microsoft.com/office/drawing/2014/main" val="3963560821"/>
                    </a:ext>
                  </a:extLst>
                </a:gridCol>
                <a:gridCol w="958091">
                  <a:extLst>
                    <a:ext uri="{9D8B030D-6E8A-4147-A177-3AD203B41FA5}">
                      <a16:colId xmlns:a16="http://schemas.microsoft.com/office/drawing/2014/main" val="4164144537"/>
                    </a:ext>
                  </a:extLst>
                </a:gridCol>
              </a:tblGrid>
              <a:tr h="160089">
                <a:tc>
                  <a:txBody>
                    <a:bodyPr/>
                    <a:lstStyle/>
                    <a:p>
                      <a:pPr algn="ctr" fontAlgn="ctr"/>
                      <a:r>
                        <a:rPr lang="fr-FR" sz="1400" b="1" i="0" u="none" strike="noStrike" noProof="0" dirty="0">
                          <a:solidFill>
                            <a:srgbClr val="000000"/>
                          </a:solidFill>
                          <a:effectLst/>
                          <a:latin typeface="+mn-lt"/>
                        </a:rPr>
                        <a:t>1</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2</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3</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4</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5</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6</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7</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8</a:t>
                      </a:r>
                    </a:p>
                  </a:txBody>
                  <a:tcPr marL="0" marR="0" marT="0" marB="0" anchor="ctr">
                    <a:solidFill>
                      <a:schemeClr val="tx2">
                        <a:lumMod val="20000"/>
                        <a:lumOff val="80000"/>
                      </a:schemeClr>
                    </a:solidFill>
                  </a:tcPr>
                </a:tc>
                <a:extLst>
                  <a:ext uri="{0D108BD9-81ED-4DB2-BD59-A6C34878D82A}">
                    <a16:rowId xmlns:a16="http://schemas.microsoft.com/office/drawing/2014/main" val="4230421942"/>
                  </a:ext>
                </a:extLst>
              </a:tr>
              <a:tr h="582020">
                <a:tc>
                  <a:txBody>
                    <a:bodyPr/>
                    <a:lstStyle/>
                    <a:p>
                      <a:pPr algn="ctr" fontAlgn="ctr"/>
                      <a:r>
                        <a:rPr lang="fr-FR" sz="1000" b="1" u="none" strike="noStrike" noProof="0" dirty="0">
                          <a:effectLst/>
                          <a:latin typeface="+mn-lt"/>
                        </a:rPr>
                        <a:t>SN</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l" fontAlgn="ctr"/>
                      <a:r>
                        <a:rPr lang="fr-FR" sz="1000" b="1" u="none" strike="noStrike" noProof="0" dirty="0">
                          <a:effectLst/>
                          <a:latin typeface="+mn-lt"/>
                        </a:rPr>
                        <a:t>District</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l" fontAlgn="ctr"/>
                      <a:r>
                        <a:rPr lang="fr-FR" sz="1000" b="1" u="none" strike="noStrike" noProof="0" dirty="0">
                          <a:effectLst/>
                          <a:latin typeface="+mn-lt"/>
                        </a:rPr>
                        <a:t>Sous-district</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calculée avec les données de l'UMO</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rapportée dans le dernier FCDM</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calculée avec les données du sous-district</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Décision finale pour déterminer l’endémicité de l'aire de santé</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finale</a:t>
                      </a:r>
                    </a:p>
                  </a:txBody>
                  <a:tcPr marL="0" marR="0" marT="0" marB="0" anchor="ctr">
                    <a:solidFill>
                      <a:schemeClr val="tx2">
                        <a:lumMod val="20000"/>
                        <a:lumOff val="80000"/>
                      </a:schemeClr>
                    </a:solidFill>
                  </a:tcPr>
                </a:tc>
                <a:extLst>
                  <a:ext uri="{0D108BD9-81ED-4DB2-BD59-A6C34878D82A}">
                    <a16:rowId xmlns:a16="http://schemas.microsoft.com/office/drawing/2014/main" val="660540607"/>
                  </a:ext>
                </a:extLst>
              </a:tr>
              <a:tr h="250022">
                <a:tc>
                  <a:txBody>
                    <a:bodyPr/>
                    <a:lstStyle/>
                    <a:p>
                      <a:pPr algn="ctr" fontAlgn="ctr"/>
                      <a:r>
                        <a:rPr lang="fr-FR" sz="1000" u="none" strike="noStrike" noProof="0" dirty="0">
                          <a:effectLst/>
                          <a:latin typeface="+mn-lt"/>
                        </a:rPr>
                        <a:t>171</a:t>
                      </a:r>
                      <a:endParaRPr lang="fr-FR" sz="1000" b="0" i="0" u="none" strike="noStrike" noProof="0" dirty="0">
                        <a:solidFill>
                          <a:srgbClr val="000000"/>
                        </a:solidFill>
                        <a:effectLst/>
                        <a:latin typeface="+mn-lt"/>
                      </a:endParaRPr>
                    </a:p>
                  </a:txBody>
                  <a:tcPr marL="9525" marR="9525" marT="9525" marB="0" anchor="ctr"/>
                </a:tc>
                <a:tc>
                  <a:txBody>
                    <a:bodyPr/>
                    <a:lstStyle/>
                    <a:p>
                      <a:pPr algn="l" fontAlgn="ctr"/>
                      <a:r>
                        <a:rPr lang="fr-FR" sz="1000" u="none" strike="noStrike" noProof="0">
                          <a:effectLst/>
                          <a:latin typeface="+mn-lt"/>
                        </a:rPr>
                        <a:t>District 01</a:t>
                      </a:r>
                      <a:endParaRPr lang="fr-FR" sz="1000" b="0" i="0" u="none" strike="noStrike" noProof="0">
                        <a:solidFill>
                          <a:srgbClr val="000000"/>
                        </a:solidFill>
                        <a:effectLst/>
                        <a:latin typeface="+mn-lt"/>
                      </a:endParaRPr>
                    </a:p>
                  </a:txBody>
                  <a:tcPr marL="9525" marR="9525" marT="9525" marB="0" anchor="ctr"/>
                </a:tc>
                <a:tc>
                  <a:txBody>
                    <a:bodyPr/>
                    <a:lstStyle/>
                    <a:p>
                      <a:pPr>
                        <a:lnSpc>
                          <a:spcPct val="107000"/>
                        </a:lnSpc>
                        <a:spcAft>
                          <a:spcPts val="0"/>
                        </a:spcAft>
                      </a:pPr>
                      <a:r>
                        <a:rPr lang="fr-FR" sz="1000" b="0" noProof="0" dirty="0">
                          <a:solidFill>
                            <a:srgbClr val="000000"/>
                          </a:solidFill>
                          <a:effectLst/>
                          <a:latin typeface="+mn-lt"/>
                          <a:ea typeface="Times New Roman" panose="02020603050405020304" pitchFamily="18" charset="0"/>
                          <a:cs typeface="Calibri" panose="020F0502020204030204" pitchFamily="34" charset="0"/>
                        </a:rPr>
                        <a:t>Sous-district 01</a:t>
                      </a:r>
                      <a:endParaRPr lang="fr-FR" sz="1000" b="0" noProof="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Inconnue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2. Considérer l'endémicité de l'UMO</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01878030"/>
                  </a:ext>
                </a:extLst>
              </a:tr>
              <a:tr h="250022">
                <a:tc>
                  <a:txBody>
                    <a:bodyPr/>
                    <a:lstStyle/>
                    <a:p>
                      <a:pPr algn="ctr" fontAlgn="ctr"/>
                      <a:r>
                        <a:rPr lang="fr-FR" sz="1000" u="none" strike="noStrike" noProof="0">
                          <a:effectLst/>
                          <a:latin typeface="+mn-lt"/>
                        </a:rPr>
                        <a:t>1</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02</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487872163"/>
                  </a:ext>
                </a:extLst>
              </a:tr>
              <a:tr h="250022">
                <a:tc>
                  <a:txBody>
                    <a:bodyPr/>
                    <a:lstStyle/>
                    <a:p>
                      <a:pPr algn="ctr" fontAlgn="ctr"/>
                      <a:r>
                        <a:rPr lang="fr-FR" sz="1000" u="none" strike="noStrike" noProof="0">
                          <a:effectLst/>
                          <a:latin typeface="+mn-lt"/>
                        </a:rPr>
                        <a:t>2</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03</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Inconnue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635742219"/>
                  </a:ext>
                </a:extLst>
              </a:tr>
              <a:tr h="250022">
                <a:tc>
                  <a:txBody>
                    <a:bodyPr/>
                    <a:lstStyle/>
                    <a:p>
                      <a:pPr algn="ctr" fontAlgn="ctr"/>
                      <a:r>
                        <a:rPr lang="fr-FR" sz="1000" u="none" strike="noStrike" noProof="0">
                          <a:effectLst/>
                          <a:latin typeface="+mn-lt"/>
                        </a:rPr>
                        <a:t>3</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04</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Inconnue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572744419"/>
                  </a:ext>
                </a:extLst>
              </a:tr>
              <a:tr h="250022">
                <a:tc>
                  <a:txBody>
                    <a:bodyPr/>
                    <a:lstStyle/>
                    <a:p>
                      <a:pPr algn="ctr" fontAlgn="ctr"/>
                      <a:r>
                        <a:rPr lang="fr-FR" sz="1000" u="none" strike="noStrike" noProof="0">
                          <a:effectLst/>
                          <a:latin typeface="+mn-lt"/>
                        </a:rPr>
                        <a:t>4</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05</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Forte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4024983104"/>
                  </a:ext>
                </a:extLst>
              </a:tr>
              <a:tr h="250022">
                <a:tc>
                  <a:txBody>
                    <a:bodyPr/>
                    <a:lstStyle/>
                    <a:p>
                      <a:pPr algn="ctr" fontAlgn="ctr"/>
                      <a:r>
                        <a:rPr lang="fr-FR" sz="1000" u="none" strike="noStrike" noProof="0">
                          <a:effectLst/>
                          <a:latin typeface="+mn-lt"/>
                        </a:rPr>
                        <a:t>5</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06</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Forte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365446997"/>
                  </a:ext>
                </a:extLst>
              </a:tr>
              <a:tr h="391620">
                <a:tc>
                  <a:txBody>
                    <a:bodyPr/>
                    <a:lstStyle/>
                    <a:p>
                      <a:pPr algn="ctr" fontAlgn="ctr"/>
                      <a:r>
                        <a:rPr lang="fr-FR" sz="1000" u="none" strike="noStrike" noProof="0">
                          <a:effectLst/>
                          <a:latin typeface="+mn-lt"/>
                        </a:rPr>
                        <a:t>6</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07</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934429989"/>
                  </a:ext>
                </a:extLst>
              </a:tr>
              <a:tr h="250022">
                <a:tc>
                  <a:txBody>
                    <a:bodyPr/>
                    <a:lstStyle/>
                    <a:p>
                      <a:pPr algn="ctr" fontAlgn="ctr"/>
                      <a:r>
                        <a:rPr lang="fr-FR" sz="1000" u="none" strike="noStrike" noProof="0">
                          <a:effectLst/>
                          <a:latin typeface="+mn-lt"/>
                        </a:rPr>
                        <a:t>7</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08</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724103952"/>
                  </a:ext>
                </a:extLst>
              </a:tr>
              <a:tr h="250022">
                <a:tc>
                  <a:txBody>
                    <a:bodyPr/>
                    <a:lstStyle/>
                    <a:p>
                      <a:pPr algn="ctr" fontAlgn="ctr"/>
                      <a:r>
                        <a:rPr lang="fr-FR" sz="1000" u="none" strike="noStrike" noProof="0">
                          <a:effectLst/>
                          <a:latin typeface="+mn-lt"/>
                        </a:rPr>
                        <a:t>8</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09</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2676003672"/>
                  </a:ext>
                </a:extLst>
              </a:tr>
              <a:tr h="250022">
                <a:tc>
                  <a:txBody>
                    <a:bodyPr/>
                    <a:lstStyle/>
                    <a:p>
                      <a:pPr algn="ctr" fontAlgn="ctr"/>
                      <a:r>
                        <a:rPr lang="fr-FR" sz="1000" u="none" strike="noStrike" noProof="0">
                          <a:effectLst/>
                          <a:latin typeface="+mn-lt"/>
                        </a:rPr>
                        <a:t>9</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10</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2246996585"/>
                  </a:ext>
                </a:extLst>
              </a:tr>
              <a:tr h="250022">
                <a:tc>
                  <a:txBody>
                    <a:bodyPr/>
                    <a:lstStyle/>
                    <a:p>
                      <a:pPr algn="ctr" fontAlgn="ctr"/>
                      <a:r>
                        <a:rPr lang="fr-FR" sz="1000" u="none" strike="noStrike" noProof="0">
                          <a:effectLst/>
                          <a:latin typeface="+mn-lt"/>
                        </a:rPr>
                        <a:t>10</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11</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966651930"/>
                  </a:ext>
                </a:extLst>
              </a:tr>
              <a:tr h="250022">
                <a:tc>
                  <a:txBody>
                    <a:bodyPr/>
                    <a:lstStyle/>
                    <a:p>
                      <a:pPr algn="ctr" fontAlgn="ctr"/>
                      <a:r>
                        <a:rPr lang="fr-FR" sz="1000" u="none" strike="noStrike" noProof="0">
                          <a:effectLst/>
                          <a:latin typeface="+mn-lt"/>
                        </a:rPr>
                        <a:t>11</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12</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Faible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Faible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047269667"/>
                  </a:ext>
                </a:extLst>
              </a:tr>
              <a:tr h="250022">
                <a:tc>
                  <a:txBody>
                    <a:bodyPr/>
                    <a:lstStyle/>
                    <a:p>
                      <a:pPr algn="ctr" fontAlgn="ctr"/>
                      <a:r>
                        <a:rPr lang="fr-FR" sz="1000" u="none" strike="noStrike" noProof="0">
                          <a:effectLst/>
                          <a:latin typeface="+mn-lt"/>
                        </a:rPr>
                        <a:t>12</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13</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Inconnue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b="0" i="0" u="none" strike="noStrike" noProof="0" dirty="0">
                          <a:solidFill>
                            <a:srgbClr val="000000"/>
                          </a:solidFill>
                          <a:effectLst/>
                          <a:latin typeface="+mn-lt"/>
                        </a:rPr>
                        <a:t>4. Considérer la plus forte endémicité des sous-districts adjacents</a:t>
                      </a: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89830850"/>
                  </a:ext>
                </a:extLst>
              </a:tr>
              <a:tr h="391620">
                <a:tc>
                  <a:txBody>
                    <a:bodyPr/>
                    <a:lstStyle/>
                    <a:p>
                      <a:pPr algn="ctr" fontAlgn="ctr"/>
                      <a:r>
                        <a:rPr lang="fr-FR" sz="1000" u="none" strike="noStrike" noProof="0">
                          <a:effectLst/>
                          <a:latin typeface="+mn-lt"/>
                        </a:rPr>
                        <a:t>13</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14</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311125903"/>
                  </a:ext>
                </a:extLst>
              </a:tr>
              <a:tr h="250022">
                <a:tc>
                  <a:txBody>
                    <a:bodyPr/>
                    <a:lstStyle/>
                    <a:p>
                      <a:pPr algn="ctr" fontAlgn="ctr"/>
                      <a:r>
                        <a:rPr lang="fr-FR" sz="1000" u="none" strike="noStrike" noProof="0">
                          <a:effectLst/>
                          <a:latin typeface="+mn-lt"/>
                        </a:rPr>
                        <a:t>14</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15</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4022039120"/>
                  </a:ext>
                </a:extLst>
              </a:tr>
            </a:tbl>
          </a:graphicData>
        </a:graphic>
      </p:graphicFrame>
    </p:spTree>
    <p:extLst>
      <p:ext uri="{BB962C8B-B14F-4D97-AF65-F5344CB8AC3E}">
        <p14:creationId xmlns:p14="http://schemas.microsoft.com/office/powerpoint/2010/main" val="2784626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0" name="Title 1">
            <a:extLst>
              <a:ext uri="{FF2B5EF4-FFF2-40B4-BE49-F238E27FC236}">
                <a16:creationId xmlns:a16="http://schemas.microsoft.com/office/drawing/2014/main" id="{DD96AAC1-E9B3-4E57-9930-E3B2DD36CED4}"/>
              </a:ext>
            </a:extLst>
          </p:cNvPr>
          <p:cNvSpPr>
            <a:spLocks noGrp="1"/>
          </p:cNvSpPr>
          <p:nvPr>
            <p:ph type="title"/>
          </p:nvPr>
        </p:nvSpPr>
        <p:spPr>
          <a:xfrm>
            <a:off x="1411458" y="501272"/>
            <a:ext cx="9759462" cy="864961"/>
          </a:xfrm>
        </p:spPr>
        <p:txBody>
          <a:bodyPr>
            <a:noAutofit/>
          </a:bodyPr>
          <a:lstStyle/>
          <a:p>
            <a:pPr algn="l"/>
            <a:r>
              <a:rPr lang="fr-FR" sz="2800" dirty="0"/>
              <a:t>Données de sortie – Calculs de la population nécessitant la CP</a:t>
            </a:r>
            <a:endParaRPr lang="en-US" sz="2800" b="1" dirty="0"/>
          </a:p>
        </p:txBody>
      </p:sp>
      <p:sp>
        <p:nvSpPr>
          <p:cNvPr id="11" name="Content Placeholder 2">
            <a:extLst>
              <a:ext uri="{FF2B5EF4-FFF2-40B4-BE49-F238E27FC236}">
                <a16:creationId xmlns:a16="http://schemas.microsoft.com/office/drawing/2014/main" id="{47D61159-B7C0-4F8F-BF8A-D0D8C103BF35}"/>
              </a:ext>
            </a:extLst>
          </p:cNvPr>
          <p:cNvSpPr>
            <a:spLocks noGrp="1"/>
          </p:cNvSpPr>
          <p:nvPr>
            <p:ph idx="1"/>
          </p:nvPr>
        </p:nvSpPr>
        <p:spPr>
          <a:xfrm>
            <a:off x="1411458" y="1366233"/>
            <a:ext cx="9759462" cy="3550436"/>
          </a:xfrm>
        </p:spPr>
        <p:txBody>
          <a:bodyPr>
            <a:normAutofit/>
          </a:bodyPr>
          <a:lstStyle/>
          <a:p>
            <a:r>
              <a:rPr lang="fr-FR" sz="2600" dirty="0"/>
              <a:t>Estimation des populations et des besoins en médicaments</a:t>
            </a:r>
          </a:p>
          <a:p>
            <a:pPr lvl="1"/>
            <a:r>
              <a:rPr lang="fr-FR" sz="2200" dirty="0"/>
              <a:t>Selon les catégories d’endémicité</a:t>
            </a:r>
          </a:p>
          <a:p>
            <a:pPr lvl="2"/>
            <a:r>
              <a:rPr lang="fr-FR" sz="1800" dirty="0"/>
              <a:t>Estimation des EAS
Estimation des adultes
Estimation des besoins en PZQ pour les EAS
Estimation des besoins en PZQ pour les adultes</a:t>
            </a:r>
          </a:p>
        </p:txBody>
      </p:sp>
    </p:spTree>
    <p:extLst>
      <p:ext uri="{BB962C8B-B14F-4D97-AF65-F5344CB8AC3E}">
        <p14:creationId xmlns:p14="http://schemas.microsoft.com/office/powerpoint/2010/main" val="1271255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7" y="397282"/>
            <a:ext cx="10099431" cy="617260"/>
          </a:xfrm>
        </p:spPr>
        <p:txBody>
          <a:bodyPr>
            <a:noAutofit/>
          </a:bodyPr>
          <a:lstStyle/>
          <a:p>
            <a:pPr algn="l"/>
            <a:r>
              <a:rPr lang="fr-FR" sz="2400" dirty="0"/>
              <a:t>Données en sortie - Gains dans la mise en œuvre au niveau sous-district</a:t>
            </a:r>
            <a:endParaRPr lang="fr-FR" sz="24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254367" y="1249765"/>
            <a:ext cx="9718433" cy="433602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00000"/>
              </a:lnSpc>
              <a:spcBef>
                <a:spcPts val="751"/>
              </a:spcBef>
              <a:spcAft>
                <a:spcPts val="0"/>
              </a:spcAft>
              <a:buClrTx/>
              <a:buSzTx/>
              <a:buFontTx/>
              <a:buBlip>
                <a:blip r:embed="rId3"/>
              </a:buBlip>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L’Analyse au niveau sous-district permet de mesurer le niveau d’adéquation de la mise en œuvre au niveau district</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En comparant les endémicité du district et de ses sous-districts on distingue 3 classes:</a:t>
            </a:r>
          </a:p>
          <a:p>
            <a:pPr marL="857229" marR="0" lvl="2" indent="-171446" algn="l" defTabSz="685783" rtl="0" eaLnBrk="1" fontAlgn="auto" latinLnBrk="0" hangingPunct="1">
              <a:lnSpc>
                <a:spcPct val="100000"/>
              </a:lnSpc>
              <a:spcBef>
                <a:spcPts val="375"/>
              </a:spcBef>
              <a:spcAft>
                <a:spcPts val="0"/>
              </a:spcAft>
              <a:buClrTx/>
              <a:buSzTx/>
              <a:buFontTx/>
              <a:buBlip>
                <a:blip r:embed="rId3"/>
              </a:buBlip>
              <a:tabLst/>
              <a:defRPr/>
            </a:pPr>
            <a:r>
              <a:rPr kumimoji="0" lang="fr-FR" sz="16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Traitement adéquat
Sous traitement
Sur le traitement</a:t>
            </a:r>
          </a:p>
        </p:txBody>
      </p:sp>
    </p:spTree>
    <p:extLst>
      <p:ext uri="{BB962C8B-B14F-4D97-AF65-F5344CB8AC3E}">
        <p14:creationId xmlns:p14="http://schemas.microsoft.com/office/powerpoint/2010/main" val="1562931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39427" y="403656"/>
            <a:ext cx="10099431" cy="461665"/>
          </a:xfrm>
        </p:spPr>
        <p:txBody>
          <a:bodyPr>
            <a:noAutofit/>
          </a:bodyPr>
          <a:lstStyle/>
          <a:p>
            <a:pPr algn="l"/>
            <a:r>
              <a:rPr lang="fr-FR" sz="2400" dirty="0"/>
              <a:t>Données en sortie - Gains dans la mise en œuvre au niveau sous-district</a:t>
            </a:r>
            <a:endParaRPr lang="fr-FR" sz="2400" b="1" dirty="0"/>
          </a:p>
        </p:txBody>
      </p:sp>
      <p:sp>
        <p:nvSpPr>
          <p:cNvPr id="17" name="TextBox 16">
            <a:extLst>
              <a:ext uri="{FF2B5EF4-FFF2-40B4-BE49-F238E27FC236}">
                <a16:creationId xmlns:a16="http://schemas.microsoft.com/office/drawing/2014/main" id="{17FFB337-4CD7-4358-98BC-3EC452CD2031}"/>
              </a:ext>
            </a:extLst>
          </p:cNvPr>
          <p:cNvSpPr txBox="1"/>
          <p:nvPr/>
        </p:nvSpPr>
        <p:spPr>
          <a:xfrm>
            <a:off x="1322643" y="3387403"/>
            <a:ext cx="554990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20 en risque faible deviennent 5 non endémique, 3 faible risque et 12 risque modéré</a:t>
            </a:r>
          </a:p>
        </p:txBody>
      </p:sp>
      <p:sp>
        <p:nvSpPr>
          <p:cNvPr id="18" name="TextBox 17">
            <a:extLst>
              <a:ext uri="{FF2B5EF4-FFF2-40B4-BE49-F238E27FC236}">
                <a16:creationId xmlns:a16="http://schemas.microsoft.com/office/drawing/2014/main" id="{20F497E9-6975-4E11-8DC8-276CFDF1CC9B}"/>
              </a:ext>
            </a:extLst>
          </p:cNvPr>
          <p:cNvSpPr txBox="1"/>
          <p:nvPr/>
        </p:nvSpPr>
        <p:spPr>
          <a:xfrm>
            <a:off x="7000239" y="3387403"/>
            <a:ext cx="4901505"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Au total, 55 sous-unités ne reçoivent pas la stratégie appropriée contre 51 qui sont traitées adéquatement</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21187D3-5CE4-424E-AE87-4BCDC0A4AEB2}"/>
              </a:ext>
            </a:extLst>
          </p:cNvPr>
          <p:cNvSpPr txBox="1"/>
          <p:nvPr/>
        </p:nvSpPr>
        <p:spPr>
          <a:xfrm>
            <a:off x="1344752" y="6222717"/>
            <a:ext cx="10285909"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Globalement, le nombre de comprimés surestimés de PZQ dépasse largement les comprimés en manque.</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E11FCAE2-DB63-47DE-8649-9E9881FE82DD}"/>
              </a:ext>
            </a:extLst>
          </p:cNvPr>
          <p:cNvGraphicFramePr>
            <a:graphicFrameLocks noGrp="1"/>
          </p:cNvGraphicFramePr>
          <p:nvPr/>
        </p:nvGraphicFramePr>
        <p:xfrm>
          <a:off x="1344752" y="1216829"/>
          <a:ext cx="5236266" cy="1975485"/>
        </p:xfrm>
        <a:graphic>
          <a:graphicData uri="http://schemas.openxmlformats.org/drawingml/2006/table">
            <a:tbl>
              <a:tblPr/>
              <a:tblGrid>
                <a:gridCol w="1156527">
                  <a:extLst>
                    <a:ext uri="{9D8B030D-6E8A-4147-A177-3AD203B41FA5}">
                      <a16:colId xmlns:a16="http://schemas.microsoft.com/office/drawing/2014/main" val="2386186189"/>
                    </a:ext>
                  </a:extLst>
                </a:gridCol>
                <a:gridCol w="773792">
                  <a:extLst>
                    <a:ext uri="{9D8B030D-6E8A-4147-A177-3AD203B41FA5}">
                      <a16:colId xmlns:a16="http://schemas.microsoft.com/office/drawing/2014/main" val="908649813"/>
                    </a:ext>
                  </a:extLst>
                </a:gridCol>
                <a:gridCol w="843127">
                  <a:extLst>
                    <a:ext uri="{9D8B030D-6E8A-4147-A177-3AD203B41FA5}">
                      <a16:colId xmlns:a16="http://schemas.microsoft.com/office/drawing/2014/main" val="3280450812"/>
                    </a:ext>
                  </a:extLst>
                </a:gridCol>
                <a:gridCol w="865315">
                  <a:extLst>
                    <a:ext uri="{9D8B030D-6E8A-4147-A177-3AD203B41FA5}">
                      <a16:colId xmlns:a16="http://schemas.microsoft.com/office/drawing/2014/main" val="3912076795"/>
                    </a:ext>
                  </a:extLst>
                </a:gridCol>
                <a:gridCol w="865315">
                  <a:extLst>
                    <a:ext uri="{9D8B030D-6E8A-4147-A177-3AD203B41FA5}">
                      <a16:colId xmlns:a16="http://schemas.microsoft.com/office/drawing/2014/main" val="1992340552"/>
                    </a:ext>
                  </a:extLst>
                </a:gridCol>
                <a:gridCol w="732190">
                  <a:extLst>
                    <a:ext uri="{9D8B030D-6E8A-4147-A177-3AD203B41FA5}">
                      <a16:colId xmlns:a16="http://schemas.microsoft.com/office/drawing/2014/main" val="3997247226"/>
                    </a:ext>
                  </a:extLst>
                </a:gridCol>
              </a:tblGrid>
              <a:tr h="200025">
                <a:tc gridSpan="6">
                  <a:txBody>
                    <a:bodyPr/>
                    <a:lstStyle/>
                    <a:p>
                      <a:pPr algn="l" fontAlgn="b"/>
                      <a:r>
                        <a:rPr lang="fr-FR" sz="1400" b="1" i="0" u="none" strike="noStrike" noProof="0" dirty="0">
                          <a:solidFill>
                            <a:srgbClr val="000000"/>
                          </a:solidFill>
                          <a:effectLst/>
                          <a:latin typeface="Calibri" panose="020F0502020204030204" pitchFamily="34" charset="0"/>
                        </a:rPr>
                        <a:t>Changement dans les catégories d'endémicité</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75170074"/>
                  </a:ext>
                </a:extLst>
              </a:tr>
              <a:tr h="200025">
                <a:tc>
                  <a:txBody>
                    <a:bodyPr/>
                    <a:lstStyle/>
                    <a:p>
                      <a:pPr algn="l"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695571"/>
                  </a:ext>
                </a:extLst>
              </a:tr>
              <a:tr h="190500">
                <a:tc rowSpan="2" gridSpan="2">
                  <a:txBody>
                    <a:bodyPr/>
                    <a:lstStyle/>
                    <a:p>
                      <a:pPr algn="l" fontAlgn="ctr"/>
                      <a:r>
                        <a:rPr lang="fr-FR" sz="1200" b="1" i="0" u="none" strike="noStrike" noProof="0">
                          <a:solidFill>
                            <a:srgbClr val="000000"/>
                          </a:solidFill>
                          <a:effectLst/>
                          <a:latin typeface="Calibri" panose="020F0502020204030204" pitchFamily="34" charset="0"/>
                        </a:rPr>
                        <a:t>Catégorie d'endémicité calculée (UI)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rowSpan="2" hMerge="1">
                  <a:txBody>
                    <a:bodyPr/>
                    <a:lstStyle/>
                    <a:p>
                      <a:endParaRPr lang="en-GB"/>
                    </a:p>
                  </a:txBody>
                  <a:tcPr/>
                </a:tc>
                <a:tc gridSpan="4">
                  <a:txBody>
                    <a:bodyPr/>
                    <a:lstStyle/>
                    <a:p>
                      <a:pPr algn="ctr" fontAlgn="ctr"/>
                      <a:r>
                        <a:rPr lang="fr-FR" sz="1200" b="1" i="0" u="none" strike="noStrike" noProof="0" dirty="0">
                          <a:solidFill>
                            <a:srgbClr val="000000"/>
                          </a:solidFill>
                          <a:effectLst/>
                          <a:latin typeface="Calibri" panose="020F0502020204030204" pitchFamily="34" charset="0"/>
                        </a:rPr>
                        <a:t>Catégorie d'endémicité calculée (sub-UI)</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0009967"/>
                  </a:ext>
                </a:extLst>
              </a:tr>
              <a:tr h="323850">
                <a:tc gridSpan="2" vMerge="1">
                  <a:txBody>
                    <a:bodyPr/>
                    <a:lstStyle/>
                    <a:p>
                      <a:endParaRPr lang="en-GB"/>
                    </a:p>
                  </a:txBody>
                  <a:tcPr/>
                </a:tc>
                <a:tc hMerge="1" vMerge="1">
                  <a:txBody>
                    <a:bodyPr/>
                    <a:lstStyle/>
                    <a:p>
                      <a:endParaRPr lang="en-GB"/>
                    </a:p>
                  </a:txBody>
                  <a:tcPr/>
                </a:tc>
                <a:tc>
                  <a:txBody>
                    <a:bodyPr/>
                    <a:lstStyle/>
                    <a:p>
                      <a:pPr algn="ctr" fontAlgn="ctr"/>
                      <a:r>
                        <a:rPr lang="fr-FR" sz="1200" b="1" i="0" u="none" strike="noStrike" noProof="0">
                          <a:solidFill>
                            <a:srgbClr val="000000"/>
                          </a:solidFill>
                          <a:effectLst/>
                          <a:latin typeface="Calibri" panose="020F0502020204030204" pitchFamily="34" charset="0"/>
                        </a:rPr>
                        <a:t>Non endémique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Modérée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Forte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1418786133"/>
                  </a:ext>
                </a:extLst>
              </a:tr>
              <a:tr h="190500">
                <a:tc>
                  <a:txBody>
                    <a:bodyPr/>
                    <a:lstStyle/>
                    <a:p>
                      <a:pPr algn="l" fontAlgn="b"/>
                      <a:r>
                        <a:rPr lang="fr-FR" sz="1050" b="0" i="0" u="none" strike="noStrike" noProof="0">
                          <a:solidFill>
                            <a:srgbClr val="000000"/>
                          </a:solidFill>
                          <a:effectLst/>
                          <a:latin typeface="Calibri" panose="020F0502020204030204" pitchFamily="34" charset="0"/>
                        </a:rPr>
                        <a:t>Non endémique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3452661997"/>
                  </a:ext>
                </a:extLst>
              </a:tr>
              <a:tr h="190500">
                <a:tc>
                  <a:txBody>
                    <a:bodyPr/>
                    <a:lstStyle/>
                    <a:p>
                      <a:pPr algn="l" fontAlgn="b"/>
                      <a:r>
                        <a:rPr lang="fr-FR" sz="1050" b="0" i="0" u="none" strike="noStrike" noProof="0">
                          <a:solidFill>
                            <a:srgbClr val="000000"/>
                          </a:solidFill>
                          <a:effectLst/>
                          <a:latin typeface="Calibri" panose="020F0502020204030204" pitchFamily="34" charset="0"/>
                        </a:rPr>
                        <a:t>Faible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20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62283594"/>
                  </a:ext>
                </a:extLst>
              </a:tr>
              <a:tr h="190500">
                <a:tc>
                  <a:txBody>
                    <a:bodyPr/>
                    <a:lstStyle/>
                    <a:p>
                      <a:pPr algn="l" fontAlgn="b"/>
                      <a:r>
                        <a:rPr lang="fr-FR" sz="1050" b="0" i="0" u="none" strike="noStrike" noProof="0">
                          <a:solidFill>
                            <a:srgbClr val="000000"/>
                          </a:solidFill>
                          <a:effectLst/>
                          <a:latin typeface="Calibri" panose="020F0502020204030204" pitchFamily="34" charset="0"/>
                        </a:rPr>
                        <a:t>Modérée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746196272"/>
                  </a:ext>
                </a:extLst>
              </a:tr>
              <a:tr h="190500">
                <a:tc>
                  <a:txBody>
                    <a:bodyPr/>
                    <a:lstStyle/>
                    <a:p>
                      <a:pPr algn="l" fontAlgn="b"/>
                      <a:r>
                        <a:rPr lang="fr-FR" sz="1050" b="0" i="0" u="none" strike="noStrike" noProof="0">
                          <a:solidFill>
                            <a:srgbClr val="000000"/>
                          </a:solidFill>
                          <a:effectLst/>
                          <a:latin typeface="Calibri" panose="020F0502020204030204" pitchFamily="34" charset="0"/>
                        </a:rPr>
                        <a:t>Forte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1314056343"/>
                  </a:ext>
                </a:extLst>
              </a:tr>
              <a:tr h="200025">
                <a:tc>
                  <a:txBody>
                    <a:bodyPr/>
                    <a:lstStyle/>
                    <a:p>
                      <a:pPr algn="l" fontAlgn="b"/>
                      <a:r>
                        <a:rPr lang="fr-FR" sz="1200" b="1" i="0" u="none" strike="noStrike" noProof="0">
                          <a:solidFill>
                            <a:srgbClr val="000000"/>
                          </a:solidFill>
                          <a:effectLst/>
                          <a:latin typeface="Calibri" panose="020F0502020204030204" pitchFamily="34" charset="0"/>
                        </a:rPr>
                        <a:t>Total sub-units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23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dirty="0">
                          <a:solidFill>
                            <a:srgbClr val="000000"/>
                          </a:solidFill>
                          <a:effectLst/>
                          <a:latin typeface="Calibri" panose="020F0502020204030204" pitchFamily="34" charset="0"/>
                        </a:rPr>
                        <a:t>52</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2665749310"/>
                  </a:ext>
                </a:extLst>
              </a:tr>
            </a:tbl>
          </a:graphicData>
        </a:graphic>
      </p:graphicFrame>
      <p:graphicFrame>
        <p:nvGraphicFramePr>
          <p:cNvPr id="7" name="Table 6">
            <a:extLst>
              <a:ext uri="{FF2B5EF4-FFF2-40B4-BE49-F238E27FC236}">
                <a16:creationId xmlns:a16="http://schemas.microsoft.com/office/drawing/2014/main" id="{4819F835-B1C1-4CAE-BEA2-4C99DBAD5877}"/>
              </a:ext>
            </a:extLst>
          </p:cNvPr>
          <p:cNvGraphicFramePr>
            <a:graphicFrameLocks noGrp="1"/>
          </p:cNvGraphicFramePr>
          <p:nvPr/>
        </p:nvGraphicFramePr>
        <p:xfrm>
          <a:off x="6872544" y="995318"/>
          <a:ext cx="5029200" cy="2196996"/>
        </p:xfrm>
        <a:graphic>
          <a:graphicData uri="http://schemas.openxmlformats.org/drawingml/2006/table">
            <a:tbl>
              <a:tblPr/>
              <a:tblGrid>
                <a:gridCol w="776374">
                  <a:extLst>
                    <a:ext uri="{9D8B030D-6E8A-4147-A177-3AD203B41FA5}">
                      <a16:colId xmlns:a16="http://schemas.microsoft.com/office/drawing/2014/main" val="1330049331"/>
                    </a:ext>
                  </a:extLst>
                </a:gridCol>
                <a:gridCol w="1256543">
                  <a:extLst>
                    <a:ext uri="{9D8B030D-6E8A-4147-A177-3AD203B41FA5}">
                      <a16:colId xmlns:a16="http://schemas.microsoft.com/office/drawing/2014/main" val="189699899"/>
                    </a:ext>
                  </a:extLst>
                </a:gridCol>
                <a:gridCol w="1041717">
                  <a:extLst>
                    <a:ext uri="{9D8B030D-6E8A-4147-A177-3AD203B41FA5}">
                      <a16:colId xmlns:a16="http://schemas.microsoft.com/office/drawing/2014/main" val="2846831940"/>
                    </a:ext>
                  </a:extLst>
                </a:gridCol>
                <a:gridCol w="964591">
                  <a:extLst>
                    <a:ext uri="{9D8B030D-6E8A-4147-A177-3AD203B41FA5}">
                      <a16:colId xmlns:a16="http://schemas.microsoft.com/office/drawing/2014/main" val="1593900443"/>
                    </a:ext>
                  </a:extLst>
                </a:gridCol>
                <a:gridCol w="989975">
                  <a:extLst>
                    <a:ext uri="{9D8B030D-6E8A-4147-A177-3AD203B41FA5}">
                      <a16:colId xmlns:a16="http://schemas.microsoft.com/office/drawing/2014/main" val="2058363279"/>
                    </a:ext>
                  </a:extLst>
                </a:gridCol>
              </a:tblGrid>
              <a:tr h="475470">
                <a:tc gridSpan="5">
                  <a:txBody>
                    <a:bodyPr/>
                    <a:lstStyle/>
                    <a:p>
                      <a:pPr algn="l" fontAlgn="b"/>
                      <a:r>
                        <a:rPr lang="fr-FR" sz="1400" b="1" i="0" u="none" strike="noStrike" noProof="0">
                          <a:solidFill>
                            <a:srgbClr val="000000"/>
                          </a:solidFill>
                          <a:effectLst/>
                          <a:latin typeface="Calibri" panose="020F0502020204030204" pitchFamily="34" charset="0"/>
                        </a:rPr>
                        <a:t>Adéquation du traitement dans la mise en œuvre au niveau du district</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01107259"/>
                  </a:ext>
                </a:extLst>
              </a:tr>
              <a:tr h="222877">
                <a:tc>
                  <a:txBody>
                    <a:bodyPr/>
                    <a:lstStyle/>
                    <a:p>
                      <a:pPr algn="l"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634016"/>
                  </a:ext>
                </a:extLst>
              </a:tr>
              <a:tr h="360848">
                <a:tc>
                  <a:txBody>
                    <a:bodyPr/>
                    <a:lstStyle/>
                    <a:p>
                      <a:pPr algn="l" fontAlgn="ctr"/>
                      <a:r>
                        <a:rPr lang="fr-FR" sz="1400" b="1" i="0" u="none" strike="noStrike" noProof="0" dirty="0">
                          <a:solidFill>
                            <a:srgbClr val="000000"/>
                          </a:solidFill>
                          <a:effectLst/>
                          <a:latin typeface="Calibri" panose="020F0502020204030204" pitchFamily="34" charset="0"/>
                        </a:rPr>
                        <a:t> Province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Traitement adéquat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Sous-traitement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Sur 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3129073835"/>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Sud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33927827"/>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Ouest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7283932"/>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Nord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7540333"/>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59989685"/>
                  </a:ext>
                </a:extLst>
              </a:tr>
              <a:tr h="222877">
                <a:tc>
                  <a:txBody>
                    <a:bodyPr/>
                    <a:lstStyle/>
                    <a:p>
                      <a:pPr algn="l" fontAlgn="b"/>
                      <a:r>
                        <a:rPr lang="fr-FR" sz="1400" b="1" i="0" u="none" strike="noStrike" noProof="0">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51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26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29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dirty="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1661345372"/>
                  </a:ext>
                </a:extLst>
              </a:tr>
            </a:tbl>
          </a:graphicData>
        </a:graphic>
      </p:graphicFrame>
      <p:graphicFrame>
        <p:nvGraphicFramePr>
          <p:cNvPr id="8" name="Table 7">
            <a:extLst>
              <a:ext uri="{FF2B5EF4-FFF2-40B4-BE49-F238E27FC236}">
                <a16:creationId xmlns:a16="http://schemas.microsoft.com/office/drawing/2014/main" id="{16C84CCD-9094-481E-B094-4123F74A4295}"/>
              </a:ext>
            </a:extLst>
          </p:cNvPr>
          <p:cNvGraphicFramePr>
            <a:graphicFrameLocks noGrp="1"/>
          </p:cNvGraphicFramePr>
          <p:nvPr/>
        </p:nvGraphicFramePr>
        <p:xfrm>
          <a:off x="1411186" y="4027966"/>
          <a:ext cx="10490558" cy="1996440"/>
        </p:xfrm>
        <a:graphic>
          <a:graphicData uri="http://schemas.openxmlformats.org/drawingml/2006/table">
            <a:tbl>
              <a:tblPr/>
              <a:tblGrid>
                <a:gridCol w="1908484">
                  <a:extLst>
                    <a:ext uri="{9D8B030D-6E8A-4147-A177-3AD203B41FA5}">
                      <a16:colId xmlns:a16="http://schemas.microsoft.com/office/drawing/2014/main" val="965536383"/>
                    </a:ext>
                  </a:extLst>
                </a:gridCol>
                <a:gridCol w="1551961">
                  <a:extLst>
                    <a:ext uri="{9D8B030D-6E8A-4147-A177-3AD203B41FA5}">
                      <a16:colId xmlns:a16="http://schemas.microsoft.com/office/drawing/2014/main" val="629423320"/>
                    </a:ext>
                  </a:extLst>
                </a:gridCol>
                <a:gridCol w="1350417">
                  <a:extLst>
                    <a:ext uri="{9D8B030D-6E8A-4147-A177-3AD203B41FA5}">
                      <a16:colId xmlns:a16="http://schemas.microsoft.com/office/drawing/2014/main" val="156199034"/>
                    </a:ext>
                  </a:extLst>
                </a:gridCol>
                <a:gridCol w="1509290">
                  <a:extLst>
                    <a:ext uri="{9D8B030D-6E8A-4147-A177-3AD203B41FA5}">
                      <a16:colId xmlns:a16="http://schemas.microsoft.com/office/drawing/2014/main" val="3866106150"/>
                    </a:ext>
                  </a:extLst>
                </a:gridCol>
                <a:gridCol w="1549008">
                  <a:extLst>
                    <a:ext uri="{9D8B030D-6E8A-4147-A177-3AD203B41FA5}">
                      <a16:colId xmlns:a16="http://schemas.microsoft.com/office/drawing/2014/main" val="2881491626"/>
                    </a:ext>
                  </a:extLst>
                </a:gridCol>
                <a:gridCol w="1310699">
                  <a:extLst>
                    <a:ext uri="{9D8B030D-6E8A-4147-A177-3AD203B41FA5}">
                      <a16:colId xmlns:a16="http://schemas.microsoft.com/office/drawing/2014/main" val="369956247"/>
                    </a:ext>
                  </a:extLst>
                </a:gridCol>
                <a:gridCol w="1310699">
                  <a:extLst>
                    <a:ext uri="{9D8B030D-6E8A-4147-A177-3AD203B41FA5}">
                      <a16:colId xmlns:a16="http://schemas.microsoft.com/office/drawing/2014/main" val="3392473740"/>
                    </a:ext>
                  </a:extLst>
                </a:gridCol>
              </a:tblGrid>
              <a:tr h="200025">
                <a:tc gridSpan="7">
                  <a:txBody>
                    <a:bodyPr/>
                    <a:lstStyle/>
                    <a:p>
                      <a:pPr algn="l" fontAlgn="b"/>
                      <a:r>
                        <a:rPr lang="fr-FR" sz="1400" b="1" i="0" u="none" strike="noStrike" noProof="0" dirty="0">
                          <a:solidFill>
                            <a:srgbClr val="000000"/>
                          </a:solidFill>
                          <a:effectLst/>
                          <a:latin typeface="Calibri" panose="020F0502020204030204" pitchFamily="34" charset="0"/>
                        </a:rPr>
                        <a:t>Inégalité des traitements dans la mise en œuvre au niveau du district</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9383080"/>
                  </a:ext>
                </a:extLst>
              </a:tr>
              <a:tr h="75951">
                <a:tc>
                  <a:txBody>
                    <a:bodyPr/>
                    <a:lstStyle/>
                    <a:p>
                      <a:pPr algn="l"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808504"/>
                  </a:ext>
                </a:extLst>
              </a:tr>
              <a:tr h="485775">
                <a:tc>
                  <a:txBody>
                    <a:bodyPr/>
                    <a:lstStyle/>
                    <a:p>
                      <a:pPr algn="l" fontAlgn="ctr"/>
                      <a:r>
                        <a:rPr lang="fr-FR" sz="1400" b="1" i="0" u="none" strike="noStrike" noProof="0" dirty="0">
                          <a:solidFill>
                            <a:srgbClr val="000000"/>
                          </a:solidFill>
                          <a:effectLst/>
                          <a:latin typeface="Calibri" panose="020F0502020204030204" pitchFamily="34" charset="0"/>
                        </a:rPr>
                        <a:t> Province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traités adéquatement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oubliés par sous-estimation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traités par sur-estimation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PZQ en moins par sous-estimation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PZQ en surplus par sur-estimation</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2495663412"/>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Sud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22,291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6,803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31,991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17,009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79,980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39163204"/>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Ouest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35,992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2,611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10,921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6,528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27,303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86952807"/>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Nord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33,566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20,831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57,218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52,080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143,047</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29712169"/>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87,144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8,392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23,592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20,982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58,981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77136640"/>
                  </a:ext>
                </a:extLst>
              </a:tr>
              <a:tr h="200025">
                <a:tc>
                  <a:txBody>
                    <a:bodyPr/>
                    <a:lstStyle/>
                    <a:p>
                      <a:pPr algn="l" fontAlgn="b"/>
                      <a:r>
                        <a:rPr lang="fr-FR" sz="1400" b="1" i="0" u="none" strike="noStrike" noProof="0">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178,993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38,637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123,722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96,599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dirty="0">
                          <a:solidFill>
                            <a:srgbClr val="000000"/>
                          </a:solidFill>
                          <a:effectLst/>
                          <a:latin typeface="Calibri" panose="020F0502020204030204" pitchFamily="34" charset="0"/>
                        </a:rPr>
                        <a:t>309,311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3953516128"/>
                  </a:ext>
                </a:extLst>
              </a:tr>
            </a:tbl>
          </a:graphicData>
        </a:graphic>
      </p:graphicFrame>
      <p:sp>
        <p:nvSpPr>
          <p:cNvPr id="19" name="Rectangle 18">
            <a:extLst>
              <a:ext uri="{FF2B5EF4-FFF2-40B4-BE49-F238E27FC236}">
                <a16:creationId xmlns:a16="http://schemas.microsoft.com/office/drawing/2014/main" id="{76F4FA5D-0493-49BF-9C5F-73F13426635B}"/>
              </a:ext>
            </a:extLst>
          </p:cNvPr>
          <p:cNvSpPr/>
          <p:nvPr/>
        </p:nvSpPr>
        <p:spPr>
          <a:xfrm>
            <a:off x="1287809" y="2417160"/>
            <a:ext cx="5293209" cy="20303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4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27109" y="214826"/>
            <a:ext cx="10099431" cy="864961"/>
          </a:xfrm>
        </p:spPr>
        <p:txBody>
          <a:bodyPr>
            <a:noAutofit/>
          </a:bodyPr>
          <a:lstStyle/>
          <a:p>
            <a:pPr algn="l"/>
            <a:r>
              <a:rPr lang="en-US" b="1" dirty="0"/>
              <a:t>Output Data – Medicines Request</a:t>
            </a:r>
          </a:p>
        </p:txBody>
      </p:sp>
      <p:graphicFrame>
        <p:nvGraphicFramePr>
          <p:cNvPr id="8" name="Content Placeholder 7">
            <a:extLst>
              <a:ext uri="{FF2B5EF4-FFF2-40B4-BE49-F238E27FC236}">
                <a16:creationId xmlns:a16="http://schemas.microsoft.com/office/drawing/2014/main" id="{D5C39829-35D3-4C52-B99C-0D309466D707}"/>
              </a:ext>
            </a:extLst>
          </p:cNvPr>
          <p:cNvGraphicFramePr>
            <a:graphicFrameLocks noGrp="1"/>
          </p:cNvGraphicFramePr>
          <p:nvPr>
            <p:ph idx="1"/>
          </p:nvPr>
        </p:nvGraphicFramePr>
        <p:xfrm>
          <a:off x="1397883" y="1100138"/>
          <a:ext cx="10025304" cy="5217399"/>
        </p:xfrm>
        <a:graphic>
          <a:graphicData uri="http://schemas.openxmlformats.org/drawingml/2006/table">
            <a:tbl>
              <a:tblPr>
                <a:tableStyleId>{BDBED569-4797-4DF1-A0F4-6AAB3CD982D8}</a:tableStyleId>
              </a:tblPr>
              <a:tblGrid>
                <a:gridCol w="550187">
                  <a:extLst>
                    <a:ext uri="{9D8B030D-6E8A-4147-A177-3AD203B41FA5}">
                      <a16:colId xmlns:a16="http://schemas.microsoft.com/office/drawing/2014/main" val="3505463190"/>
                    </a:ext>
                  </a:extLst>
                </a:gridCol>
                <a:gridCol w="834524">
                  <a:extLst>
                    <a:ext uri="{9D8B030D-6E8A-4147-A177-3AD203B41FA5}">
                      <a16:colId xmlns:a16="http://schemas.microsoft.com/office/drawing/2014/main" val="1695058183"/>
                    </a:ext>
                  </a:extLst>
                </a:gridCol>
                <a:gridCol w="664661">
                  <a:extLst>
                    <a:ext uri="{9D8B030D-6E8A-4147-A177-3AD203B41FA5}">
                      <a16:colId xmlns:a16="http://schemas.microsoft.com/office/drawing/2014/main" val="3771174436"/>
                    </a:ext>
                  </a:extLst>
                </a:gridCol>
                <a:gridCol w="664661">
                  <a:extLst>
                    <a:ext uri="{9D8B030D-6E8A-4147-A177-3AD203B41FA5}">
                      <a16:colId xmlns:a16="http://schemas.microsoft.com/office/drawing/2014/main" val="1948292183"/>
                    </a:ext>
                  </a:extLst>
                </a:gridCol>
                <a:gridCol w="664661">
                  <a:extLst>
                    <a:ext uri="{9D8B030D-6E8A-4147-A177-3AD203B41FA5}">
                      <a16:colId xmlns:a16="http://schemas.microsoft.com/office/drawing/2014/main" val="2735327024"/>
                    </a:ext>
                  </a:extLst>
                </a:gridCol>
                <a:gridCol w="664661">
                  <a:extLst>
                    <a:ext uri="{9D8B030D-6E8A-4147-A177-3AD203B41FA5}">
                      <a16:colId xmlns:a16="http://schemas.microsoft.com/office/drawing/2014/main" val="1458895132"/>
                    </a:ext>
                  </a:extLst>
                </a:gridCol>
                <a:gridCol w="664661">
                  <a:extLst>
                    <a:ext uri="{9D8B030D-6E8A-4147-A177-3AD203B41FA5}">
                      <a16:colId xmlns:a16="http://schemas.microsoft.com/office/drawing/2014/main" val="2457147886"/>
                    </a:ext>
                  </a:extLst>
                </a:gridCol>
                <a:gridCol w="664661">
                  <a:extLst>
                    <a:ext uri="{9D8B030D-6E8A-4147-A177-3AD203B41FA5}">
                      <a16:colId xmlns:a16="http://schemas.microsoft.com/office/drawing/2014/main" val="329253374"/>
                    </a:ext>
                  </a:extLst>
                </a:gridCol>
                <a:gridCol w="664661">
                  <a:extLst>
                    <a:ext uri="{9D8B030D-6E8A-4147-A177-3AD203B41FA5}">
                      <a16:colId xmlns:a16="http://schemas.microsoft.com/office/drawing/2014/main" val="1641992251"/>
                    </a:ext>
                  </a:extLst>
                </a:gridCol>
                <a:gridCol w="664661">
                  <a:extLst>
                    <a:ext uri="{9D8B030D-6E8A-4147-A177-3AD203B41FA5}">
                      <a16:colId xmlns:a16="http://schemas.microsoft.com/office/drawing/2014/main" val="3703204524"/>
                    </a:ext>
                  </a:extLst>
                </a:gridCol>
                <a:gridCol w="664661">
                  <a:extLst>
                    <a:ext uri="{9D8B030D-6E8A-4147-A177-3AD203B41FA5}">
                      <a16:colId xmlns:a16="http://schemas.microsoft.com/office/drawing/2014/main" val="3182768624"/>
                    </a:ext>
                  </a:extLst>
                </a:gridCol>
                <a:gridCol w="664661">
                  <a:extLst>
                    <a:ext uri="{9D8B030D-6E8A-4147-A177-3AD203B41FA5}">
                      <a16:colId xmlns:a16="http://schemas.microsoft.com/office/drawing/2014/main" val="1864798214"/>
                    </a:ext>
                  </a:extLst>
                </a:gridCol>
                <a:gridCol w="664661">
                  <a:extLst>
                    <a:ext uri="{9D8B030D-6E8A-4147-A177-3AD203B41FA5}">
                      <a16:colId xmlns:a16="http://schemas.microsoft.com/office/drawing/2014/main" val="640722360"/>
                    </a:ext>
                  </a:extLst>
                </a:gridCol>
                <a:gridCol w="664661">
                  <a:extLst>
                    <a:ext uri="{9D8B030D-6E8A-4147-A177-3AD203B41FA5}">
                      <a16:colId xmlns:a16="http://schemas.microsoft.com/office/drawing/2014/main" val="1436625245"/>
                    </a:ext>
                  </a:extLst>
                </a:gridCol>
                <a:gridCol w="664661">
                  <a:extLst>
                    <a:ext uri="{9D8B030D-6E8A-4147-A177-3AD203B41FA5}">
                      <a16:colId xmlns:a16="http://schemas.microsoft.com/office/drawing/2014/main" val="2510324623"/>
                    </a:ext>
                  </a:extLst>
                </a:gridCol>
              </a:tblGrid>
              <a:tr h="190206">
                <a:tc gridSpan="6">
                  <a:txBody>
                    <a:bodyPr/>
                    <a:lstStyle/>
                    <a:p>
                      <a:pPr algn="ctr" fontAlgn="ctr"/>
                      <a:r>
                        <a:rPr lang="fr-FR" sz="1400" u="none" strike="noStrike" noProof="0" dirty="0">
                          <a:effectLst/>
                        </a:rPr>
                        <a:t>Géographie</a:t>
                      </a:r>
                      <a:endParaRPr lang="fr-FR" sz="1400" b="1" i="0" u="none" strike="noStrike" noProof="0"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fr-FR" sz="1400" u="none" strike="noStrike" noProof="0">
                          <a:effectLst/>
                        </a:rPr>
                        <a:t>EPI</a:t>
                      </a:r>
                      <a:endParaRPr lang="fr-FR" sz="1400" b="1" i="0" u="none" strike="noStrike" noProof="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gridSpan="8">
                  <a:txBody>
                    <a:bodyPr/>
                    <a:lstStyle/>
                    <a:p>
                      <a:pPr algn="ctr" fontAlgn="ctr"/>
                      <a:r>
                        <a:rPr lang="fr-FR" sz="1400" u="none" strike="noStrike" noProof="0" dirty="0">
                          <a:effectLst/>
                        </a:rPr>
                        <a:t>Projections Annuelles de Traitement  2020</a:t>
                      </a:r>
                      <a:endParaRPr lang="fr-FR" sz="1400" b="1" i="0" u="none" strike="noStrike" noProof="0"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85221365"/>
                  </a:ext>
                </a:extLst>
              </a:tr>
              <a:tr h="407584">
                <a:tc>
                  <a:txBody>
                    <a:bodyPr/>
                    <a:lstStyle/>
                    <a:p>
                      <a:pPr algn="ctr" fontAlgn="ctr"/>
                      <a:r>
                        <a:rPr lang="fr-FR" sz="1000" b="0" i="0" u="none" strike="noStrike" noProof="0" dirty="0">
                          <a:solidFill>
                            <a:srgbClr val="000000"/>
                          </a:solidFill>
                          <a:effectLst/>
                          <a:latin typeface="Calibri" panose="020F0502020204030204" pitchFamily="34" charset="0"/>
                        </a:rPr>
                        <a:t>SN</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Pays</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ISO3</a:t>
                      </a:r>
                    </a:p>
                  </a:txBody>
                  <a:tcPr marL="0" marR="0" marT="0" marB="0" anchor="ctr">
                    <a:solidFill>
                      <a:schemeClr val="tx2">
                        <a:lumMod val="20000"/>
                        <a:lumOff val="80000"/>
                      </a:schemeClr>
                    </a:solidFill>
                  </a:tcPr>
                </a:tc>
                <a:tc>
                  <a:txBody>
                    <a:bodyPr/>
                    <a:lstStyle/>
                    <a:p>
                      <a:pPr algn="l" fontAlgn="ctr"/>
                      <a:r>
                        <a:rPr lang="fr-FR" sz="1000" b="0" i="0" u="none" strike="noStrike" noProof="0" dirty="0">
                          <a:solidFill>
                            <a:srgbClr val="000000"/>
                          </a:solidFill>
                          <a:effectLst/>
                          <a:latin typeface="Calibri" panose="020F0502020204030204" pitchFamily="34" charset="0"/>
                        </a:rPr>
                        <a:t>Région sanitaire</a:t>
                      </a:r>
                    </a:p>
                  </a:txBody>
                  <a:tcPr marL="0" marR="0" marT="0" marB="0" anchor="ctr">
                    <a:solidFill>
                      <a:schemeClr val="tx2">
                        <a:lumMod val="20000"/>
                        <a:lumOff val="80000"/>
                      </a:schemeClr>
                    </a:solidFill>
                  </a:tcPr>
                </a:tc>
                <a:tc>
                  <a:txBody>
                    <a:bodyPr/>
                    <a:lstStyle/>
                    <a:p>
                      <a:pPr algn="l" fontAlgn="ctr"/>
                      <a:r>
                        <a:rPr lang="fr-FR" sz="1000" b="0" i="0" u="none" strike="noStrike" noProof="0">
                          <a:solidFill>
                            <a:srgbClr val="000000"/>
                          </a:solidFill>
                          <a:effectLst/>
                          <a:latin typeface="Calibri" panose="020F0502020204030204" pitchFamily="34" charset="0"/>
                        </a:rPr>
                        <a:t>District sanitaire</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ESPEN_UMO_ID</a:t>
                      </a:r>
                    </a:p>
                  </a:txBody>
                  <a:tcPr marL="0" marR="0" marT="0" marB="0" anchor="ctr">
                    <a:solidFill>
                      <a:schemeClr val="tx2">
                        <a:lumMod val="20000"/>
                        <a:lumOff val="80000"/>
                      </a:schemeClr>
                    </a:solidFill>
                  </a:tcPr>
                </a:tc>
                <a:tc>
                  <a:txBody>
                    <a:bodyPr/>
                    <a:lstStyle/>
                    <a:p>
                      <a:pPr algn="ctr" fontAlgn="ctr"/>
                      <a:r>
                        <a:rPr lang="fr-FR" sz="1000" b="0" i="0" u="none" strike="noStrike" noProof="0">
                          <a:solidFill>
                            <a:srgbClr val="000000"/>
                          </a:solidFill>
                          <a:effectLst/>
                          <a:latin typeface="Calibri" panose="020F0502020204030204" pitchFamily="34" charset="0"/>
                        </a:rPr>
                        <a:t>Endemicité</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EAS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Adultes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Total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Programmé pour Rx</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 nb de sous-unités à traiter</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EAS à traiter</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Adultes à traiter Rx</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Total à traiter</a:t>
                      </a:r>
                    </a:p>
                  </a:txBody>
                  <a:tcPr marL="0" marR="0" marT="0" marB="0" anchor="ctr">
                    <a:solidFill>
                      <a:schemeClr val="tx2">
                        <a:lumMod val="20000"/>
                        <a:lumOff val="80000"/>
                      </a:schemeClr>
                    </a:solidFill>
                  </a:tcPr>
                </a:tc>
                <a:extLst>
                  <a:ext uri="{0D108BD9-81ED-4DB2-BD59-A6C34878D82A}">
                    <a16:rowId xmlns:a16="http://schemas.microsoft.com/office/drawing/2014/main" val="2340412569"/>
                  </a:ext>
                </a:extLst>
              </a:tr>
              <a:tr h="181149">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dirty="0">
                          <a:effectLst/>
                        </a:rPr>
                        <a:t>Murkonia</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Sud</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Astori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28,039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18,225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46,264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80188658"/>
                  </a:ext>
                </a:extLst>
              </a:tr>
              <a:tr h="181149">
                <a:tc>
                  <a:txBody>
                    <a:bodyPr/>
                    <a:lstStyle/>
                    <a:p>
                      <a:pPr algn="ctr" fontAlgn="b"/>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Brodsi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6,880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4,473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11,353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14346090"/>
                  </a:ext>
                </a:extLst>
              </a:tr>
              <a:tr h="181149">
                <a:tc>
                  <a:txBody>
                    <a:bodyPr/>
                    <a:lstStyle/>
                    <a:p>
                      <a:pPr algn="ctr" fontAlgn="b"/>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Conichi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17,576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5,220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22,796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779547271"/>
                  </a:ext>
                </a:extLst>
              </a:tr>
              <a:tr h="181149">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Druna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52,091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53,308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105,399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18408495"/>
                  </a:ext>
                </a:extLst>
              </a:tr>
              <a:tr h="181149">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Elona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32,436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53,846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86,282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32,436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53,846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86,282</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493125135"/>
                  </a:ext>
                </a:extLst>
              </a:tr>
              <a:tr h="181149">
                <a:tc>
                  <a:txBody>
                    <a:bodyPr/>
                    <a:lstStyle/>
                    <a:p>
                      <a:pPr algn="ctr" fontAlgn="b"/>
                      <a:r>
                        <a:rPr lang="fr-FR" sz="1000" u="none" strike="noStrike" noProof="0">
                          <a:effectLst/>
                        </a:rPr>
                        <a:t>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Flora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59,870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109,029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168,899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59,870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109,029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168,899</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27457157"/>
                  </a:ext>
                </a:extLst>
              </a:tr>
              <a:tr h="181149">
                <a:tc>
                  <a:txBody>
                    <a:bodyPr/>
                    <a:lstStyle/>
                    <a:p>
                      <a:pPr algn="ctr" fontAlgn="b"/>
                      <a:r>
                        <a:rPr lang="fr-FR" sz="1000" u="none" strike="noStrike" noProof="0">
                          <a:effectLst/>
                        </a:rPr>
                        <a:t>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b="0" i="0" u="none" strike="noStrike" noProof="0" dirty="0">
                          <a:solidFill>
                            <a:srgbClr val="000000"/>
                          </a:solidFill>
                          <a:effectLst/>
                          <a:latin typeface="Calibri" panose="020F0502020204030204" pitchFamily="34" charset="0"/>
                        </a:rPr>
                        <a:t>Ouest</a:t>
                      </a:r>
                    </a:p>
                  </a:txBody>
                  <a:tcPr marL="9057" marR="9057" marT="9057" marB="0" anchor="b"/>
                </a:tc>
                <a:tc>
                  <a:txBody>
                    <a:bodyPr/>
                    <a:lstStyle/>
                    <a:p>
                      <a:pPr algn="l" fontAlgn="b"/>
                      <a:r>
                        <a:rPr lang="fr-FR" sz="1000" u="none" strike="noStrike" noProof="0">
                          <a:effectLst/>
                        </a:rPr>
                        <a:t>Genthols</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7</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16,312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46,938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63,250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39169461"/>
                  </a:ext>
                </a:extLst>
              </a:tr>
              <a:tr h="181149">
                <a:tc>
                  <a:txBody>
                    <a:bodyPr/>
                    <a:lstStyle/>
                    <a:p>
                      <a:pPr algn="ctr" fontAlgn="b"/>
                      <a:r>
                        <a:rPr lang="fr-FR" sz="1000" u="none" strike="noStrike" noProof="0">
                          <a:effectLst/>
                        </a:rPr>
                        <a:t>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Ouest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Hobbat</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8</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15,053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48,922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63,975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15,053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48,922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63,975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395245992"/>
                  </a:ext>
                </a:extLst>
              </a:tr>
              <a:tr h="181149">
                <a:tc>
                  <a:txBody>
                    <a:bodyPr/>
                    <a:lstStyle/>
                    <a:p>
                      <a:pPr algn="ctr" fontAlgn="b"/>
                      <a:r>
                        <a:rPr lang="fr-FR" sz="1000" u="none" strike="noStrike" noProof="0">
                          <a:effectLst/>
                        </a:rPr>
                        <a:t>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Ouest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dirty="0">
                          <a:effectLst/>
                        </a:rPr>
                        <a:t>Ifilato</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9,369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25,360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34,729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9,369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25,360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34,729</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49526509"/>
                  </a:ext>
                </a:extLst>
              </a:tr>
              <a:tr h="181149">
                <a:tc>
                  <a:txBody>
                    <a:bodyPr/>
                    <a:lstStyle/>
                    <a:p>
                      <a:pPr algn="ctr" fontAlgn="b"/>
                      <a:r>
                        <a:rPr lang="fr-FR" sz="1000" u="none" strike="noStrike" noProof="0">
                          <a:effectLst/>
                        </a:rPr>
                        <a:t>10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Ouest</a:t>
                      </a:r>
                    </a:p>
                  </a:txBody>
                  <a:tcPr marL="9057" marR="9057" marT="9057" marB="0" anchor="b"/>
                </a:tc>
                <a:tc>
                  <a:txBody>
                    <a:bodyPr/>
                    <a:lstStyle/>
                    <a:p>
                      <a:pPr algn="l" fontAlgn="b"/>
                      <a:r>
                        <a:rPr lang="fr-FR" sz="1000" u="none" strike="noStrike" noProof="0">
                          <a:effectLst/>
                        </a:rPr>
                        <a:t>Jenna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7,912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7,912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63807547"/>
                  </a:ext>
                </a:extLst>
              </a:tr>
              <a:tr h="181149">
                <a:tc>
                  <a:txBody>
                    <a:bodyPr/>
                    <a:lstStyle/>
                    <a:p>
                      <a:pPr algn="ctr" fontAlgn="b"/>
                      <a:r>
                        <a:rPr lang="fr-FR" sz="1000" u="none" strike="noStrike" noProof="0">
                          <a:effectLst/>
                        </a:rPr>
                        <a:t>11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Nord</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Kora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11,042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35,884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46,926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11,042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35,884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46,926</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6195344"/>
                  </a:ext>
                </a:extLst>
              </a:tr>
              <a:tr h="181149">
                <a:tc>
                  <a:txBody>
                    <a:bodyPr/>
                    <a:lstStyle/>
                    <a:p>
                      <a:pPr algn="ctr" fontAlgn="b"/>
                      <a:r>
                        <a:rPr lang="fr-FR" sz="1000" u="none" strike="noStrike" noProof="0">
                          <a:effectLst/>
                        </a:rPr>
                        <a:t>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Lusson</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12,076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30,082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42,158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12,076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30,082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42,158</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78398059"/>
                  </a:ext>
                </a:extLst>
              </a:tr>
              <a:tr h="181149">
                <a:tc>
                  <a:txBody>
                    <a:bodyPr/>
                    <a:lstStyle/>
                    <a:p>
                      <a:pPr algn="ctr" fontAlgn="b"/>
                      <a:r>
                        <a:rPr lang="fr-FR" sz="1000" u="none" strike="noStrike" noProof="0">
                          <a:effectLst/>
                        </a:rPr>
                        <a:t>13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Michen</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3,225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2,097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655580005"/>
                  </a:ext>
                </a:extLst>
              </a:tr>
              <a:tr h="181149">
                <a:tc>
                  <a:txBody>
                    <a:bodyPr/>
                    <a:lstStyle/>
                    <a:p>
                      <a:pPr algn="ctr" fontAlgn="b"/>
                      <a:r>
                        <a:rPr lang="fr-FR" sz="1000" u="none" strike="noStrike" noProof="0">
                          <a:effectLst/>
                        </a:rPr>
                        <a:t>14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Nursed</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34,120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76,041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110,161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610026273"/>
                  </a:ext>
                </a:extLst>
              </a:tr>
              <a:tr h="181149">
                <a:tc>
                  <a:txBody>
                    <a:bodyPr/>
                    <a:lstStyle/>
                    <a:p>
                      <a:pPr algn="ctr" fontAlgn="b"/>
                      <a:r>
                        <a:rPr lang="fr-FR" sz="1000" u="none" strike="noStrike" noProof="0">
                          <a:effectLst/>
                        </a:rPr>
                        <a:t>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Opafuril</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21,095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68,556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89,651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21,095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68,556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89,651</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27912868"/>
                  </a:ext>
                </a:extLst>
              </a:tr>
              <a:tr h="181149">
                <a:tc>
                  <a:txBody>
                    <a:bodyPr/>
                    <a:lstStyle/>
                    <a:p>
                      <a:pPr algn="ctr" fontAlgn="b"/>
                      <a:r>
                        <a:rPr lang="fr-FR" sz="1000" u="none" strike="noStrike" noProof="0">
                          <a:effectLst/>
                        </a:rPr>
                        <a:t>16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Pravda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1,290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4,190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5,480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1,290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4,190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5,480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073009754"/>
                  </a:ext>
                </a:extLst>
              </a:tr>
              <a:tr h="181149">
                <a:tc>
                  <a:txBody>
                    <a:bodyPr/>
                    <a:lstStyle/>
                    <a:p>
                      <a:pPr algn="ctr" fontAlgn="b"/>
                      <a:r>
                        <a:rPr lang="fr-FR" sz="1000" u="none" strike="noStrike" noProof="0">
                          <a:effectLst/>
                        </a:rPr>
                        <a:t>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Rustishal</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17</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22,495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62,722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85,217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22,495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62,722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85,217</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89958061"/>
                  </a:ext>
                </a:extLst>
              </a:tr>
              <a:tr h="181149">
                <a:tc>
                  <a:txBody>
                    <a:bodyPr/>
                    <a:lstStyle/>
                    <a:p>
                      <a:pPr algn="ctr" fontAlgn="b"/>
                      <a:r>
                        <a:rPr lang="fr-FR" sz="1000" u="none" strike="noStrike" noProof="0">
                          <a:effectLst/>
                        </a:rPr>
                        <a:t>18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Est</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Sotru</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18</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2,378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3,954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6,332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57376774"/>
                  </a:ext>
                </a:extLst>
              </a:tr>
              <a:tr h="181149">
                <a:tc>
                  <a:txBody>
                    <a:bodyPr/>
                    <a:lstStyle/>
                    <a:p>
                      <a:pPr algn="ctr" fontAlgn="b"/>
                      <a:r>
                        <a:rPr lang="fr-FR" sz="1000" u="none" strike="noStrike" noProof="0">
                          <a:effectLst/>
                        </a:rPr>
                        <a:t>19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Tribusep</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21,274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500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21,774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979939259"/>
                  </a:ext>
                </a:extLst>
              </a:tr>
              <a:tr h="181149">
                <a:tc>
                  <a:txBody>
                    <a:bodyPr/>
                    <a:lstStyle/>
                    <a:p>
                      <a:pPr algn="ctr" fontAlgn="b"/>
                      <a:r>
                        <a:rPr lang="fr-FR" sz="1000" u="none" strike="noStrike" noProof="0">
                          <a:effectLst/>
                        </a:rPr>
                        <a:t>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Utro</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5,845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13,038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18,883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856125597"/>
                  </a:ext>
                </a:extLst>
              </a:tr>
              <a:tr h="181149">
                <a:tc>
                  <a:txBody>
                    <a:bodyPr/>
                    <a:lstStyle/>
                    <a:p>
                      <a:pPr algn="ctr" fontAlgn="b"/>
                      <a:r>
                        <a:rPr lang="fr-FR" sz="1000" u="none" strike="noStrike" noProof="0">
                          <a:effectLst/>
                        </a:rPr>
                        <a:t>21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Vesstrik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50,403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163,812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214,215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50,403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163,812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214,215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22672758"/>
                  </a:ext>
                </a:extLst>
              </a:tr>
              <a:tr h="181149">
                <a:tc>
                  <a:txBody>
                    <a:bodyPr/>
                    <a:lstStyle/>
                    <a:p>
                      <a:pPr algn="ctr" fontAlgn="b"/>
                      <a:r>
                        <a:rPr lang="fr-FR" sz="1000" u="none" strike="noStrike" noProof="0">
                          <a:effectLst/>
                        </a:rPr>
                        <a:t>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Wolgik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8,522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27,695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36,217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8,522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27,695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36,217</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588067708"/>
                  </a:ext>
                </a:extLst>
              </a:tr>
              <a:tr h="181149">
                <a:tc>
                  <a:txBody>
                    <a:bodyPr/>
                    <a:lstStyle/>
                    <a:p>
                      <a:pPr algn="ctr" fontAlgn="b"/>
                      <a:r>
                        <a:rPr lang="fr-FR" sz="1000" u="none" strike="noStrike" noProof="0">
                          <a:effectLst/>
                        </a:rPr>
                        <a:t>23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Xanad</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23,815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12,583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36,398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434712953"/>
                  </a:ext>
                </a:extLst>
              </a:tr>
              <a:tr h="181149">
                <a:tc>
                  <a:txBody>
                    <a:bodyPr/>
                    <a:lstStyle/>
                    <a:p>
                      <a:pPr algn="ctr" fontAlgn="b"/>
                      <a:r>
                        <a:rPr lang="fr-FR" sz="1000" u="none" strike="noStrike" noProof="0">
                          <a:effectLst/>
                        </a:rPr>
                        <a:t>24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Yanduka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19,452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62,153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81,605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19,452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62,153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81,605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521120656"/>
                  </a:ext>
                </a:extLst>
              </a:tr>
              <a:tr h="190206">
                <a:tc>
                  <a:txBody>
                    <a:bodyPr/>
                    <a:lstStyle/>
                    <a:p>
                      <a:pPr algn="ctr" fontAlgn="b"/>
                      <a:r>
                        <a:rPr lang="fr-FR" sz="1000" u="none" strike="noStrike" noProof="0">
                          <a:effectLst/>
                        </a:rPr>
                        <a:t>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Zemelya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36,356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20,087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56,443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dirty="0">
                          <a:effectLst/>
                        </a:rPr>
                        <a:t>0</a:t>
                      </a:r>
                      <a:endParaRPr lang="fr-FR" sz="1000" b="0" i="0" u="none" strike="noStrike" noProof="0"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941272671"/>
                  </a:ext>
                </a:extLst>
              </a:tr>
            </a:tbl>
          </a:graphicData>
        </a:graphic>
      </p:graphicFrame>
    </p:spTree>
    <p:extLst>
      <p:ext uri="{BB962C8B-B14F-4D97-AF65-F5344CB8AC3E}">
        <p14:creationId xmlns:p14="http://schemas.microsoft.com/office/powerpoint/2010/main" val="349092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31141" y="1244929"/>
            <a:ext cx="9979623" cy="4319877"/>
          </a:xfrm>
        </p:spPr>
        <p:txBody>
          <a:bodyPr/>
          <a:lstStyle/>
          <a:p>
            <a:pPr algn="ctr"/>
            <a:r>
              <a:rPr lang="fr-FR" sz="4400" dirty="0"/>
              <a:t>Préparation des données pour l’analyse
</a:t>
            </a:r>
            <a:endParaRPr lang="en-GB" sz="4400" dirty="0"/>
          </a:p>
        </p:txBody>
      </p:sp>
    </p:spTree>
    <p:extLst>
      <p:ext uri="{BB962C8B-B14F-4D97-AF65-F5344CB8AC3E}">
        <p14:creationId xmlns:p14="http://schemas.microsoft.com/office/powerpoint/2010/main" val="50923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10515599" cy="591715"/>
          </a:xfrm>
        </p:spPr>
        <p:txBody>
          <a:bodyPr/>
          <a:lstStyle/>
          <a:p>
            <a:r>
              <a:rPr lang="en-US" dirty="0"/>
              <a:t>Données </a:t>
            </a:r>
            <a:r>
              <a:rPr lang="en-US" dirty="0" err="1"/>
              <a:t>démographiques</a:t>
            </a:r>
            <a:endParaRPr lang="en-GB" dirty="0"/>
          </a:p>
        </p:txBody>
      </p:sp>
      <p:graphicFrame>
        <p:nvGraphicFramePr>
          <p:cNvPr id="4" name="Table 3">
            <a:extLst>
              <a:ext uri="{FF2B5EF4-FFF2-40B4-BE49-F238E27FC236}">
                <a16:creationId xmlns:a16="http://schemas.microsoft.com/office/drawing/2014/main" id="{1B7203E8-DEB6-4C21-8761-FA2EC7680E96}"/>
              </a:ext>
            </a:extLst>
          </p:cNvPr>
          <p:cNvGraphicFramePr>
            <a:graphicFrameLocks noGrp="1"/>
          </p:cNvGraphicFramePr>
          <p:nvPr/>
        </p:nvGraphicFramePr>
        <p:xfrm>
          <a:off x="1176057" y="1252330"/>
          <a:ext cx="10177742" cy="5280771"/>
        </p:xfrm>
        <a:graphic>
          <a:graphicData uri="http://schemas.openxmlformats.org/drawingml/2006/table">
            <a:tbl>
              <a:tblPr/>
              <a:tblGrid>
                <a:gridCol w="1308726">
                  <a:extLst>
                    <a:ext uri="{9D8B030D-6E8A-4147-A177-3AD203B41FA5}">
                      <a16:colId xmlns:a16="http://schemas.microsoft.com/office/drawing/2014/main" val="4071942349"/>
                    </a:ext>
                  </a:extLst>
                </a:gridCol>
                <a:gridCol w="914400">
                  <a:extLst>
                    <a:ext uri="{9D8B030D-6E8A-4147-A177-3AD203B41FA5}">
                      <a16:colId xmlns:a16="http://schemas.microsoft.com/office/drawing/2014/main" val="1076598796"/>
                    </a:ext>
                  </a:extLst>
                </a:gridCol>
                <a:gridCol w="3070999">
                  <a:extLst>
                    <a:ext uri="{9D8B030D-6E8A-4147-A177-3AD203B41FA5}">
                      <a16:colId xmlns:a16="http://schemas.microsoft.com/office/drawing/2014/main" val="1668253904"/>
                    </a:ext>
                  </a:extLst>
                </a:gridCol>
                <a:gridCol w="4883617">
                  <a:extLst>
                    <a:ext uri="{9D8B030D-6E8A-4147-A177-3AD203B41FA5}">
                      <a16:colId xmlns:a16="http://schemas.microsoft.com/office/drawing/2014/main" val="2942097626"/>
                    </a:ext>
                  </a:extLst>
                </a:gridCol>
              </a:tblGrid>
              <a:tr h="533178">
                <a:tc>
                  <a:txBody>
                    <a:bodyPr/>
                    <a:lstStyle/>
                    <a:p>
                      <a:pPr marL="0" algn="l" defTabSz="685783" rtl="0" eaLnBrk="1" fontAlgn="ctr" latinLnBrk="0" hangingPunct="1"/>
                      <a:r>
                        <a:rPr lang="fr-FR" sz="1400" b="1" i="0" u="none" strike="noStrike" kern="1200" noProof="0" dirty="0">
                          <a:solidFill>
                            <a:srgbClr val="000000"/>
                          </a:solidFill>
                          <a:effectLst/>
                          <a:latin typeface="+mn-lt"/>
                          <a:ea typeface="+mn-ea"/>
                          <a:cs typeface="+mn-cs"/>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400" b="1" i="0" u="none" strike="noStrike" noProof="0" dirty="0">
                          <a:solidFill>
                            <a:srgbClr val="000000"/>
                          </a:solidFill>
                          <a:effectLst/>
                          <a:latin typeface="+mn-lt"/>
                        </a:rPr>
                        <a:t>Numéro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dirty="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dirty="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873614699"/>
                  </a:ext>
                </a:extLst>
              </a:tr>
              <a:tr h="266590">
                <a:tc rowSpan="7">
                  <a:txBody>
                    <a:bodyPr/>
                    <a:lstStyle/>
                    <a:p>
                      <a:pPr algn="l" fontAlgn="t"/>
                      <a:r>
                        <a:rPr lang="fr-FR" sz="1400" b="1" i="0" u="none" strike="noStrike" noProof="0">
                          <a:solidFill>
                            <a:srgbClr val="000000"/>
                          </a:solidFill>
                          <a:effectLst/>
                          <a:latin typeface="+mn-lt"/>
                        </a:rPr>
                        <a:t>Géographie</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fr-FR" sz="1400" b="1" i="0" u="none" strike="noStrike" noProof="0" dirty="0">
                          <a:solidFill>
                            <a:srgbClr val="000000"/>
                          </a:solidFill>
                          <a:effectLst/>
                          <a:latin typeface="+mn-lt"/>
                        </a:rPr>
                        <a:t>1</a:t>
                      </a:r>
                    </a:p>
                  </a:txBody>
                  <a:tcPr marL="0" marR="0" marT="0" marB="0">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fr-FR" sz="1400" b="1" i="0" u="none" strike="noStrike" noProof="0" dirty="0">
                          <a:solidFill>
                            <a:srgbClr val="000000"/>
                          </a:solidFill>
                          <a:effectLst/>
                          <a:latin typeface="+mn-lt"/>
                        </a:rPr>
                        <a:t>SN</a:t>
                      </a: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fr-FR" sz="1400" b="1" i="0" u="none" strike="noStrike" noProof="0" dirty="0">
                          <a:solidFill>
                            <a:srgbClr val="000000"/>
                          </a:solidFill>
                          <a:effectLst/>
                          <a:latin typeface="+mn-lt"/>
                        </a:rPr>
                        <a:t>Numéro incrémentiel du sous-unité</a:t>
                      </a: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481537379"/>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2</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Pays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a:noFill/>
                    </a:lnL>
                    <a:lnR>
                      <a:noFill/>
                    </a:lnR>
                    <a:lnT>
                      <a:noFill/>
                    </a:lnT>
                    <a:lnB>
                      <a:noFill/>
                    </a:lnB>
                  </a:tcPr>
                </a:tc>
                <a:extLst>
                  <a:ext uri="{0D108BD9-81ED-4DB2-BD59-A6C34878D82A}">
                    <a16:rowId xmlns:a16="http://schemas.microsoft.com/office/drawing/2014/main" val="32199906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3</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ISO2</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a:noFill/>
                    </a:lnL>
                    <a:lnR>
                      <a:noFill/>
                    </a:lnR>
                    <a:lnT>
                      <a:noFill/>
                    </a:lnT>
                    <a:lnB>
                      <a:noFill/>
                    </a:lnB>
                  </a:tcPr>
                </a:tc>
                <a:extLst>
                  <a:ext uri="{0D108BD9-81ED-4DB2-BD59-A6C34878D82A}">
                    <a16:rowId xmlns:a16="http://schemas.microsoft.com/office/drawing/2014/main" val="1828758811"/>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4</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Admin_1</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a:noFill/>
                    </a:lnL>
                    <a:lnR>
                      <a:noFill/>
                    </a:lnR>
                    <a:lnT>
                      <a:noFill/>
                    </a:lnT>
                    <a:lnB>
                      <a:noFill/>
                    </a:lnB>
                  </a:tcPr>
                </a:tc>
                <a:extLst>
                  <a:ext uri="{0D108BD9-81ED-4DB2-BD59-A6C34878D82A}">
                    <a16:rowId xmlns:a16="http://schemas.microsoft.com/office/drawing/2014/main" val="3607587416"/>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5</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Admin_2 (UMO)</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a:noFill/>
                    </a:lnL>
                    <a:lnR>
                      <a:noFill/>
                    </a:lnR>
                    <a:lnT>
                      <a:noFill/>
                    </a:lnT>
                    <a:lnB>
                      <a:noFill/>
                    </a:lnB>
                  </a:tcPr>
                </a:tc>
                <a:extLst>
                  <a:ext uri="{0D108BD9-81ED-4DB2-BD59-A6C34878D82A}">
                    <a16:rowId xmlns:a16="http://schemas.microsoft.com/office/drawing/2014/main" val="2384420187"/>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6</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ESPEN_UMO_ID</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Identifiant interne ESPEN pour l'UMO</a:t>
                      </a:r>
                    </a:p>
                  </a:txBody>
                  <a:tcPr marL="0" marR="0" marT="0" marB="0" anchor="ctr">
                    <a:lnL>
                      <a:noFill/>
                    </a:lnL>
                    <a:lnR>
                      <a:noFill/>
                    </a:lnR>
                    <a:lnT>
                      <a:noFill/>
                    </a:lnT>
                    <a:lnB>
                      <a:noFill/>
                    </a:lnB>
                  </a:tcPr>
                </a:tc>
                <a:extLst>
                  <a:ext uri="{0D108BD9-81ED-4DB2-BD59-A6C34878D82A}">
                    <a16:rowId xmlns:a16="http://schemas.microsoft.com/office/drawing/2014/main" val="3964049879"/>
                  </a:ext>
                </a:extLst>
              </a:tr>
              <a:tr h="451634">
                <a:tc vMerge="1">
                  <a:txBody>
                    <a:bodyPr/>
                    <a:lstStyle/>
                    <a:p>
                      <a:endParaRPr lang="en-GB"/>
                    </a:p>
                  </a:txBody>
                  <a:tcPr/>
                </a:tc>
                <a:tc>
                  <a:txBody>
                    <a:bodyPr/>
                    <a:lstStyle/>
                    <a:p>
                      <a:pPr algn="ctr" fontAlgn="t"/>
                      <a:r>
                        <a:rPr lang="fr-FR" sz="1400" b="1" i="0" u="none" strike="noStrike" noProof="0">
                          <a:solidFill>
                            <a:srgbClr val="000000"/>
                          </a:solidFill>
                          <a:effectLst/>
                          <a:latin typeface="+mn-lt"/>
                        </a:rPr>
                        <a:t>7</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Admin_3 (aire de santé,CSI, CSP, USP)</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Nom du sous-unité (peut ne pas être toujours le niveau 3, mais beaucoup plus bas - doit être de niveau inférieur à l'UMO)</a:t>
                      </a:r>
                    </a:p>
                  </a:txBody>
                  <a:tcPr marL="0" marR="0" marT="0" marB="0" anchor="ctr">
                    <a:lnL>
                      <a:noFill/>
                    </a:lnL>
                    <a:lnR>
                      <a:noFill/>
                    </a:lnR>
                    <a:lnT>
                      <a:noFill/>
                    </a:lnT>
                    <a:lnB>
                      <a:noFill/>
                    </a:lnB>
                  </a:tcPr>
                </a:tc>
                <a:extLst>
                  <a:ext uri="{0D108BD9-81ED-4DB2-BD59-A6C34878D82A}">
                    <a16:rowId xmlns:a16="http://schemas.microsoft.com/office/drawing/2014/main" val="3231443646"/>
                  </a:ext>
                </a:extLst>
              </a:tr>
              <a:tr h="266590">
                <a:tc rowSpan="9">
                  <a:txBody>
                    <a:bodyPr/>
                    <a:lstStyle/>
                    <a:p>
                      <a:pPr algn="l" fontAlgn="t"/>
                      <a:r>
                        <a:rPr lang="fr-FR" sz="1400" b="1" i="0" u="none" strike="noStrike" noProof="0" dirty="0">
                          <a:solidFill>
                            <a:srgbClr val="000000"/>
                          </a:solidFill>
                          <a:effectLst/>
                          <a:latin typeface="+mn-lt"/>
                        </a:rPr>
                        <a:t>Démographie</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a:solidFill>
                            <a:srgbClr val="000000"/>
                          </a:solidFill>
                          <a:effectLst/>
                          <a:latin typeface="+mn-lt"/>
                        </a:rPr>
                        <a:t>8</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Année population</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Année de population</a:t>
                      </a:r>
                    </a:p>
                  </a:txBody>
                  <a:tcPr marL="0" marR="0" marT="0" marB="0" anchor="ctr">
                    <a:lnL>
                      <a:noFill/>
                    </a:lnL>
                    <a:lnR>
                      <a:noFill/>
                    </a:lnR>
                    <a:lnT>
                      <a:noFill/>
                    </a:lnT>
                    <a:lnB>
                      <a:noFill/>
                    </a:lnB>
                  </a:tcPr>
                </a:tc>
                <a:extLst>
                  <a:ext uri="{0D108BD9-81ED-4DB2-BD59-A6C34878D82A}">
                    <a16:rowId xmlns:a16="http://schemas.microsoft.com/office/drawing/2014/main" val="1362375232"/>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9</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Population totale</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totale</a:t>
                      </a:r>
                    </a:p>
                  </a:txBody>
                  <a:tcPr marL="0" marR="0" marT="0" marB="0" anchor="ctr">
                    <a:lnL>
                      <a:noFill/>
                    </a:lnL>
                    <a:lnR>
                      <a:noFill/>
                    </a:lnR>
                    <a:lnT>
                      <a:noFill/>
                    </a:lnT>
                    <a:lnB>
                      <a:noFill/>
                    </a:lnB>
                  </a:tcPr>
                </a:tc>
                <a:extLst>
                  <a:ext uri="{0D108BD9-81ED-4DB2-BD59-A6C34878D82A}">
                    <a16:rowId xmlns:a16="http://schemas.microsoft.com/office/drawing/2014/main" val="7990491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10</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ajustée</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ajustée par rapport a la population totale du district</a:t>
                      </a:r>
                    </a:p>
                  </a:txBody>
                  <a:tcPr marL="0" marR="0" marT="0" marB="0" anchor="ctr">
                    <a:lnL>
                      <a:noFill/>
                    </a:lnL>
                    <a:lnR>
                      <a:noFill/>
                    </a:lnR>
                    <a:lnT>
                      <a:noFill/>
                    </a:lnT>
                    <a:lnB>
                      <a:noFill/>
                    </a:lnB>
                  </a:tcPr>
                </a:tc>
                <a:extLst>
                  <a:ext uri="{0D108BD9-81ED-4DB2-BD59-A6C34878D82A}">
                    <a16:rowId xmlns:a16="http://schemas.microsoft.com/office/drawing/2014/main" val="1434743255"/>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11</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EAS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d'âge scolaire</a:t>
                      </a:r>
                    </a:p>
                  </a:txBody>
                  <a:tcPr marL="0" marR="0" marT="0" marB="0" anchor="ctr">
                    <a:lnL>
                      <a:noFill/>
                    </a:lnL>
                    <a:lnR>
                      <a:noFill/>
                    </a:lnR>
                    <a:lnT>
                      <a:noFill/>
                    </a:lnT>
                    <a:lnB>
                      <a:noFill/>
                    </a:lnB>
                  </a:tcPr>
                </a:tc>
                <a:extLst>
                  <a:ext uri="{0D108BD9-81ED-4DB2-BD59-A6C34878D82A}">
                    <a16:rowId xmlns:a16="http://schemas.microsoft.com/office/drawing/2014/main" val="4013819215"/>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12</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Population adults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adulte</a:t>
                      </a:r>
                    </a:p>
                  </a:txBody>
                  <a:tcPr marL="0" marR="0" marT="0" marB="0" anchor="ctr">
                    <a:lnL>
                      <a:noFill/>
                    </a:lnL>
                    <a:lnR>
                      <a:noFill/>
                    </a:lnR>
                    <a:lnT>
                      <a:noFill/>
                    </a:lnT>
                    <a:lnB>
                      <a:noFill/>
                    </a:lnB>
                  </a:tcPr>
                </a:tc>
                <a:extLst>
                  <a:ext uri="{0D108BD9-81ED-4DB2-BD59-A6C34878D82A}">
                    <a16:rowId xmlns:a16="http://schemas.microsoft.com/office/drawing/2014/main" val="3472362171"/>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13</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EAS (%)</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d'enfants d'âge scolaire (%)</a:t>
                      </a:r>
                    </a:p>
                  </a:txBody>
                  <a:tcPr marL="0" marR="0" marT="0" marB="0" anchor="ctr">
                    <a:lnL>
                      <a:noFill/>
                    </a:lnL>
                    <a:lnR>
                      <a:noFill/>
                    </a:lnR>
                    <a:lnT>
                      <a:noFill/>
                    </a:lnT>
                    <a:lnB>
                      <a:noFill/>
                    </a:lnB>
                  </a:tcPr>
                </a:tc>
                <a:extLst>
                  <a:ext uri="{0D108BD9-81ED-4DB2-BD59-A6C34878D82A}">
                    <a16:rowId xmlns:a16="http://schemas.microsoft.com/office/drawing/2014/main" val="174318228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14</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Pourcentage Adultes (%)</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d'adultes (%)</a:t>
                      </a:r>
                    </a:p>
                  </a:txBody>
                  <a:tcPr marL="0" marR="0" marT="0" marB="0" anchor="ctr">
                    <a:lnL>
                      <a:noFill/>
                    </a:lnL>
                    <a:lnR>
                      <a:noFill/>
                    </a:lnR>
                    <a:lnT>
                      <a:noFill/>
                    </a:lnT>
                    <a:lnB>
                      <a:noFill/>
                    </a:lnB>
                  </a:tcPr>
                </a:tc>
                <a:extLst>
                  <a:ext uri="{0D108BD9-81ED-4DB2-BD59-A6C34878D82A}">
                    <a16:rowId xmlns:a16="http://schemas.microsoft.com/office/drawing/2014/main" val="3159458416"/>
                  </a:ext>
                </a:extLst>
              </a:tr>
              <a:tr h="266590">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15</a:t>
                      </a:r>
                    </a:p>
                  </a:txBody>
                  <a:tcPr marL="0" marR="0" marT="0" marB="0">
                    <a:lnL>
                      <a:noFill/>
                    </a:lnL>
                    <a:lnR>
                      <a:noFill/>
                    </a:lnR>
                    <a:lnT>
                      <a:noFill/>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Taux d'accroissement annuel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Taux d'accroissement annuel de la population</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99237832"/>
                  </a:ext>
                </a:extLst>
              </a:tr>
              <a:tr h="243439">
                <a:tc vMerge="1">
                  <a:txBody>
                    <a:bodyPr/>
                    <a:lstStyle/>
                    <a:p>
                      <a:endParaRPr lang="en-GB"/>
                    </a:p>
                  </a:txBody>
                  <a:tcPr/>
                </a:tc>
                <a:tc>
                  <a:txBody>
                    <a:bodyPr/>
                    <a:lstStyle/>
                    <a:p>
                      <a:pPr algn="ctr" fontAlgn="b"/>
                      <a:r>
                        <a:rPr lang="fr-FR" sz="1400" b="1" i="0" u="none" strike="noStrike" noProof="0" dirty="0">
                          <a:solidFill>
                            <a:srgbClr val="000000"/>
                          </a:solidFill>
                          <a:effectLst/>
                          <a:latin typeface="+mn-lt"/>
                        </a:rPr>
                        <a:t>16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Plan de traitement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Pourcentage d'adultes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461930"/>
                  </a:ext>
                </a:extLst>
              </a:tr>
            </a:tbl>
          </a:graphicData>
        </a:graphic>
      </p:graphicFrame>
    </p:spTree>
    <p:extLst>
      <p:ext uri="{BB962C8B-B14F-4D97-AF65-F5344CB8AC3E}">
        <p14:creationId xmlns:p14="http://schemas.microsoft.com/office/powerpoint/2010/main" val="1579590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50139" y="300454"/>
            <a:ext cx="9979623" cy="591715"/>
          </a:xfrm>
        </p:spPr>
        <p:txBody>
          <a:bodyPr/>
          <a:lstStyle/>
          <a:p>
            <a:r>
              <a:rPr lang="en-US" dirty="0"/>
              <a:t>Données </a:t>
            </a:r>
            <a:r>
              <a:rPr lang="en-US" dirty="0" err="1"/>
              <a:t>épidémiologiques</a:t>
            </a:r>
            <a:endParaRPr lang="en-GB" dirty="0"/>
          </a:p>
        </p:txBody>
      </p:sp>
      <p:graphicFrame>
        <p:nvGraphicFramePr>
          <p:cNvPr id="4" name="Table 3">
            <a:extLst>
              <a:ext uri="{FF2B5EF4-FFF2-40B4-BE49-F238E27FC236}">
                <a16:creationId xmlns:a16="http://schemas.microsoft.com/office/drawing/2014/main" id="{A63D4BC1-42BD-44A1-9057-1337F2001078}"/>
              </a:ext>
            </a:extLst>
          </p:cNvPr>
          <p:cNvGraphicFramePr>
            <a:graphicFrameLocks noGrp="1"/>
          </p:cNvGraphicFramePr>
          <p:nvPr/>
        </p:nvGraphicFramePr>
        <p:xfrm>
          <a:off x="1315110" y="1104883"/>
          <a:ext cx="9849679" cy="5660351"/>
        </p:xfrm>
        <a:graphic>
          <a:graphicData uri="http://schemas.openxmlformats.org/drawingml/2006/table">
            <a:tbl>
              <a:tblPr>
                <a:tableStyleId>{FABFCF23-3B69-468F-B69F-88F6DE6A72F2}</a:tableStyleId>
              </a:tblPr>
              <a:tblGrid>
                <a:gridCol w="1333207">
                  <a:extLst>
                    <a:ext uri="{9D8B030D-6E8A-4147-A177-3AD203B41FA5}">
                      <a16:colId xmlns:a16="http://schemas.microsoft.com/office/drawing/2014/main" val="1689155343"/>
                    </a:ext>
                  </a:extLst>
                </a:gridCol>
                <a:gridCol w="1302185">
                  <a:extLst>
                    <a:ext uri="{9D8B030D-6E8A-4147-A177-3AD203B41FA5}">
                      <a16:colId xmlns:a16="http://schemas.microsoft.com/office/drawing/2014/main" val="848377056"/>
                    </a:ext>
                  </a:extLst>
                </a:gridCol>
                <a:gridCol w="2344114">
                  <a:extLst>
                    <a:ext uri="{9D8B030D-6E8A-4147-A177-3AD203B41FA5}">
                      <a16:colId xmlns:a16="http://schemas.microsoft.com/office/drawing/2014/main" val="1079004247"/>
                    </a:ext>
                  </a:extLst>
                </a:gridCol>
                <a:gridCol w="4870173">
                  <a:extLst>
                    <a:ext uri="{9D8B030D-6E8A-4147-A177-3AD203B41FA5}">
                      <a16:colId xmlns:a16="http://schemas.microsoft.com/office/drawing/2014/main" val="3210777379"/>
                    </a:ext>
                  </a:extLst>
                </a:gridCol>
              </a:tblGrid>
              <a:tr h="397565">
                <a:tc>
                  <a:txBody>
                    <a:bodyPr/>
                    <a:lstStyle/>
                    <a:p>
                      <a:pPr algn="l" fontAlgn="ctr"/>
                      <a:r>
                        <a:rPr lang="fr-FR" sz="1600" b="1" u="none" strike="noStrike" noProof="0" dirty="0">
                          <a:solidFill>
                            <a:srgbClr val="000000"/>
                          </a:solidFill>
                          <a:effectLst/>
                        </a:rPr>
                        <a:t>Catégorie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ctr" fontAlgn="ctr"/>
                      <a:r>
                        <a:rPr lang="fr-FR" sz="1600" b="1" u="none" strike="noStrike" noProof="0" dirty="0">
                          <a:solidFill>
                            <a:srgbClr val="000000"/>
                          </a:solidFill>
                          <a:effectLst/>
                        </a:rPr>
                        <a:t>Numéro de colonne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l" fontAlgn="ctr"/>
                      <a:r>
                        <a:rPr lang="fr-FR" sz="1600" b="1" u="none" strike="noStrike" noProof="0" dirty="0">
                          <a:solidFill>
                            <a:srgbClr val="000000"/>
                          </a:solidFill>
                          <a:effectLst/>
                        </a:rPr>
                        <a:t>Variable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l" fontAlgn="ctr"/>
                      <a:r>
                        <a:rPr lang="fr-FR" sz="1600" b="1" u="none" strike="noStrike" noProof="0" dirty="0">
                          <a:solidFill>
                            <a:srgbClr val="000000"/>
                          </a:solidFill>
                          <a:effectLst/>
                        </a:rPr>
                        <a:t>Description</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473859728"/>
                  </a:ext>
                </a:extLst>
              </a:tr>
              <a:tr h="270766">
                <a:tc rowSpan="10">
                  <a:txBody>
                    <a:bodyPr/>
                    <a:lstStyle/>
                    <a:p>
                      <a:pPr algn="l" fontAlgn="t"/>
                      <a:r>
                        <a:rPr lang="fr-FR" sz="1600" b="1" u="none" strike="noStrike" noProof="0" dirty="0">
                          <a:solidFill>
                            <a:srgbClr val="000000"/>
                          </a:solidFill>
                          <a:effectLst/>
                        </a:rPr>
                        <a:t>Géographie</a:t>
                      </a:r>
                      <a:endParaRPr lang="fr-FR" sz="1600" b="1" i="0" u="none" strike="noStrike" noProof="0" dirty="0">
                        <a:solidFill>
                          <a:srgbClr val="000000"/>
                        </a:solidFill>
                        <a:effectLst/>
                        <a:latin typeface="Calibri" panose="020F0502020204030204" pitchFamily="34" charset="0"/>
                      </a:endParaRPr>
                    </a:p>
                  </a:txBody>
                  <a:tcPr marL="0" marR="0" marT="0" marB="0"/>
                </a:tc>
                <a:tc>
                  <a:txBody>
                    <a:bodyPr/>
                    <a:lstStyle/>
                    <a:p>
                      <a:pPr algn="ctr" fontAlgn="t"/>
                      <a:r>
                        <a:rPr lang="fr-FR" sz="1400" b="1" u="none" strike="noStrike" noProof="0" dirty="0">
                          <a:solidFill>
                            <a:srgbClr val="000000"/>
                          </a:solidFill>
                          <a:effectLst/>
                        </a:rPr>
                        <a:t>1</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SN</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Numéro incrémentiel</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40681697"/>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2</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Pays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pays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4021750128"/>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3</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ISO2</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Code ISO 2 caractères du pays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813951658"/>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4</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Admin_1</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Niveau administratif 1 (généralement le niveau immédiatement supérieur à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843922487"/>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5</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Admin_2 (UMO)</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Niveau administratif représentant l'UMO (unité de mise en œuvre)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51984546"/>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6</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ESPEN_UMO_ID</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Identifiant interne ESPEN pour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285954167"/>
                  </a:ext>
                </a:extLst>
              </a:tr>
              <a:tr h="433225">
                <a:tc vMerge="1">
                  <a:txBody>
                    <a:bodyPr/>
                    <a:lstStyle/>
                    <a:p>
                      <a:endParaRPr lang="en-GB"/>
                    </a:p>
                  </a:txBody>
                  <a:tcPr/>
                </a:tc>
                <a:tc>
                  <a:txBody>
                    <a:bodyPr/>
                    <a:lstStyle/>
                    <a:p>
                      <a:pPr algn="ctr" fontAlgn="t"/>
                      <a:r>
                        <a:rPr lang="fr-FR" sz="1400" b="1" u="none" strike="noStrike" noProof="0" dirty="0">
                          <a:solidFill>
                            <a:srgbClr val="000000"/>
                          </a:solidFill>
                          <a:effectLst/>
                        </a:rPr>
                        <a:t>7</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Admin_3 (aire de santé, CSI, CSP, USP)</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sous-unité (peut ne pas être toujours le niveau 3, mais beaucoup plus bas - doit être de niveau inférieur à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2125247665"/>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8</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Sites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site de l'enquête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547687101"/>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10</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Latitude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Latitude en degrés décimaux</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615667586"/>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11</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Longitude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Longitude en degrés décimaux</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2812089165"/>
                  </a:ext>
                </a:extLst>
              </a:tr>
              <a:tr h="230150">
                <a:tc rowSpan="8">
                  <a:txBody>
                    <a:bodyPr/>
                    <a:lstStyle/>
                    <a:p>
                      <a:pPr algn="l" fontAlgn="t"/>
                      <a:r>
                        <a:rPr lang="fr-FR" sz="1600" b="1" u="none" strike="noStrike" noProof="0" dirty="0">
                          <a:solidFill>
                            <a:srgbClr val="000000"/>
                          </a:solidFill>
                          <a:effectLst/>
                        </a:rPr>
                        <a:t>Epidémiologie</a:t>
                      </a:r>
                      <a:endParaRPr lang="fr-FR" sz="1600" b="1" i="0" u="none" strike="noStrike" noProof="0" dirty="0">
                        <a:solidFill>
                          <a:srgbClr val="000000"/>
                        </a:solidFill>
                        <a:effectLst/>
                        <a:latin typeface="Calibri" panose="020F0502020204030204" pitchFamily="34" charset="0"/>
                      </a:endParaRPr>
                    </a:p>
                  </a:txBody>
                  <a:tcPr marL="0" marR="0" marT="0" marB="0"/>
                </a:tc>
                <a:tc>
                  <a:txBody>
                    <a:bodyPr/>
                    <a:lstStyle/>
                    <a:p>
                      <a:pPr algn="ctr" fontAlgn="t"/>
                      <a:r>
                        <a:rPr lang="fr-FR" sz="1400" b="1" u="none" strike="noStrike" noProof="0">
                          <a:solidFill>
                            <a:srgbClr val="000000"/>
                          </a:solidFill>
                          <a:effectLst/>
                        </a:rPr>
                        <a:t>9</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d'enquête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Le type d'enquête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03533984"/>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12</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Examinés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Nombre de personnes examinées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564109803"/>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13</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Positifs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Nombre de personnes positives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866873969"/>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14</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Prévalence (%)</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Taux de prévalence calculé en pourcentage (positif / examiné * 100)</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448413514"/>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15</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Méthode de diagnostic</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Méthodes de diagnostic</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860807862"/>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16</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Année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Année d'enquête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33070131"/>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17</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 schistosomiase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b"/>
                      <a:r>
                        <a:rPr lang="fr-FR" sz="1400" b="1" u="none" strike="noStrike" noProof="0" dirty="0">
                          <a:solidFill>
                            <a:srgbClr val="000000"/>
                          </a:solidFill>
                          <a:effectLst/>
                        </a:rPr>
                        <a:t>Type de schistosomiase recherché</a:t>
                      </a:r>
                      <a:endParaRPr lang="fr-FR" sz="1400" b="1" i="0" u="none" strike="noStrike" noProof="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9923532"/>
                  </a:ext>
                </a:extLst>
              </a:tr>
              <a:tr h="243689">
                <a:tc vMerge="1">
                  <a:txBody>
                    <a:bodyPr/>
                    <a:lstStyle/>
                    <a:p>
                      <a:endParaRPr lang="en-GB"/>
                    </a:p>
                  </a:txBody>
                  <a:tcPr/>
                </a:tc>
                <a:tc>
                  <a:txBody>
                    <a:bodyPr/>
                    <a:lstStyle/>
                    <a:p>
                      <a:pPr algn="ctr" fontAlgn="t"/>
                      <a:r>
                        <a:rPr lang="fr-FR" sz="1400" b="1" u="none" strike="noStrike" noProof="0">
                          <a:solidFill>
                            <a:srgbClr val="000000"/>
                          </a:solidFill>
                          <a:effectLst/>
                        </a:rPr>
                        <a:t>18</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 diagnostic</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b"/>
                      <a:r>
                        <a:rPr lang="fr-FR" sz="1400" b="1" u="none" strike="noStrike" noProof="0" dirty="0">
                          <a:solidFill>
                            <a:srgbClr val="000000"/>
                          </a:solidFill>
                          <a:effectLst/>
                        </a:rPr>
                        <a:t>Type de méthodes de diagnostic (parasitologique, sérologique, qualitatif, etc.)</a:t>
                      </a:r>
                      <a:endParaRPr lang="fr-FR" sz="1400" b="1" i="0" u="none" strike="noStrike" noProof="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4739648"/>
                  </a:ext>
                </a:extLst>
              </a:tr>
            </a:tbl>
          </a:graphicData>
        </a:graphic>
      </p:graphicFrame>
    </p:spTree>
    <p:extLst>
      <p:ext uri="{BB962C8B-B14F-4D97-AF65-F5344CB8AC3E}">
        <p14:creationId xmlns:p14="http://schemas.microsoft.com/office/powerpoint/2010/main" val="1936728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5D5B693-8642-428C-9B1E-8F50FE23DE8D}"/>
              </a:ext>
            </a:extLst>
          </p:cNvPr>
          <p:cNvSpPr>
            <a:spLocks noGrp="1" noChangeArrowheads="1"/>
          </p:cNvSpPr>
          <p:nvPr>
            <p:ph type="title"/>
          </p:nvPr>
        </p:nvSpPr>
        <p:spPr/>
        <p:txBody>
          <a:bodyPr/>
          <a:lstStyle/>
          <a:p>
            <a:r>
              <a:rPr lang="en-US" altLang="en-US" dirty="0"/>
              <a:t>Orientations </a:t>
            </a:r>
            <a:r>
              <a:rPr lang="en-US" altLang="en-US" dirty="0" err="1"/>
              <a:t>provisoires</a:t>
            </a:r>
            <a:r>
              <a:rPr lang="en-US" altLang="en-US" dirty="0"/>
              <a:t> de </a:t>
            </a:r>
            <a:r>
              <a:rPr lang="en-US" altLang="en-US" dirty="0" err="1"/>
              <a:t>l'OMS</a:t>
            </a:r>
            <a:endParaRPr lang="en-US" altLang="en-US" dirty="0"/>
          </a:p>
        </p:txBody>
      </p:sp>
      <p:sp>
        <p:nvSpPr>
          <p:cNvPr id="220163" name="Rectangle 3">
            <a:extLst>
              <a:ext uri="{FF2B5EF4-FFF2-40B4-BE49-F238E27FC236}">
                <a16:creationId xmlns:a16="http://schemas.microsoft.com/office/drawing/2014/main" id="{88B2F0FA-5ABC-4113-ADB0-961561B4829A}"/>
              </a:ext>
            </a:extLst>
          </p:cNvPr>
          <p:cNvSpPr>
            <a:spLocks noGrp="1" noChangeArrowheads="1"/>
          </p:cNvSpPr>
          <p:nvPr>
            <p:ph type="body" idx="1"/>
          </p:nvPr>
        </p:nvSpPr>
        <p:spPr>
          <a:xfrm>
            <a:off x="1486665" y="1380816"/>
            <a:ext cx="9319308" cy="4611835"/>
          </a:xfrm>
        </p:spPr>
        <p:txBody>
          <a:bodyPr/>
          <a:lstStyle/>
          <a:p>
            <a:r>
              <a:rPr lang="en-US" altLang="en-US" dirty="0"/>
              <a:t>Orientations </a:t>
            </a:r>
            <a:r>
              <a:rPr lang="en-US" altLang="en-US" dirty="0" err="1"/>
              <a:t>provisoires</a:t>
            </a:r>
            <a:r>
              <a:rPr lang="en-US" altLang="en-US" dirty="0"/>
              <a:t> de </a:t>
            </a:r>
            <a:r>
              <a:rPr lang="en-US" altLang="en-US" dirty="0" err="1"/>
              <a:t>l’OMS</a:t>
            </a:r>
            <a:r>
              <a:rPr lang="en-US" altLang="en-US" dirty="0"/>
              <a:t> </a:t>
            </a:r>
            <a:r>
              <a:rPr lang="en-US" altLang="en-US" dirty="0" err="1"/>
              <a:t>publiées</a:t>
            </a:r>
            <a:r>
              <a:rPr lang="en-US" altLang="en-US" dirty="0"/>
              <a:t> le 1</a:t>
            </a:r>
            <a:r>
              <a:rPr lang="en-US" altLang="en-US" baseline="30000" dirty="0"/>
              <a:t>er</a:t>
            </a:r>
            <a:r>
              <a:rPr lang="en-US" altLang="en-US" dirty="0"/>
              <a:t> Avril</a:t>
            </a:r>
          </a:p>
          <a:p>
            <a:pPr lvl="1"/>
            <a:r>
              <a:rPr lang="fr-FR" altLang="en-US" dirty="0"/>
              <a:t>Les enquêtes communautaires, les activités de dépistage actif des cas et les campagnes de traitement de masse des MTN doivent être reportées jusqu'à nouvel ordre</a:t>
            </a:r>
          </a:p>
          <a:p>
            <a:pPr lvl="1"/>
            <a:r>
              <a:rPr lang="fr-FR" altLang="en-US" dirty="0"/>
              <a:t>Le diagnostic, le traitement et les soins des MTN pour les patients se présentant dans les établissements de santé, et les mesures essentielles de lutte antivectorielle, devraient se poursuivre, car il s'agit d'interventions essentielles</a:t>
            </a:r>
          </a:p>
          <a:p>
            <a:pPr lvl="1"/>
            <a:r>
              <a:rPr lang="fr-FR" altLang="en-US" dirty="0"/>
              <a:t>Les plateformes existantes de lutte contre les MTN, les systèmes de surveillance et les opportunités WASH / éducation à la santé peuvent être utilisés pour soutenir la mise en œuvre des mesures liées au COVID-19</a:t>
            </a:r>
            <a:endParaRPr lang="en-US" altLang="en-US" dirty="0"/>
          </a:p>
        </p:txBody>
      </p:sp>
      <p:cxnSp>
        <p:nvCxnSpPr>
          <p:cNvPr id="8" name="Straight Connector 7">
            <a:extLst>
              <a:ext uri="{FF2B5EF4-FFF2-40B4-BE49-F238E27FC236}">
                <a16:creationId xmlns:a16="http://schemas.microsoft.com/office/drawing/2014/main" id="{4415B121-996C-4FEC-88D9-6A7E37A9997C}"/>
              </a:ext>
            </a:extLst>
          </p:cNvPr>
          <p:cNvCxnSpPr/>
          <p:nvPr/>
        </p:nvCxnSpPr>
        <p:spPr bwMode="auto">
          <a:xfrm>
            <a:off x="4902290" y="971217"/>
            <a:ext cx="1505930" cy="0"/>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2447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301143"/>
            <a:ext cx="9979623" cy="591715"/>
          </a:xfrm>
        </p:spPr>
        <p:txBody>
          <a:bodyPr/>
          <a:lstStyle/>
          <a:p>
            <a:r>
              <a:rPr lang="en-US" dirty="0"/>
              <a:t>Données </a:t>
            </a:r>
            <a:r>
              <a:rPr lang="en-US" dirty="0" err="1"/>
              <a:t>géographiques</a:t>
            </a:r>
            <a:endParaRPr lang="en-GB" dirty="0"/>
          </a:p>
        </p:txBody>
      </p:sp>
      <p:graphicFrame>
        <p:nvGraphicFramePr>
          <p:cNvPr id="2" name="Table 1">
            <a:extLst>
              <a:ext uri="{FF2B5EF4-FFF2-40B4-BE49-F238E27FC236}">
                <a16:creationId xmlns:a16="http://schemas.microsoft.com/office/drawing/2014/main" id="{BCF662F7-F434-439F-8E3F-239253F6E4BE}"/>
              </a:ext>
            </a:extLst>
          </p:cNvPr>
          <p:cNvGraphicFramePr>
            <a:graphicFrameLocks noGrp="1"/>
          </p:cNvGraphicFramePr>
          <p:nvPr/>
        </p:nvGraphicFramePr>
        <p:xfrm>
          <a:off x="1255570" y="1094789"/>
          <a:ext cx="10515599" cy="5218209"/>
        </p:xfrm>
        <a:graphic>
          <a:graphicData uri="http://schemas.openxmlformats.org/drawingml/2006/table">
            <a:tbl>
              <a:tblPr/>
              <a:tblGrid>
                <a:gridCol w="2083978">
                  <a:extLst>
                    <a:ext uri="{9D8B030D-6E8A-4147-A177-3AD203B41FA5}">
                      <a16:colId xmlns:a16="http://schemas.microsoft.com/office/drawing/2014/main" val="2923708706"/>
                    </a:ext>
                  </a:extLst>
                </a:gridCol>
                <a:gridCol w="1113182">
                  <a:extLst>
                    <a:ext uri="{9D8B030D-6E8A-4147-A177-3AD203B41FA5}">
                      <a16:colId xmlns:a16="http://schemas.microsoft.com/office/drawing/2014/main" val="2331571588"/>
                    </a:ext>
                  </a:extLst>
                </a:gridCol>
                <a:gridCol w="2272707">
                  <a:extLst>
                    <a:ext uri="{9D8B030D-6E8A-4147-A177-3AD203B41FA5}">
                      <a16:colId xmlns:a16="http://schemas.microsoft.com/office/drawing/2014/main" val="893989212"/>
                    </a:ext>
                  </a:extLst>
                </a:gridCol>
                <a:gridCol w="5045732">
                  <a:extLst>
                    <a:ext uri="{9D8B030D-6E8A-4147-A177-3AD203B41FA5}">
                      <a16:colId xmlns:a16="http://schemas.microsoft.com/office/drawing/2014/main" val="3212464256"/>
                    </a:ext>
                  </a:extLst>
                </a:gridCol>
              </a:tblGrid>
              <a:tr h="658221">
                <a:tc>
                  <a:txBody>
                    <a:bodyPr/>
                    <a:lstStyle/>
                    <a:p>
                      <a:pPr algn="l" fontAlgn="ctr"/>
                      <a:r>
                        <a:rPr lang="fr-FR" sz="1400" b="1" i="0" u="none" strike="noStrike" noProof="0" dirty="0">
                          <a:solidFill>
                            <a:srgbClr val="000000"/>
                          </a:solidFill>
                          <a:effectLst/>
                          <a:latin typeface="+mn-lt"/>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400" b="1" i="0" u="none" strike="noStrike" noProof="0">
                          <a:solidFill>
                            <a:srgbClr val="000000"/>
                          </a:solidFill>
                          <a:effectLst/>
                          <a:latin typeface="+mn-lt"/>
                        </a:rPr>
                        <a:t>Numero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3283811801"/>
                  </a:ext>
                </a:extLst>
              </a:tr>
              <a:tr h="318612">
                <a:tc rowSpan="3">
                  <a:txBody>
                    <a:bodyPr/>
                    <a:lstStyle/>
                    <a:p>
                      <a:pPr algn="l" fontAlgn="t"/>
                      <a:r>
                        <a:rPr lang="fr-FR" sz="1400" b="1" i="0" u="none" strike="noStrike" noProof="0">
                          <a:solidFill>
                            <a:srgbClr val="000000"/>
                          </a:solidFill>
                          <a:effectLst/>
                          <a:latin typeface="+mn-lt"/>
                        </a:rPr>
                        <a:t>Pays</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SN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a:solidFill>
                            <a:srgbClr val="000000"/>
                          </a:solidFill>
                          <a:effectLst/>
                          <a:latin typeface="+mn-lt"/>
                        </a:rPr>
                        <a:t>Numéro incrémentiel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74292401"/>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68519706"/>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ISO3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0952463"/>
                  </a:ext>
                </a:extLst>
              </a:tr>
              <a:tr h="318612">
                <a:tc rowSpan="5">
                  <a:txBody>
                    <a:bodyPr/>
                    <a:lstStyle/>
                    <a:p>
                      <a:pPr algn="l" fontAlgn="t"/>
                      <a:r>
                        <a:rPr lang="fr-FR" sz="1400" b="1" i="0" u="none" strike="noStrike" noProof="0" dirty="0">
                          <a:solidFill>
                            <a:srgbClr val="000000"/>
                          </a:solidFill>
                          <a:effectLst/>
                          <a:latin typeface="+mn-lt"/>
                        </a:rPr>
                        <a:t>Sous-unité</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Région sanitaire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92298095"/>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District sanitaire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0963579"/>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ESPEN ID 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fr-FR" sz="1400" b="1" i="0" u="none" strike="noStrike" noProof="0" dirty="0">
                          <a:solidFill>
                            <a:srgbClr val="000000"/>
                          </a:solidFill>
                          <a:effectLst/>
                          <a:latin typeface="+mn-lt"/>
                        </a:rPr>
                        <a:t>Identifiant interne ESPEN pour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64647940"/>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Nom de la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66385497"/>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ID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 de la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92444176"/>
                  </a:ext>
                </a:extLst>
              </a:tr>
              <a:tr h="318612">
                <a:tc rowSpan="5">
                  <a:txBody>
                    <a:bodyPr/>
                    <a:lstStyle/>
                    <a:p>
                      <a:pPr algn="l" fontAlgn="t"/>
                      <a:r>
                        <a:rPr lang="fr-FR" sz="1400" b="1" i="0" u="none" strike="noStrike" noProof="0" dirty="0">
                          <a:solidFill>
                            <a:srgbClr val="000000"/>
                          </a:solidFill>
                          <a:effectLst/>
                          <a:latin typeface="+mn-lt"/>
                        </a:rPr>
                        <a:t>Proximités géographique (sous-unités voisines)</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Nom de la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6677865"/>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ID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 de la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76211346"/>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 2 (UMO)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Niveau administratif représentant l'IU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74693681"/>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 1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48325511"/>
                  </a:ext>
                </a:extLst>
              </a:tr>
              <a:tr h="393580">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a:solidFill>
                            <a:srgbClr val="000000"/>
                          </a:solidFill>
                          <a:effectLst/>
                          <a:latin typeface="+mn-lt"/>
                        </a:rPr>
                        <a:t>Frontière commune (km)</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Longueur de frontière commune entre les deux sous-unités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43356"/>
                  </a:ext>
                </a:extLst>
              </a:tr>
            </a:tbl>
          </a:graphicData>
        </a:graphic>
      </p:graphicFrame>
    </p:spTree>
    <p:extLst>
      <p:ext uri="{BB962C8B-B14F-4D97-AF65-F5344CB8AC3E}">
        <p14:creationId xmlns:p14="http://schemas.microsoft.com/office/powerpoint/2010/main" val="2962592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06188" y="519670"/>
            <a:ext cx="9979623" cy="596674"/>
          </a:xfrm>
        </p:spPr>
        <p:txBody>
          <a:bodyPr/>
          <a:lstStyle/>
          <a:p>
            <a:r>
              <a:rPr lang="fr-FR" sz="3200" dirty="0"/>
              <a:t>Dernière endémicité pour la demande de PZQ</a:t>
            </a:r>
            <a:endParaRPr lang="en-GB" sz="3200" dirty="0"/>
          </a:p>
        </p:txBody>
      </p:sp>
      <p:graphicFrame>
        <p:nvGraphicFramePr>
          <p:cNvPr id="4" name="Table 3">
            <a:extLst>
              <a:ext uri="{FF2B5EF4-FFF2-40B4-BE49-F238E27FC236}">
                <a16:creationId xmlns:a16="http://schemas.microsoft.com/office/drawing/2014/main" id="{FC098234-DEC9-4C34-9F59-0F4C5E4069CB}"/>
              </a:ext>
            </a:extLst>
          </p:cNvPr>
          <p:cNvGraphicFramePr>
            <a:graphicFrameLocks noGrp="1"/>
          </p:cNvGraphicFramePr>
          <p:nvPr/>
        </p:nvGraphicFramePr>
        <p:xfrm>
          <a:off x="1284725" y="1263947"/>
          <a:ext cx="10155215" cy="4817473"/>
        </p:xfrm>
        <a:graphic>
          <a:graphicData uri="http://schemas.openxmlformats.org/drawingml/2006/table">
            <a:tbl>
              <a:tblPr/>
              <a:tblGrid>
                <a:gridCol w="1241400">
                  <a:extLst>
                    <a:ext uri="{9D8B030D-6E8A-4147-A177-3AD203B41FA5}">
                      <a16:colId xmlns:a16="http://schemas.microsoft.com/office/drawing/2014/main" val="1336140855"/>
                    </a:ext>
                  </a:extLst>
                </a:gridCol>
                <a:gridCol w="1291326">
                  <a:extLst>
                    <a:ext uri="{9D8B030D-6E8A-4147-A177-3AD203B41FA5}">
                      <a16:colId xmlns:a16="http://schemas.microsoft.com/office/drawing/2014/main" val="1791272042"/>
                    </a:ext>
                  </a:extLst>
                </a:gridCol>
                <a:gridCol w="2474018">
                  <a:extLst>
                    <a:ext uri="{9D8B030D-6E8A-4147-A177-3AD203B41FA5}">
                      <a16:colId xmlns:a16="http://schemas.microsoft.com/office/drawing/2014/main" val="1980181462"/>
                    </a:ext>
                  </a:extLst>
                </a:gridCol>
                <a:gridCol w="5148471">
                  <a:extLst>
                    <a:ext uri="{9D8B030D-6E8A-4147-A177-3AD203B41FA5}">
                      <a16:colId xmlns:a16="http://schemas.microsoft.com/office/drawing/2014/main" val="1793661910"/>
                    </a:ext>
                  </a:extLst>
                </a:gridCol>
              </a:tblGrid>
              <a:tr h="687671">
                <a:tc>
                  <a:txBody>
                    <a:bodyPr/>
                    <a:lstStyle/>
                    <a:p>
                      <a:pPr algn="l" fontAlgn="ctr"/>
                      <a:r>
                        <a:rPr lang="fr-FR" sz="1800" b="1" i="0" u="none" strike="noStrike" noProof="0" dirty="0">
                          <a:solidFill>
                            <a:srgbClr val="000000"/>
                          </a:solidFill>
                          <a:effectLst/>
                          <a:latin typeface="+mn-lt"/>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800" b="1" i="0" u="none" strike="noStrike" noProof="0" dirty="0">
                          <a:solidFill>
                            <a:srgbClr val="000000"/>
                          </a:solidFill>
                          <a:effectLst/>
                          <a:latin typeface="+mn-lt"/>
                        </a:rPr>
                        <a:t>Numéro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800" b="1" i="0" u="none" strike="noStrike" noProof="0" dirty="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800" b="1" i="0" u="none" strike="noStrike" noProof="0" dirty="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1678740008"/>
                  </a:ext>
                </a:extLst>
              </a:tr>
              <a:tr h="286529">
                <a:tc rowSpan="6">
                  <a:txBody>
                    <a:bodyPr/>
                    <a:lstStyle/>
                    <a:p>
                      <a:pPr algn="l" fontAlgn="t"/>
                      <a:r>
                        <a:rPr lang="fr-FR" sz="1600" b="1" i="0" u="none" strike="noStrike" noProof="0" dirty="0">
                          <a:solidFill>
                            <a:srgbClr val="000000"/>
                          </a:solidFill>
                          <a:effectLst/>
                          <a:latin typeface="+mn-lt"/>
                        </a:rPr>
                        <a:t>Géographie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SN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Numéro incrémentiel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24332441"/>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Country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61097883"/>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ISO2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42601827"/>
                  </a:ext>
                </a:extLst>
              </a:tr>
              <a:tr h="458448">
                <a:tc vMerge="1">
                  <a:txBody>
                    <a:bodyPr/>
                    <a:lstStyle/>
                    <a:p>
                      <a:endParaRPr lang="en-GB"/>
                    </a:p>
                  </a:txBody>
                  <a:tcPr/>
                </a:tc>
                <a:tc>
                  <a:txBody>
                    <a:bodyPr/>
                    <a:lstStyle/>
                    <a:p>
                      <a:pPr algn="ctr" fontAlgn="t"/>
                      <a:r>
                        <a:rPr lang="fr-FR" sz="1400" b="1" i="0" u="none" strike="noStrike" noProof="0">
                          <a:solidFill>
                            <a:srgbClr val="000000"/>
                          </a:solidFill>
                          <a:effectLst/>
                          <a:latin typeface="+mn-lt"/>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Admin_1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99403775"/>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Admin_2 (IU)</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47374004"/>
                  </a:ext>
                </a:extLst>
              </a:tr>
              <a:tr h="257875">
                <a:tc vMerge="1">
                  <a:txBody>
                    <a:bodyPr/>
                    <a:lstStyle/>
                    <a:p>
                      <a:endParaRPr lang="en-GB"/>
                    </a:p>
                  </a:txBody>
                  <a:tcPr/>
                </a:tc>
                <a:tc>
                  <a:txBody>
                    <a:bodyPr/>
                    <a:lstStyle/>
                    <a:p>
                      <a:pPr algn="ctr" fontAlgn="t"/>
                      <a:r>
                        <a:rPr lang="fr-FR" sz="1400" b="1" i="0" u="none" strike="noStrike" noProof="0">
                          <a:solidFill>
                            <a:srgbClr val="000000"/>
                          </a:solidFill>
                          <a:effectLst/>
                          <a:latin typeface="+mn-lt"/>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ESPEN_IU_ID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Identifiant interne ESPEN pour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81674942"/>
                  </a:ext>
                </a:extLst>
              </a:tr>
              <a:tr h="243550">
                <a:tc rowSpan="2">
                  <a:txBody>
                    <a:bodyPr/>
                    <a:lstStyle/>
                    <a:p>
                      <a:pPr algn="l" fontAlgn="t"/>
                      <a:r>
                        <a:rPr lang="fr-FR" sz="1600" b="1" i="0" u="none" strike="noStrike" noProof="0" dirty="0">
                          <a:solidFill>
                            <a:srgbClr val="000000"/>
                          </a:solidFill>
                          <a:effectLst/>
                          <a:latin typeface="+mn-lt"/>
                        </a:rPr>
                        <a:t>Démographie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a:solidFill>
                            <a:srgbClr val="000000"/>
                          </a:solidFill>
                          <a:effectLst/>
                          <a:latin typeface="+mn-lt"/>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Population totale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66738721"/>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Année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Année de rapportage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2663099"/>
                  </a:ext>
                </a:extLst>
              </a:tr>
              <a:tr h="243550">
                <a:tc rowSpan="5">
                  <a:txBody>
                    <a:bodyPr/>
                    <a:lstStyle/>
                    <a:p>
                      <a:pPr algn="l" fontAlgn="t"/>
                      <a:r>
                        <a:rPr lang="fr-FR" sz="1600" b="1" i="0" u="none" strike="noStrike" noProof="0" dirty="0">
                          <a:solidFill>
                            <a:srgbClr val="000000"/>
                          </a:solidFill>
                          <a:effectLst/>
                          <a:latin typeface="+mn-lt"/>
                        </a:rPr>
                        <a:t>Epidémiologie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a:solidFill>
                            <a:srgbClr val="000000"/>
                          </a:solidFill>
                          <a:effectLst/>
                          <a:latin typeface="+mn-lt"/>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Description complète de l’endémicité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70512245"/>
                  </a:ext>
                </a:extLst>
              </a:tr>
              <a:tr h="257875">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Endémicité (courte 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Description courte de l’endémicité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1464719"/>
                  </a:ext>
                </a:extLst>
              </a:tr>
              <a:tr h="300856">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Plan de 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Plan de traitement (1 si le traitement est prévu, sinon 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29938094"/>
                  </a:ext>
                </a:extLst>
              </a:tr>
              <a:tr h="595981">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12</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Endemicité finale</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La catégorie d’endémicité pour le district après l’analyse du sous-district (l’endémicité la plus élevée parmi les sous-districts) </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23083381"/>
                  </a:ext>
                </a:extLst>
              </a:tr>
              <a:tr h="366758">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13</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a:solidFill>
                            <a:srgbClr val="000000"/>
                          </a:solidFill>
                          <a:effectLst/>
                          <a:latin typeface="+mn-lt"/>
                        </a:rPr>
                        <a:t>District ID</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ID interne utilisé globalement dans la base de données CDS_NTD SQL</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542126"/>
                  </a:ext>
                </a:extLst>
              </a:tr>
            </a:tbl>
          </a:graphicData>
        </a:graphic>
      </p:graphicFrame>
    </p:spTree>
    <p:extLst>
      <p:ext uri="{BB962C8B-B14F-4D97-AF65-F5344CB8AC3E}">
        <p14:creationId xmlns:p14="http://schemas.microsoft.com/office/powerpoint/2010/main" val="3801291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6367017"/>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b="1" noProof="0" dirty="0">
                          <a:solidFill>
                            <a:schemeClr val="tx1"/>
                          </a:solidFill>
                          <a:effectLst/>
                        </a:rPr>
                        <a:t>20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Expérience de pays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Mali</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755170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770064" y="1989138"/>
            <a:ext cx="8651875" cy="1295400"/>
          </a:xfrm>
        </p:spPr>
        <p:txBody>
          <a:bodyPr/>
          <a:lstStyle/>
          <a:p>
            <a:pPr eaLnBrk="1" hangingPunct="1"/>
            <a:br>
              <a:rPr lang="fr-FR" altLang="fr-FR" sz="3100" b="1">
                <a:latin typeface="Times New Roman" panose="02020603050405020304" pitchFamily="18" charset="0"/>
                <a:cs typeface="Times New Roman" panose="02020603050405020304" pitchFamily="18" charset="0"/>
              </a:rPr>
            </a:br>
            <a:br>
              <a:rPr lang="fr-FR" altLang="fr-FR" sz="2000" b="1">
                <a:latin typeface="Times New Roman" panose="02020603050405020304" pitchFamily="18" charset="0"/>
                <a:cs typeface="Times New Roman" panose="02020603050405020304" pitchFamily="18" charset="0"/>
              </a:rPr>
            </a:br>
            <a:br>
              <a:rPr lang="fr-FR" altLang="fr-FR" sz="2000" b="1">
                <a:latin typeface="Times New Roman" panose="02020603050405020304" pitchFamily="18" charset="0"/>
                <a:cs typeface="Times New Roman" panose="02020603050405020304" pitchFamily="18" charset="0"/>
              </a:rPr>
            </a:br>
            <a:br>
              <a:rPr lang="fr-FR" altLang="fr-FR" sz="2000" b="1">
                <a:latin typeface="Times New Roman" panose="02020603050405020304" pitchFamily="18" charset="0"/>
                <a:cs typeface="Times New Roman" panose="02020603050405020304" pitchFamily="18" charset="0"/>
              </a:rPr>
            </a:br>
            <a:r>
              <a:rPr lang="fr-FR" altLang="fr-FR" sz="2800" b="1">
                <a:latin typeface="Arial" panose="020B0604020202020204" pitchFamily="34" charset="0"/>
              </a:rPr>
              <a:t>VALIDATION DE L'ANALYSE DES DONNÉES </a:t>
            </a:r>
            <a:br>
              <a:rPr lang="fr-FR" altLang="fr-FR" sz="2800" b="1">
                <a:latin typeface="Arial" panose="020B0604020202020204" pitchFamily="34" charset="0"/>
              </a:rPr>
            </a:br>
            <a:r>
              <a:rPr lang="fr-FR" altLang="fr-FR" sz="2800" b="1">
                <a:latin typeface="Arial" panose="020B0604020202020204" pitchFamily="34" charset="0"/>
              </a:rPr>
              <a:t>DU SOUS-DISTRICT</a:t>
            </a:r>
            <a:r>
              <a:rPr lang="fr-FR" altLang="fr-FR" sz="1400" b="1">
                <a:latin typeface="Arial" panose="020B0604020202020204" pitchFamily="34" charset="0"/>
              </a:rPr>
              <a:t> </a:t>
            </a:r>
            <a:r>
              <a:rPr lang="fr-FR" altLang="fr-FR" sz="2800" b="1">
                <a:latin typeface="Arial" panose="020B0604020202020204" pitchFamily="34" charset="0"/>
              </a:rPr>
              <a:t>AU NIVEAU DU PAYS INCLUSION DANS L'APPLICATION JAP</a:t>
            </a:r>
            <a:r>
              <a:rPr lang="fr-FR" altLang="fr-FR" sz="2000" b="1">
                <a:latin typeface="Arial" panose="020B0604020202020204" pitchFamily="34" charset="0"/>
              </a:rPr>
              <a:t>.</a:t>
            </a:r>
            <a:br>
              <a:rPr lang="fr-FR" altLang="fr-FR" b="1">
                <a:latin typeface="Times New Roman" panose="02020603050405020304" pitchFamily="18" charset="0"/>
                <a:cs typeface="Times New Roman" panose="02020603050405020304" pitchFamily="18" charset="0"/>
              </a:rPr>
            </a:br>
            <a:br>
              <a:rPr lang="fr-FR" altLang="fr-FR" b="1">
                <a:latin typeface="Times New Roman" panose="02020603050405020304" pitchFamily="18" charset="0"/>
                <a:cs typeface="Times New Roman" panose="02020603050405020304" pitchFamily="18" charset="0"/>
              </a:rPr>
            </a:br>
            <a:endParaRPr lang="fr-ML" altLang="fr-FR" b="1">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895600" y="4149726"/>
            <a:ext cx="6400800" cy="1990725"/>
          </a:xfrm>
        </p:spPr>
        <p:txBody>
          <a:bodyPr>
            <a:normAutofit/>
          </a:bodyPr>
          <a:lstStyle/>
          <a:p>
            <a:pPr>
              <a:defRPr/>
            </a:pPr>
            <a:r>
              <a:rPr lang="en-US" sz="2600" b="1" dirty="0">
                <a:solidFill>
                  <a:schemeClr val="tx2">
                    <a:lumMod val="50000"/>
                  </a:schemeClr>
                </a:solidFill>
                <a:latin typeface="Arial" panose="020B0604020202020204" pitchFamily="34" charset="0"/>
                <a:cs typeface="Arial" panose="020B0604020202020204" pitchFamily="34" charset="0"/>
              </a:rPr>
              <a:t>Dr Mahamadou TRAORE</a:t>
            </a:r>
          </a:p>
          <a:p>
            <a:pPr>
              <a:spcBef>
                <a:spcPts val="0"/>
              </a:spcBef>
              <a:defRPr/>
            </a:pPr>
            <a:r>
              <a:rPr lang="fr-FR" sz="1800" b="1" dirty="0">
                <a:solidFill>
                  <a:schemeClr val="tx2">
                    <a:lumMod val="50000"/>
                  </a:schemeClr>
                </a:solidFill>
                <a:latin typeface="Arial" panose="020B0604020202020204" pitchFamily="34" charset="0"/>
                <a:cs typeface="Arial" panose="020B0604020202020204" pitchFamily="34" charset="0"/>
              </a:rPr>
              <a:t>Coordinateur</a:t>
            </a:r>
            <a:endParaRPr lang="en-US" sz="1800" b="1"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endParaRPr lang="fr-FR" sz="1800"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endParaRPr lang="fr-FR" sz="1800"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r>
              <a:rPr lang="fr-FR" sz="1800" b="1" dirty="0">
                <a:solidFill>
                  <a:schemeClr val="tx2">
                    <a:lumMod val="50000"/>
                  </a:schemeClr>
                </a:solidFill>
                <a:latin typeface="Arial" panose="020B0604020202020204" pitchFamily="34" charset="0"/>
                <a:cs typeface="Arial" panose="020B0604020202020204" pitchFamily="34" charset="0"/>
              </a:rPr>
              <a:t>Programme National de Lutte contre </a:t>
            </a:r>
          </a:p>
          <a:p>
            <a:pPr>
              <a:spcBef>
                <a:spcPts val="0"/>
              </a:spcBef>
              <a:defRPr/>
            </a:pPr>
            <a:r>
              <a:rPr lang="en-US" sz="1800" b="1" dirty="0">
                <a:solidFill>
                  <a:schemeClr val="tx2">
                    <a:lumMod val="50000"/>
                  </a:schemeClr>
                </a:solidFill>
                <a:latin typeface="Arial" panose="020B0604020202020204" pitchFamily="34" charset="0"/>
                <a:cs typeface="Arial" panose="020B0604020202020204" pitchFamily="34" charset="0"/>
              </a:rPr>
              <a:t>les Schistosomiases et les Géo helminthiases</a:t>
            </a:r>
          </a:p>
          <a:p>
            <a:pPr eaLnBrk="1" hangingPunct="1">
              <a:defRPr/>
            </a:pPr>
            <a:endParaRPr lang="fr-FR" sz="1800" b="1" dirty="0">
              <a:solidFill>
                <a:schemeClr val="tx2"/>
              </a:solidFill>
              <a:latin typeface="Times New Roman" panose="02020603050405020304" pitchFamily="18" charset="0"/>
              <a:cs typeface="Times New Roman" panose="02020603050405020304" pitchFamily="18" charset="0"/>
            </a:endParaRPr>
          </a:p>
          <a:p>
            <a:pPr eaLnBrk="1" hangingPunct="1">
              <a:defRPr/>
            </a:pPr>
            <a:endParaRPr lang="fr-ML" sz="3300" dirty="0">
              <a:latin typeface="Times New Roman" panose="02020603050405020304" pitchFamily="18" charset="0"/>
              <a:cs typeface="Times New Roman" panose="02020603050405020304" pitchFamily="18" charset="0"/>
            </a:endParaRPr>
          </a:p>
        </p:txBody>
      </p:sp>
      <p:pic>
        <p:nvPicPr>
          <p:cNvPr id="3076" name="Picture 8" descr="mali197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488" y="260350"/>
            <a:ext cx="1655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Drapea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131763"/>
            <a:ext cx="184467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94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1981200" y="274638"/>
            <a:ext cx="8229600" cy="633412"/>
          </a:xfrm>
        </p:spPr>
        <p:txBody>
          <a:bodyPr/>
          <a:lstStyle/>
          <a:p>
            <a:r>
              <a:rPr lang="fr-FR" altLang="fr-FR" b="1">
                <a:latin typeface="Arial" panose="020B0604020202020204" pitchFamily="34" charset="0"/>
                <a:cs typeface="Arial" panose="020B0604020202020204" pitchFamily="34" charset="0"/>
              </a:rPr>
              <a:t>PLAN DE PRÉSENTATION</a:t>
            </a:r>
          </a:p>
        </p:txBody>
      </p:sp>
      <p:sp>
        <p:nvSpPr>
          <p:cNvPr id="4099" name="Espace réservé du contenu 2"/>
          <p:cNvSpPr>
            <a:spLocks noGrp="1"/>
          </p:cNvSpPr>
          <p:nvPr>
            <p:ph idx="1"/>
          </p:nvPr>
        </p:nvSpPr>
        <p:spPr>
          <a:xfrm>
            <a:off x="2058989" y="1412875"/>
            <a:ext cx="8074025" cy="5170488"/>
          </a:xfrm>
        </p:spPr>
        <p:txBody>
          <a:bodyPr/>
          <a:lstStyle/>
          <a:p>
            <a:pPr>
              <a:lnSpc>
                <a:spcPct val="250000"/>
              </a:lnSpc>
            </a:pPr>
            <a:r>
              <a:rPr lang="fr-FR" altLang="fr-FR" sz="2400" b="1">
                <a:latin typeface="Arial" panose="020B0604020202020204" pitchFamily="34" charset="0"/>
                <a:cs typeface="Arial" panose="020B0604020202020204" pitchFamily="34" charset="0"/>
              </a:rPr>
              <a:t>CONTEXTE</a:t>
            </a:r>
          </a:p>
          <a:p>
            <a:pPr>
              <a:lnSpc>
                <a:spcPct val="250000"/>
              </a:lnSpc>
            </a:pPr>
            <a:r>
              <a:rPr lang="fr-FR" altLang="fr-FR" sz="2400" b="1">
                <a:latin typeface="Arial" panose="020B0604020202020204" pitchFamily="34" charset="0"/>
                <a:cs typeface="Arial" panose="020B0604020202020204" pitchFamily="34" charset="0"/>
              </a:rPr>
              <a:t>REVUE DES DONNEES</a:t>
            </a:r>
          </a:p>
          <a:p>
            <a:pPr>
              <a:lnSpc>
                <a:spcPct val="250000"/>
              </a:lnSpc>
            </a:pPr>
            <a:r>
              <a:rPr lang="fr-FR" altLang="fr-FR" sz="2400" b="1">
                <a:latin typeface="Arial" panose="020B0604020202020204" pitchFamily="34" charset="0"/>
                <a:cs typeface="Arial" panose="020B0604020202020204" pitchFamily="34" charset="0"/>
              </a:rPr>
              <a:t>CATÉGORIES D’ENDÉMICITÉ </a:t>
            </a:r>
            <a:r>
              <a:rPr lang="en-GB" altLang="fr-FR" sz="2400" b="1">
                <a:latin typeface="Arial" panose="020B0604020202020204" pitchFamily="34" charset="0"/>
                <a:cs typeface="Arial" panose="020B0604020202020204" pitchFamily="34" charset="0"/>
              </a:rPr>
              <a:t>PAR SOUS-DISTRICT</a:t>
            </a:r>
          </a:p>
          <a:p>
            <a:pPr>
              <a:lnSpc>
                <a:spcPct val="250000"/>
              </a:lnSpc>
            </a:pPr>
            <a:r>
              <a:rPr lang="fr-FR" altLang="fr-FR" sz="2400" b="1">
                <a:latin typeface="Arial" panose="020B0604020202020204" pitchFamily="34" charset="0"/>
              </a:rPr>
              <a:t>INCLUSION DANS L'APPLICATION JAP</a:t>
            </a:r>
          </a:p>
          <a:p>
            <a:pPr>
              <a:lnSpc>
                <a:spcPct val="250000"/>
              </a:lnSpc>
            </a:pPr>
            <a:r>
              <a:rPr lang="fr-FR" altLang="fr-FR" sz="2400" b="1">
                <a:latin typeface="Arial" panose="020B0604020202020204" pitchFamily="34" charset="0"/>
              </a:rPr>
              <a:t>CONCLUSION  </a:t>
            </a:r>
          </a:p>
          <a:p>
            <a:pPr>
              <a:lnSpc>
                <a:spcPct val="200000"/>
              </a:lnSpc>
            </a:pPr>
            <a:endParaRPr lang="fr-FR" altLang="fr-FR"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21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838450" y="280989"/>
            <a:ext cx="6172200" cy="593725"/>
          </a:xfrm>
        </p:spPr>
        <p:txBody>
          <a:bodyPr/>
          <a:lstStyle/>
          <a:p>
            <a:r>
              <a:rPr lang="en-US" altLang="fr-FR" sz="3000" b="1">
                <a:latin typeface="Arial" panose="020B0604020202020204" pitchFamily="34" charset="0"/>
                <a:cs typeface="Arial" panose="020B0604020202020204" pitchFamily="34" charset="0"/>
              </a:rPr>
              <a:t>CONTEXTE</a:t>
            </a:r>
          </a:p>
        </p:txBody>
      </p:sp>
      <p:sp>
        <p:nvSpPr>
          <p:cNvPr id="4" name="Content Placeholder 3"/>
          <p:cNvSpPr txBox="1">
            <a:spLocks/>
          </p:cNvSpPr>
          <p:nvPr/>
        </p:nvSpPr>
        <p:spPr bwMode="auto">
          <a:xfrm>
            <a:off x="1671638" y="1797051"/>
            <a:ext cx="3384550" cy="4265613"/>
          </a:xfrm>
          <a:prstGeom prst="rect">
            <a:avLst/>
          </a:prstGeom>
          <a:noFill/>
          <a:ln>
            <a:noFill/>
          </a:ln>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sz="1800" dirty="0">
                <a:solidFill>
                  <a:prstClr val="black"/>
                </a:solidFill>
                <a:latin typeface="Arial" panose="020B0604020202020204" pitchFamily="34" charset="0"/>
                <a:cs typeface="Arial" panose="020B0604020202020204" pitchFamily="34" charset="0"/>
              </a:rPr>
              <a:t>Mali, </a:t>
            </a:r>
            <a:r>
              <a:rPr lang="fr-FR" sz="1800" dirty="0">
                <a:solidFill>
                  <a:prstClr val="black"/>
                </a:solidFill>
                <a:latin typeface="Arial" panose="020B0604020202020204" pitchFamily="34" charset="0"/>
                <a:cs typeface="Arial" panose="020B0604020202020204" pitchFamily="34" charset="0"/>
              </a:rPr>
              <a:t>1 246 040 Km²</a:t>
            </a:r>
            <a:r>
              <a:rPr lang="fr-FR" sz="1800" dirty="0">
                <a:solidFill>
                  <a:prstClr val="black"/>
                </a:solidFill>
                <a:latin typeface="Times New Roman" panose="02020603050405020304" pitchFamily="18" charset="0"/>
                <a:ea typeface="Times New Roman" panose="02020603050405020304" pitchFamily="18" charset="0"/>
              </a:rPr>
              <a:t>, </a:t>
            </a:r>
            <a:r>
              <a:rPr lang="en-US" sz="1800" dirty="0" err="1">
                <a:solidFill>
                  <a:prstClr val="black"/>
                </a:solidFill>
                <a:latin typeface="Arial" panose="020B0604020202020204" pitchFamily="34" charset="0"/>
                <a:cs typeface="Arial" panose="020B0604020202020204" pitchFamily="34" charset="0"/>
              </a:rPr>
              <a:t>vaste</a:t>
            </a:r>
            <a:r>
              <a:rPr lang="en-US" sz="1800" dirty="0">
                <a:solidFill>
                  <a:prstClr val="black"/>
                </a:solidFill>
                <a:latin typeface="Arial" panose="020B0604020202020204" pitchFamily="34" charset="0"/>
                <a:cs typeface="Arial" panose="020B0604020202020204" pitchFamily="34" charset="0"/>
              </a:rPr>
              <a:t> pays de </a:t>
            </a:r>
            <a:r>
              <a:rPr lang="en-US" sz="1800" dirty="0" err="1">
                <a:solidFill>
                  <a:prstClr val="black"/>
                </a:solidFill>
                <a:latin typeface="Arial" panose="020B0604020202020204" pitchFamily="34" charset="0"/>
                <a:cs typeface="Arial" panose="020B0604020202020204" pitchFamily="34" charset="0"/>
              </a:rPr>
              <a:t>l’Afrique</a:t>
            </a:r>
            <a:r>
              <a:rPr lang="en-US" sz="1800" dirty="0">
                <a:solidFill>
                  <a:prstClr val="black"/>
                </a:solidFill>
                <a:latin typeface="Arial" panose="020B0604020202020204" pitchFamily="34" charset="0"/>
                <a:cs typeface="Arial" panose="020B0604020202020204" pitchFamily="34" charset="0"/>
              </a:rPr>
              <a:t> de </a:t>
            </a:r>
            <a:r>
              <a:rPr lang="en-US" sz="1800" dirty="0" err="1">
                <a:solidFill>
                  <a:prstClr val="black"/>
                </a:solidFill>
                <a:latin typeface="Arial" panose="020B0604020202020204" pitchFamily="34" charset="0"/>
                <a:cs typeface="Arial" panose="020B0604020202020204" pitchFamily="34" charset="0"/>
              </a:rPr>
              <a:t>l’Ouest</a:t>
            </a:r>
            <a:r>
              <a:rPr lang="en-US" sz="1800" dirty="0">
                <a:solidFill>
                  <a:prstClr val="black"/>
                </a:solidFill>
                <a:latin typeface="Arial" panose="020B0604020202020204" pitchFamily="34" charset="0"/>
                <a:cs typeface="Arial" panose="020B0604020202020204" pitchFamily="34" charset="0"/>
              </a:rPr>
              <a:t> </a:t>
            </a: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7 200 km de frontiers avec sept pays </a:t>
            </a:r>
            <a:r>
              <a:rPr lang="en-US" sz="1800" dirty="0" err="1">
                <a:solidFill>
                  <a:prstClr val="black"/>
                </a:solidFill>
                <a:latin typeface="Arial" panose="020B0604020202020204" pitchFamily="34" charset="0"/>
                <a:cs typeface="Arial" panose="020B0604020202020204" pitchFamily="34" charset="0"/>
              </a:rPr>
              <a:t>voisins</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Population  </a:t>
            </a:r>
            <a:r>
              <a:rPr lang="en-US" sz="1800" dirty="0" err="1">
                <a:solidFill>
                  <a:prstClr val="black"/>
                </a:solidFill>
                <a:latin typeface="Arial" panose="020B0604020202020204" pitchFamily="34" charset="0"/>
                <a:cs typeface="Arial" panose="020B0604020202020204" pitchFamily="34" charset="0"/>
              </a:rPr>
              <a:t>en</a:t>
            </a:r>
            <a:r>
              <a:rPr lang="en-US" sz="1800" dirty="0">
                <a:solidFill>
                  <a:prstClr val="black"/>
                </a:solidFill>
                <a:latin typeface="Arial" panose="020B0604020202020204" pitchFamily="34" charset="0"/>
                <a:cs typeface="Arial" panose="020B0604020202020204" pitchFamily="34" charset="0"/>
              </a:rPr>
              <a:t> 2020 : </a:t>
            </a:r>
          </a:p>
          <a:p>
            <a:pPr marL="0" indent="0" defTabSz="914400">
              <a:buNone/>
              <a:defRPr/>
            </a:pPr>
            <a:r>
              <a:rPr lang="en-US" sz="1800" dirty="0">
                <a:solidFill>
                  <a:prstClr val="black"/>
                </a:solidFill>
                <a:latin typeface="Arial" panose="020B0604020202020204" pitchFamily="34" charset="0"/>
                <a:cs typeface="Arial" panose="020B0604020202020204" pitchFamily="34" charset="0"/>
              </a:rPr>
              <a:t>      </a:t>
            </a:r>
            <a:r>
              <a:rPr lang="fr-FR" sz="1800" dirty="0">
                <a:solidFill>
                  <a:prstClr val="black"/>
                </a:solidFill>
                <a:latin typeface="Arial" panose="020B0604020202020204" pitchFamily="34" charset="0"/>
                <a:ea typeface="Calibri" panose="020F0502020204030204" pitchFamily="34" charset="0"/>
              </a:rPr>
              <a:t>21 197 708 habitants</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10 </a:t>
            </a:r>
            <a:r>
              <a:rPr lang="en-US" sz="1800" dirty="0" err="1">
                <a:solidFill>
                  <a:prstClr val="black"/>
                </a:solidFill>
                <a:latin typeface="Arial" panose="020B0604020202020204" pitchFamily="34" charset="0"/>
                <a:cs typeface="Arial" panose="020B0604020202020204" pitchFamily="34" charset="0"/>
              </a:rPr>
              <a:t>Régions</a:t>
            </a:r>
            <a:r>
              <a:rPr lang="en-US" sz="1800" dirty="0">
                <a:solidFill>
                  <a:prstClr val="black"/>
                </a:solidFill>
                <a:latin typeface="Arial" panose="020B0604020202020204" pitchFamily="34" charset="0"/>
                <a:cs typeface="Arial" panose="020B0604020202020204" pitchFamily="34" charset="0"/>
              </a:rPr>
              <a:t> et le District de Bamako </a:t>
            </a: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75 </a:t>
            </a:r>
            <a:r>
              <a:rPr lang="en-US" sz="1800" dirty="0" err="1">
                <a:solidFill>
                  <a:prstClr val="black"/>
                </a:solidFill>
                <a:latin typeface="Arial" panose="020B0604020202020204" pitchFamily="34" charset="0"/>
                <a:cs typeface="Arial" panose="020B0604020202020204" pitchFamily="34" charset="0"/>
              </a:rPr>
              <a:t>Centres</a:t>
            </a:r>
            <a:r>
              <a:rPr lang="en-US" sz="1800" dirty="0">
                <a:solidFill>
                  <a:prstClr val="black"/>
                </a:solidFill>
                <a:latin typeface="Arial" panose="020B0604020202020204" pitchFamily="34" charset="0"/>
                <a:cs typeface="Arial" panose="020B0604020202020204" pitchFamily="34" charset="0"/>
              </a:rPr>
              <a:t> de santé de </a:t>
            </a:r>
            <a:r>
              <a:rPr lang="en-US" sz="1800" dirty="0" err="1">
                <a:solidFill>
                  <a:prstClr val="black"/>
                </a:solidFill>
                <a:latin typeface="Arial" panose="020B0604020202020204" pitchFamily="34" charset="0"/>
                <a:cs typeface="Arial" panose="020B0604020202020204" pitchFamily="34" charset="0"/>
              </a:rPr>
              <a:t>référence</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1 381 </a:t>
            </a:r>
            <a:r>
              <a:rPr lang="en-US" sz="1800" dirty="0" err="1">
                <a:solidFill>
                  <a:prstClr val="black"/>
                </a:solidFill>
                <a:latin typeface="Arial" panose="020B0604020202020204" pitchFamily="34" charset="0"/>
                <a:cs typeface="Arial" panose="020B0604020202020204" pitchFamily="34" charset="0"/>
              </a:rPr>
              <a:t>centres</a:t>
            </a:r>
            <a:r>
              <a:rPr lang="en-US" sz="1800" dirty="0">
                <a:solidFill>
                  <a:prstClr val="black"/>
                </a:solidFill>
                <a:latin typeface="Arial" panose="020B0604020202020204" pitchFamily="34" charset="0"/>
                <a:cs typeface="Arial" panose="020B0604020202020204" pitchFamily="34" charset="0"/>
              </a:rPr>
              <a:t> de santé </a:t>
            </a:r>
            <a:r>
              <a:rPr lang="en-US" sz="1800" dirty="0" err="1">
                <a:solidFill>
                  <a:prstClr val="black"/>
                </a:solidFill>
                <a:latin typeface="Arial" panose="020B0604020202020204" pitchFamily="34" charset="0"/>
                <a:cs typeface="Arial" panose="020B0604020202020204" pitchFamily="34" charset="0"/>
              </a:rPr>
              <a:t>communautaires</a:t>
            </a:r>
            <a:endParaRPr lang="en-US" sz="1800" dirty="0">
              <a:solidFill>
                <a:prstClr val="black"/>
              </a:solidFill>
              <a:latin typeface="Arial" panose="020B0604020202020204" pitchFamily="34" charset="0"/>
              <a:cs typeface="Arial" panose="020B0604020202020204" pitchFamily="34" charset="0"/>
            </a:endParaRPr>
          </a:p>
          <a:p>
            <a:pPr marL="0" indent="0" defTabSz="914400">
              <a:buNone/>
              <a:defRPr/>
            </a:pPr>
            <a:endParaRPr lang="en-US" sz="1800" dirty="0">
              <a:solidFill>
                <a:prstClr val="black"/>
              </a:solidFill>
              <a:latin typeface="Arial" panose="020B0604020202020204" pitchFamily="34" charset="0"/>
              <a:cs typeface="Arial" panose="020B0604020202020204" pitchFamily="34" charset="0"/>
            </a:endParaRPr>
          </a:p>
        </p:txBody>
      </p:sp>
      <p:sp>
        <p:nvSpPr>
          <p:cNvPr id="2" name="Espace réservé de la date 1"/>
          <p:cNvSpPr>
            <a:spLocks noGrp="1"/>
          </p:cNvSpPr>
          <p:nvPr>
            <p:ph type="dt" sz="quarter" idx="10"/>
          </p:nvPr>
        </p:nvSpPr>
        <p:spPr/>
        <p:txBody>
          <a:bodyPr/>
          <a:lstStyle/>
          <a:p>
            <a:pPr defTabSz="914400">
              <a:defRPr/>
            </a:pPr>
            <a:fld id="{5D39833E-B2E5-4AEA-9192-310D14DFD0BB}" type="datetime1">
              <a:rPr lang="fr-FR">
                <a:solidFill>
                  <a:prstClr val="black">
                    <a:tint val="75000"/>
                  </a:prstClr>
                </a:solidFill>
                <a:latin typeface="Calibri"/>
              </a:rPr>
              <a:pPr defTabSz="914400">
                <a:defRPr/>
              </a:pPr>
              <a:t>15/09/2020</a:t>
            </a:fld>
            <a:endParaRPr lang="fr-BE" dirty="0">
              <a:solidFill>
                <a:prstClr val="black">
                  <a:tint val="75000"/>
                </a:prstClr>
              </a:solidFill>
              <a:latin typeface="Calibri"/>
            </a:endParaRPr>
          </a:p>
        </p:txBody>
      </p:sp>
      <p:sp>
        <p:nvSpPr>
          <p:cNvPr id="3" name="Espace réservé du pied de page 2"/>
          <p:cNvSpPr>
            <a:spLocks noGrp="1"/>
          </p:cNvSpPr>
          <p:nvPr>
            <p:ph type="ftr" sz="quarter" idx="11"/>
          </p:nvPr>
        </p:nvSpPr>
        <p:spPr>
          <a:xfrm>
            <a:off x="4552950" y="5680075"/>
            <a:ext cx="3086100" cy="274638"/>
          </a:xfrm>
        </p:spPr>
        <p:txBody>
          <a:bodyPr/>
          <a:lstStyle/>
          <a:p>
            <a:pPr defTabSz="914400">
              <a:defRPr/>
            </a:pPr>
            <a:endParaRPr lang="fr-BE" dirty="0">
              <a:solidFill>
                <a:prstClr val="black">
                  <a:tint val="75000"/>
                </a:prstClr>
              </a:solidFill>
              <a:latin typeface="Calibri"/>
            </a:endParaRPr>
          </a:p>
        </p:txBody>
      </p:sp>
      <p:sp>
        <p:nvSpPr>
          <p:cNvPr id="5126" name="Espace réservé du numéro de diapositive 4"/>
          <p:cNvSpPr>
            <a:spLocks noGrp="1" noChangeArrowheads="1"/>
          </p:cNvSpPr>
          <p:nvPr>
            <p:ph type="sldNum" sz="quarter" idx="12"/>
          </p:nvPr>
        </p:nvSpPr>
        <p:spPr bwMode="auto">
          <a:xfrm>
            <a:off x="7981950" y="5680075"/>
            <a:ext cx="20574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fld id="{2715A2E0-EF78-4500-98FE-F6F957C36F19}" type="slidenum">
              <a:rPr lang="fr-BE" altLang="fr-FR" sz="1200">
                <a:solidFill>
                  <a:srgbClr val="898989"/>
                </a:solidFill>
                <a:cs typeface="Arial" panose="020B0604020202020204" pitchFamily="34" charset="0"/>
              </a:rPr>
              <a:pPr defTabSz="914400" fontAlgn="base">
                <a:spcBef>
                  <a:spcPct val="0"/>
                </a:spcBef>
                <a:spcAft>
                  <a:spcPct val="0"/>
                </a:spcAft>
                <a:buNone/>
              </a:pPr>
              <a:t>65</a:t>
            </a:fld>
            <a:endParaRPr lang="fr-BE" altLang="fr-FR" sz="1200">
              <a:solidFill>
                <a:srgbClr val="898989"/>
              </a:solidFill>
              <a:cs typeface="Arial" panose="020B0604020202020204" pitchFamily="34" charset="0"/>
            </a:endParaRPr>
          </a:p>
        </p:txBody>
      </p:sp>
      <p:pic>
        <p:nvPicPr>
          <p:cNvPr id="5127"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975" y="1797050"/>
            <a:ext cx="482123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e 6"/>
          <p:cNvGrpSpPr>
            <a:grpSpLocks/>
          </p:cNvGrpSpPr>
          <p:nvPr/>
        </p:nvGrpSpPr>
        <p:grpSpPr bwMode="auto">
          <a:xfrm>
            <a:off x="5105401" y="1016001"/>
            <a:ext cx="5305425" cy="4665663"/>
            <a:chOff x="4775021" y="212303"/>
            <a:chExt cx="7074991" cy="6220695"/>
          </a:xfrm>
        </p:grpSpPr>
        <p:pic>
          <p:nvPicPr>
            <p:cNvPr id="5129" name="Picture 2" descr="Résultat de recherche d'images pour &quot;Carte Mali  Afriqu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440" y="212303"/>
              <a:ext cx="1392572" cy="145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6"/>
            <p:cNvSpPr txBox="1"/>
            <p:nvPr/>
          </p:nvSpPr>
          <p:spPr>
            <a:xfrm>
              <a:off x="8939147" y="1956383"/>
              <a:ext cx="948413" cy="283625"/>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ALGERIE</a:t>
              </a:r>
            </a:p>
          </p:txBody>
        </p:sp>
        <p:sp>
          <p:nvSpPr>
            <p:cNvPr id="31" name="ZoneTexte 8"/>
            <p:cNvSpPr txBox="1"/>
            <p:nvPr/>
          </p:nvSpPr>
          <p:spPr>
            <a:xfrm>
              <a:off x="5452459" y="1742607"/>
              <a:ext cx="1403567" cy="28574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MAURITANIE</a:t>
              </a:r>
            </a:p>
          </p:txBody>
        </p:sp>
        <p:sp>
          <p:nvSpPr>
            <p:cNvPr id="32" name="ZoneTexte 9"/>
            <p:cNvSpPr txBox="1"/>
            <p:nvPr/>
          </p:nvSpPr>
          <p:spPr>
            <a:xfrm>
              <a:off x="10321543" y="3717397"/>
              <a:ext cx="751533" cy="285742"/>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NIGER</a:t>
              </a:r>
            </a:p>
          </p:txBody>
        </p:sp>
        <p:sp>
          <p:nvSpPr>
            <p:cNvPr id="33" name="ZoneTexte 10"/>
            <p:cNvSpPr txBox="1"/>
            <p:nvPr/>
          </p:nvSpPr>
          <p:spPr>
            <a:xfrm>
              <a:off x="8130456" y="4898461"/>
              <a:ext cx="1467076" cy="292091"/>
            </a:xfrm>
            <a:prstGeom prst="rect">
              <a:avLst/>
            </a:prstGeom>
            <a:noFill/>
          </p:spPr>
          <p:txBody>
            <a:bodyPr>
              <a:spAutoFit/>
            </a:bodyPr>
            <a:lstStyle/>
            <a:p>
              <a:pPr defTabSz="914400" eaLnBrk="0" fontAlgn="base" hangingPunct="0">
                <a:spcBef>
                  <a:spcPct val="0"/>
                </a:spcBef>
                <a:spcAft>
                  <a:spcPct val="0"/>
                </a:spcAft>
                <a:defRPr/>
              </a:pPr>
              <a:r>
                <a:rPr lang="fr-FR" sz="825" b="1" dirty="0">
                  <a:solidFill>
                    <a:prstClr val="black"/>
                  </a:solidFill>
                  <a:latin typeface="Arial" panose="020B0604020202020204" pitchFamily="34" charset="0"/>
                  <a:cs typeface="Arial" panose="020B0604020202020204" pitchFamily="34" charset="0"/>
                </a:rPr>
                <a:t>BURKINA</a:t>
              </a:r>
              <a:r>
                <a:rPr lang="fr-FR" sz="825" dirty="0">
                  <a:solidFill>
                    <a:prstClr val="black"/>
                  </a:solidFill>
                  <a:latin typeface="Arial" panose="020B0604020202020204" pitchFamily="34" charset="0"/>
                  <a:cs typeface="Arial" panose="020B0604020202020204" pitchFamily="34" charset="0"/>
                </a:rPr>
                <a:t> </a:t>
              </a:r>
              <a:r>
                <a:rPr lang="fr-FR" sz="825" b="1" dirty="0">
                  <a:solidFill>
                    <a:prstClr val="black"/>
                  </a:solidFill>
                  <a:latin typeface="Arial" panose="020B0604020202020204" pitchFamily="34" charset="0"/>
                  <a:cs typeface="Arial" panose="020B0604020202020204" pitchFamily="34" charset="0"/>
                </a:rPr>
                <a:t>FASO</a:t>
              </a:r>
            </a:p>
          </p:txBody>
        </p:sp>
        <p:sp>
          <p:nvSpPr>
            <p:cNvPr id="34" name="ZoneTexte 11"/>
            <p:cNvSpPr txBox="1"/>
            <p:nvPr/>
          </p:nvSpPr>
          <p:spPr>
            <a:xfrm>
              <a:off x="4775021" y="4354494"/>
              <a:ext cx="1003455" cy="28574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SENEGAL</a:t>
              </a:r>
            </a:p>
          </p:txBody>
        </p:sp>
        <p:sp>
          <p:nvSpPr>
            <p:cNvPr id="35" name="ZoneTexte 12"/>
            <p:cNvSpPr txBox="1"/>
            <p:nvPr/>
          </p:nvSpPr>
          <p:spPr>
            <a:xfrm>
              <a:off x="5052348" y="5067789"/>
              <a:ext cx="800223" cy="283625"/>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GUINEE</a:t>
              </a:r>
            </a:p>
          </p:txBody>
        </p:sp>
        <p:sp>
          <p:nvSpPr>
            <p:cNvPr id="18" name="ZoneTexte 13"/>
            <p:cNvSpPr txBox="1"/>
            <p:nvPr/>
          </p:nvSpPr>
          <p:spPr>
            <a:xfrm>
              <a:off x="6762878" y="6140907"/>
              <a:ext cx="1530585" cy="29209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COTE</a:t>
              </a:r>
              <a:r>
                <a:rPr lang="fr-FR" sz="825" b="1" dirty="0">
                  <a:solidFill>
                    <a:prstClr val="black"/>
                  </a:solidFill>
                  <a:latin typeface="Arial" panose="020B0604020202020204" pitchFamily="34" charset="0"/>
                  <a:cs typeface="Arial" panose="020B0604020202020204" pitchFamily="34" charset="0"/>
                </a:rPr>
                <a:t> D’IVOIRE</a:t>
              </a:r>
            </a:p>
          </p:txBody>
        </p:sp>
      </p:grpSp>
    </p:spTree>
    <p:extLst>
      <p:ext uri="{BB962C8B-B14F-4D97-AF65-F5344CB8AC3E}">
        <p14:creationId xmlns:p14="http://schemas.microsoft.com/office/powerpoint/2010/main" val="896409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fr-FR" altLang="fr-FR" sz="3600" b="1">
                <a:latin typeface="Arial" panose="020B0604020202020204" pitchFamily="34" charset="0"/>
                <a:cs typeface="Arial" panose="020B0604020202020204" pitchFamily="34" charset="0"/>
              </a:rPr>
              <a:t>REVUE DES DONNÉES</a:t>
            </a:r>
            <a:endParaRPr lang="fr-ML" altLang="fr-FR" sz="36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74825" y="1600200"/>
            <a:ext cx="8642350" cy="4565650"/>
          </a:xfrm>
        </p:spPr>
        <p:txBody>
          <a:bodyPr/>
          <a:lstStyle/>
          <a:p>
            <a:pPr marL="514350" indent="-514350" eaLnBrk="1" hangingPunct="1">
              <a:buFont typeface="+mj-lt"/>
              <a:buAutoNum type="arabicPeriod"/>
              <a:defRPr/>
            </a:pPr>
            <a:r>
              <a:rPr lang="fr-FR" sz="2400" b="1" dirty="0">
                <a:solidFill>
                  <a:srgbClr val="0070C0"/>
                </a:solidFill>
                <a:latin typeface="Arial" panose="020B0604020202020204" pitchFamily="34" charset="0"/>
                <a:cs typeface="Arial" panose="020B0604020202020204" pitchFamily="34" charset="0"/>
              </a:rPr>
              <a:t>Brazzaville du 23 au 27 juillet 2019</a:t>
            </a:r>
          </a:p>
          <a:p>
            <a:pPr marL="0" indent="0" eaLnBrk="1" hangingPunct="1">
              <a:buNone/>
              <a:defRPr/>
            </a:pPr>
            <a:endParaRPr lang="fr-FR" sz="2400" b="1" dirty="0">
              <a:solidFill>
                <a:srgbClr val="0070C0"/>
              </a:solidFill>
              <a:latin typeface="Arial" panose="020B0604020202020204" pitchFamily="34" charset="0"/>
              <a:cs typeface="Arial" panose="020B0604020202020204" pitchFamily="34" charset="0"/>
            </a:endParaRPr>
          </a:p>
          <a:p>
            <a:pPr marL="914400" lvl="1" indent="-514350" eaLnBrk="1" hangingPunct="1">
              <a:defRPr/>
            </a:pPr>
            <a:r>
              <a:rPr lang="fr-FR" sz="2000" dirty="0">
                <a:latin typeface="Arial" panose="020B0604020202020204" pitchFamily="34" charset="0"/>
                <a:cs typeface="Arial" panose="020B0604020202020204" pitchFamily="34" charset="0"/>
              </a:rPr>
              <a:t>Atelier de la revue des données des schistosomiases au niveau sous – district pour un affinement de la cartographie avec une meilleure utilisation des données de prévalence disponibles et une planification au niveau sous – district</a:t>
            </a:r>
            <a:endParaRPr lang="fr-FR" sz="2000" dirty="0">
              <a:solidFill>
                <a:srgbClr val="C00000"/>
              </a:solidFill>
              <a:latin typeface="Arial" panose="020B0604020202020204" pitchFamily="34" charset="0"/>
              <a:cs typeface="Arial" panose="020B0604020202020204" pitchFamily="34" charset="0"/>
            </a:endParaRPr>
          </a:p>
          <a:p>
            <a:pPr lvl="1" indent="-342900" eaLnBrk="1" hangingPunct="1">
              <a:buFont typeface="Wingdings" panose="05000000000000000000" pitchFamily="2" charset="2"/>
              <a:buChar char="Ø"/>
              <a:defRPr/>
            </a:pPr>
            <a:endParaRPr lang="fr-FR" sz="2000" dirty="0">
              <a:latin typeface="Arial" panose="020B0604020202020204" pitchFamily="34" charset="0"/>
              <a:cs typeface="Arial" panose="020B0604020202020204" pitchFamily="34" charset="0"/>
            </a:endParaRPr>
          </a:p>
          <a:p>
            <a:pPr marL="0" indent="0" eaLnBrk="1" hangingPunct="1">
              <a:buNone/>
              <a:defRPr/>
            </a:pPr>
            <a:r>
              <a:rPr lang="fr-FR" sz="2400" b="1" dirty="0">
                <a:solidFill>
                  <a:srgbClr val="0070C0"/>
                </a:solidFill>
                <a:latin typeface="Arial" panose="020B0604020202020204" pitchFamily="34" charset="0"/>
                <a:cs typeface="Arial" panose="020B0604020202020204" pitchFamily="34" charset="0"/>
              </a:rPr>
              <a:t>2.  Bamako 3 – 5 septembre 2019</a:t>
            </a:r>
          </a:p>
          <a:p>
            <a:pPr marL="0" indent="0" eaLnBrk="1" hangingPunct="1">
              <a:buNone/>
              <a:defRPr/>
            </a:pPr>
            <a:endParaRPr lang="fr-FR" sz="2400" b="1" dirty="0">
              <a:solidFill>
                <a:srgbClr val="0070C0"/>
              </a:solidFill>
              <a:latin typeface="Arial" panose="020B0604020202020204" pitchFamily="34" charset="0"/>
              <a:cs typeface="Arial" panose="020B0604020202020204" pitchFamily="34" charset="0"/>
            </a:endParaRPr>
          </a:p>
          <a:p>
            <a:pPr marL="857250" lvl="1" indent="-457200" eaLnBrk="1" hangingPunct="1">
              <a:defRPr/>
            </a:pPr>
            <a:r>
              <a:rPr lang="fr-FR" sz="2000" dirty="0">
                <a:latin typeface="Arial" panose="020B0604020202020204" pitchFamily="34" charset="0"/>
                <a:cs typeface="Arial" panose="020B0604020202020204" pitchFamily="34" charset="0"/>
              </a:rPr>
              <a:t>Atelier de Revue des données des évaluations des schistosomiases par aire de santé</a:t>
            </a:r>
            <a:endParaRPr lang="fr-FR" dirty="0">
              <a:latin typeface="Arial" panose="020B0604020202020204" pitchFamily="34" charset="0"/>
              <a:cs typeface="Arial" panose="020B0604020202020204" pitchFamily="34" charset="0"/>
            </a:endParaRPr>
          </a:p>
          <a:p>
            <a:pPr marL="514350" indent="-514350" eaLnBrk="1" hangingPunct="1">
              <a:buFont typeface="+mj-lt"/>
              <a:buAutoNum type="arabicPeriod"/>
              <a:defRPr/>
            </a:pPr>
            <a:endParaRPr lang="fr-M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883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1981200" y="44451"/>
            <a:ext cx="8229600" cy="777875"/>
          </a:xfrm>
        </p:spPr>
        <p:txBody>
          <a:bodyPr/>
          <a:lstStyle/>
          <a:p>
            <a:r>
              <a:rPr lang="fr-FR" altLang="fr-FR" sz="3600" b="1">
                <a:latin typeface="Arial" panose="020B0604020202020204" pitchFamily="34" charset="0"/>
                <a:cs typeface="Arial" panose="020B0604020202020204" pitchFamily="34" charset="0"/>
              </a:rPr>
              <a:t>REVUE</a:t>
            </a:r>
            <a:r>
              <a:rPr lang="fr-FR" altLang="fr-FR" b="1">
                <a:latin typeface="Arial" panose="020B0604020202020204" pitchFamily="34" charset="0"/>
                <a:cs typeface="Arial" panose="020B0604020202020204" pitchFamily="34" charset="0"/>
              </a:rPr>
              <a:t> </a:t>
            </a:r>
            <a:r>
              <a:rPr lang="fr-FR" altLang="fr-FR" sz="3600" b="1">
                <a:latin typeface="Arial" panose="020B0604020202020204" pitchFamily="34" charset="0"/>
                <a:cs typeface="Arial" panose="020B0604020202020204" pitchFamily="34" charset="0"/>
              </a:rPr>
              <a:t>DES DONNÉES</a:t>
            </a:r>
            <a:endParaRPr lang="fr-FR" altLang="fr-FR"/>
          </a:p>
        </p:txBody>
      </p:sp>
      <p:sp>
        <p:nvSpPr>
          <p:cNvPr id="3" name="Espace réservé du contenu 2"/>
          <p:cNvSpPr>
            <a:spLocks noGrp="1"/>
          </p:cNvSpPr>
          <p:nvPr>
            <p:ph idx="1"/>
          </p:nvPr>
        </p:nvSpPr>
        <p:spPr>
          <a:xfrm>
            <a:off x="1774825" y="1600200"/>
            <a:ext cx="8642350" cy="5213350"/>
          </a:xfrm>
        </p:spPr>
        <p:txBody>
          <a:bodyPr/>
          <a:lstStyle/>
          <a:p>
            <a:pPr eaLnBrk="1" hangingPunct="1">
              <a:buFont typeface="Wingdings" panose="05000000000000000000" pitchFamily="2" charset="2"/>
              <a:buChar char="q"/>
              <a:defRPr/>
            </a:pPr>
            <a:r>
              <a:rPr lang="fr-FR" altLang="fr-FR" sz="2000" b="1" dirty="0">
                <a:solidFill>
                  <a:schemeClr val="accent1">
                    <a:lumMod val="75000"/>
                  </a:schemeClr>
                </a:solidFill>
                <a:latin typeface="Arial" panose="020B0604020202020204" pitchFamily="34" charset="0"/>
                <a:cs typeface="Arial" panose="020B0604020202020204" pitchFamily="34" charset="0"/>
              </a:rPr>
              <a:t>Objectif général</a:t>
            </a:r>
            <a:endParaRPr lang="fr-FR" altLang="fr-FR" sz="20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2000" dirty="0">
                <a:latin typeface="Arial" panose="020B0604020202020204" pitchFamily="34" charset="0"/>
                <a:cs typeface="Arial" panose="020B0604020202020204" pitchFamily="34" charset="0"/>
              </a:rPr>
              <a:t>Adapter les stratégies de lutte, en accord avec les recommandations de l’OMS, en vue de l’objectif de contrôle ou d’élimination à 2025</a:t>
            </a:r>
          </a:p>
          <a:p>
            <a:pPr marL="0" indent="0" eaLnBrk="1" hangingPunct="1">
              <a:buNone/>
              <a:defRPr/>
            </a:pPr>
            <a:endParaRPr lang="fr-FR" altLang="fr-FR" sz="20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q"/>
              <a:defRPr/>
            </a:pPr>
            <a:r>
              <a:rPr lang="fr-FR" altLang="fr-FR" sz="2000" b="1" dirty="0">
                <a:solidFill>
                  <a:schemeClr val="accent1">
                    <a:lumMod val="75000"/>
                  </a:schemeClr>
                </a:solidFill>
                <a:latin typeface="Arial" panose="020B0604020202020204" pitchFamily="34" charset="0"/>
                <a:cs typeface="Arial" panose="020B0604020202020204" pitchFamily="34" charset="0"/>
              </a:rPr>
              <a:t>Objectifs spécifiques</a:t>
            </a:r>
            <a:endParaRPr lang="fr-FR" altLang="fr-FR" sz="20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2000" dirty="0">
                <a:latin typeface="Arial" panose="020B0604020202020204" pitchFamily="34" charset="0"/>
                <a:cs typeface="Arial" panose="020B0604020202020204" pitchFamily="34" charset="0"/>
              </a:rPr>
              <a:t>Faire une revue des données des évaluations des sites sentinelles des schistosomiases et des géo helminthiases ;*</a:t>
            </a:r>
          </a:p>
          <a:p>
            <a:pPr marL="914400" lvl="1" indent="-514350" eaLnBrk="1" hangingPunct="1">
              <a:defRPr/>
            </a:pPr>
            <a:r>
              <a:rPr lang="fr-FR" altLang="fr-FR" sz="2000" dirty="0">
                <a:latin typeface="Arial" panose="020B0604020202020204" pitchFamily="34" charset="0"/>
                <a:cs typeface="Arial" panose="020B0604020202020204" pitchFamily="34" charset="0"/>
              </a:rPr>
              <a:t>Actualiser la planification au niveau des sous-districts ;</a:t>
            </a:r>
          </a:p>
          <a:p>
            <a:pPr marL="914400" lvl="1" indent="-514350" eaLnBrk="1" hangingPunct="1">
              <a:defRPr/>
            </a:pPr>
            <a:r>
              <a:rPr lang="fr-FR" altLang="fr-FR" sz="2000" dirty="0">
                <a:latin typeface="Arial" panose="020B0604020202020204" pitchFamily="34" charset="0"/>
                <a:cs typeface="Arial" panose="020B0604020202020204" pitchFamily="34" charset="0"/>
              </a:rPr>
              <a:t>Définir des stratégies appropriées par aire de santé/zone éco-climatique;</a:t>
            </a:r>
          </a:p>
          <a:p>
            <a:pPr marL="914400" lvl="1" indent="-514350" eaLnBrk="1" hangingPunct="1">
              <a:defRPr/>
            </a:pPr>
            <a:r>
              <a:rPr lang="fr-FR" sz="2000" dirty="0">
                <a:latin typeface="Arial" panose="020B0604020202020204" pitchFamily="34" charset="0"/>
                <a:cs typeface="Arial" panose="020B0604020202020204" pitchFamily="34" charset="0"/>
              </a:rPr>
              <a:t>Définir la mission, les rôles et la composition du comité d’expert SCH et STH au Mali</a:t>
            </a:r>
          </a:p>
        </p:txBody>
      </p:sp>
      <p:sp>
        <p:nvSpPr>
          <p:cNvPr id="7172" name="ZoneTexte 3"/>
          <p:cNvSpPr txBox="1">
            <a:spLocks noChangeArrowheads="1"/>
          </p:cNvSpPr>
          <p:nvPr/>
        </p:nvSpPr>
        <p:spPr bwMode="auto">
          <a:xfrm>
            <a:off x="1774826" y="981076"/>
            <a:ext cx="361156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None/>
              <a:defRPr/>
            </a:pPr>
            <a:r>
              <a:rPr lang="fr-FR" altLang="fr-FR" sz="2400" b="1" dirty="0">
                <a:solidFill>
                  <a:srgbClr val="4F81BD">
                    <a:lumMod val="75000"/>
                  </a:srgbClr>
                </a:solidFill>
                <a:latin typeface="Arial" panose="020B0604020202020204" pitchFamily="34" charset="0"/>
                <a:cs typeface="Arial" panose="020B0604020202020204" pitchFamily="34" charset="0"/>
              </a:rPr>
              <a:t>OBJECTIFS</a:t>
            </a:r>
          </a:p>
        </p:txBody>
      </p:sp>
    </p:spTree>
    <p:extLst>
      <p:ext uri="{BB962C8B-B14F-4D97-AF65-F5344CB8AC3E}">
        <p14:creationId xmlns:p14="http://schemas.microsoft.com/office/powerpoint/2010/main" val="1228046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1981200" y="1"/>
            <a:ext cx="8229600" cy="777875"/>
          </a:xfrm>
        </p:spPr>
        <p:txBody>
          <a:bodyPr/>
          <a:lstStyle/>
          <a:p>
            <a:r>
              <a:rPr lang="fr-FR" altLang="fr-FR" sz="3600" b="1">
                <a:latin typeface="Arial" panose="020B0604020202020204" pitchFamily="34" charset="0"/>
                <a:cs typeface="Arial" panose="020B0604020202020204" pitchFamily="34" charset="0"/>
              </a:rPr>
              <a:t>REVUE DES DONNÉES</a:t>
            </a:r>
            <a:endParaRPr lang="fr-FR" altLang="fr-FR" sz="3600"/>
          </a:p>
        </p:txBody>
      </p:sp>
      <p:sp>
        <p:nvSpPr>
          <p:cNvPr id="3" name="Espace réservé du contenu 2"/>
          <p:cNvSpPr>
            <a:spLocks noGrp="1"/>
          </p:cNvSpPr>
          <p:nvPr>
            <p:ph idx="1"/>
          </p:nvPr>
        </p:nvSpPr>
        <p:spPr>
          <a:xfrm>
            <a:off x="1703389" y="763588"/>
            <a:ext cx="8785225" cy="5905500"/>
          </a:xfrm>
        </p:spPr>
        <p:txBody>
          <a:bodyPr/>
          <a:lstStyle/>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MÉTHODOLOGIE</a:t>
            </a:r>
          </a:p>
          <a:p>
            <a:pPr marL="457200" lvl="1" indent="0" eaLnBrk="1" hangingPunct="1">
              <a:buNone/>
              <a:defRPr/>
            </a:pPr>
            <a:endParaRPr lang="fr-FR" altLang="fr-FR" sz="1800" b="1" dirty="0">
              <a:solidFill>
                <a:schemeClr val="accent1">
                  <a:lumMod val="75000"/>
                </a:schemeClr>
              </a:solidFill>
              <a:latin typeface="Arial" panose="020B0604020202020204" pitchFamily="34" charset="0"/>
              <a:cs typeface="Arial" panose="020B0604020202020204" pitchFamily="34" charset="0"/>
            </a:endParaRPr>
          </a:p>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Les présentations</a:t>
            </a:r>
            <a:endParaRPr lang="fr-FR" altLang="fr-FR" sz="18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1800" dirty="0">
                <a:latin typeface="Arial" panose="020B0604020202020204" pitchFamily="34" charset="0"/>
                <a:cs typeface="Arial" panose="020B0604020202020204" pitchFamily="34" charset="0"/>
              </a:rPr>
              <a:t>Aperçu sur la situation des schistosomiases et les géo-helminthiases:  PNLSH ; </a:t>
            </a:r>
          </a:p>
          <a:p>
            <a:pPr marL="914400" lvl="1" indent="-514350" eaLnBrk="1" hangingPunct="1">
              <a:defRPr/>
            </a:pPr>
            <a:r>
              <a:rPr lang="fr-FR" altLang="fr-FR" sz="1800" dirty="0">
                <a:latin typeface="Arial" panose="020B0604020202020204" pitchFamily="34" charset="0"/>
                <a:cs typeface="Arial" panose="020B0604020202020204" pitchFamily="34" charset="0"/>
              </a:rPr>
              <a:t>Rappel des directives de l’OMS qui ont été utilisées pour la classification des aires de santé pour le traitement de masse ;</a:t>
            </a:r>
          </a:p>
          <a:p>
            <a:pPr marL="914400" lvl="1" indent="-514350" eaLnBrk="1" hangingPunct="1">
              <a:defRPr/>
            </a:pPr>
            <a:r>
              <a:rPr lang="fr-FR" altLang="fr-FR" sz="1800" dirty="0">
                <a:latin typeface="Arial" panose="020B0604020202020204" pitchFamily="34" charset="0"/>
                <a:cs typeface="Arial" panose="020B0604020202020204" pitchFamily="34" charset="0"/>
              </a:rPr>
              <a:t>Critères de classification ;</a:t>
            </a:r>
          </a:p>
          <a:p>
            <a:pPr marL="914400" lvl="1" indent="-514350" eaLnBrk="1" hangingPunct="1">
              <a:defRPr/>
            </a:pPr>
            <a:r>
              <a:rPr lang="fr-FR" altLang="fr-FR" sz="1800" dirty="0">
                <a:latin typeface="Arial" panose="020B0604020202020204" pitchFamily="34" charset="0"/>
                <a:cs typeface="Arial" panose="020B0604020202020204" pitchFamily="34" charset="0"/>
              </a:rPr>
              <a:t>Aperçu historique sur la lutte contre les schistosomiases au Mali ;</a:t>
            </a:r>
          </a:p>
          <a:p>
            <a:pPr marL="914400" lvl="1" indent="-514350" eaLnBrk="1" hangingPunct="1">
              <a:defRPr/>
            </a:pPr>
            <a:r>
              <a:rPr lang="fr-FR" altLang="fr-FR" sz="1800" dirty="0">
                <a:latin typeface="Arial" panose="020B0604020202020204" pitchFamily="34" charset="0"/>
                <a:cs typeface="Arial" panose="020B0604020202020204" pitchFamily="34" charset="0"/>
              </a:rPr>
              <a:t>Questions clés/défis de la planification et de la mise en œuvre de la lutte contre les schistosomiases ; </a:t>
            </a:r>
          </a:p>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Les travaux de groupe</a:t>
            </a:r>
            <a:endParaRPr lang="fr-FR" altLang="fr-FR" sz="1800" dirty="0">
              <a:solidFill>
                <a:schemeClr val="accent1">
                  <a:lumMod val="75000"/>
                </a:schemeClr>
              </a:solidFill>
              <a:latin typeface="Arial" panose="020B0604020202020204" pitchFamily="34" charset="0"/>
              <a:cs typeface="Arial" panose="020B0604020202020204" pitchFamily="34" charset="0"/>
            </a:endParaRPr>
          </a:p>
          <a:p>
            <a:pPr eaLnBrk="1" hangingPunct="1">
              <a:buFont typeface="Arial" panose="020B0604020202020204" pitchFamily="34" charset="0"/>
              <a:buNone/>
              <a:defRPr/>
            </a:pPr>
            <a:r>
              <a:rPr lang="fr-FR" altLang="fr-FR" sz="1800" dirty="0">
                <a:latin typeface="Arial" panose="020B0604020202020204" pitchFamily="34" charset="0"/>
                <a:cs typeface="Arial" panose="020B0604020202020204" pitchFamily="34" charset="0"/>
              </a:rPr>
              <a:t>Classification des aires de santé de chaque district sanitaire en fonction des</a:t>
            </a:r>
          </a:p>
          <a:p>
            <a:pPr eaLnBrk="1" hangingPunct="1">
              <a:buFont typeface="Arial" panose="020B0604020202020204" pitchFamily="34" charset="0"/>
              <a:buNone/>
              <a:defRPr/>
            </a:pPr>
            <a:r>
              <a:rPr lang="fr-FR" altLang="fr-FR" sz="1800" dirty="0">
                <a:latin typeface="Arial" panose="020B0604020202020204" pitchFamily="34" charset="0"/>
                <a:cs typeface="Arial" panose="020B0604020202020204" pitchFamily="34" charset="0"/>
              </a:rPr>
              <a:t>risques de transmission des schistosomiases dans les catégories suivantes :</a:t>
            </a:r>
          </a:p>
          <a:p>
            <a:pPr lvl="1" eaLnBrk="1" hangingPunct="1">
              <a:defRPr/>
            </a:pPr>
            <a:r>
              <a:rPr lang="fr-FR" altLang="fr-FR" sz="1400" dirty="0">
                <a:latin typeface="Arial" panose="020B0604020202020204" pitchFamily="34" charset="0"/>
                <a:cs typeface="Arial" panose="020B0604020202020204" pitchFamily="34" charset="0"/>
              </a:rPr>
              <a:t>0 = </a:t>
            </a:r>
            <a:r>
              <a:rPr lang="fr-FR" altLang="fr-FR" sz="1800" dirty="0">
                <a:latin typeface="Arial" panose="020B0604020202020204" pitchFamily="34" charset="0"/>
                <a:cs typeface="Arial" panose="020B0604020202020204" pitchFamily="34" charset="0"/>
              </a:rPr>
              <a:t>Non endémique ;</a:t>
            </a:r>
          </a:p>
          <a:p>
            <a:pPr lvl="1" eaLnBrk="1" hangingPunct="1">
              <a:defRPr/>
            </a:pPr>
            <a:r>
              <a:rPr lang="fr-FR" altLang="fr-FR" sz="1800" dirty="0">
                <a:latin typeface="Arial" panose="020B0604020202020204" pitchFamily="34" charset="0"/>
                <a:cs typeface="Arial" panose="020B0604020202020204" pitchFamily="34" charset="0"/>
              </a:rPr>
              <a:t>1 = faible prévalence ;</a:t>
            </a:r>
          </a:p>
          <a:p>
            <a:pPr lvl="1" eaLnBrk="1" hangingPunct="1">
              <a:defRPr/>
            </a:pPr>
            <a:r>
              <a:rPr lang="fr-FR" altLang="fr-FR" sz="1800" dirty="0">
                <a:latin typeface="Arial" panose="020B0604020202020204" pitchFamily="34" charset="0"/>
                <a:cs typeface="Arial" panose="020B0604020202020204" pitchFamily="34" charset="0"/>
              </a:rPr>
              <a:t>2 = prévalence modérée ;</a:t>
            </a:r>
          </a:p>
          <a:p>
            <a:pPr lvl="1" eaLnBrk="1" hangingPunct="1">
              <a:defRPr/>
            </a:pPr>
            <a:r>
              <a:rPr lang="fr-FR" altLang="fr-FR" sz="1800" dirty="0">
                <a:latin typeface="Arial" panose="020B0604020202020204" pitchFamily="34" charset="0"/>
                <a:cs typeface="Arial" panose="020B0604020202020204" pitchFamily="34" charset="0"/>
              </a:rPr>
              <a:t>3 = forte prévalence.</a:t>
            </a:r>
          </a:p>
          <a:p>
            <a:pPr>
              <a:defRPr/>
            </a:pPr>
            <a:endParaRPr lang="fr-FR" sz="2800" dirty="0"/>
          </a:p>
        </p:txBody>
      </p:sp>
    </p:spTree>
    <p:extLst>
      <p:ext uri="{BB962C8B-B14F-4D97-AF65-F5344CB8AC3E}">
        <p14:creationId xmlns:p14="http://schemas.microsoft.com/office/powerpoint/2010/main" val="3536437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765300" y="188914"/>
            <a:ext cx="8732838" cy="1362075"/>
          </a:xfrm>
          <a:prstGeom prst="rect">
            <a:avLst/>
          </a:prstGeom>
          <a:noFill/>
          <a:ln>
            <a:noFill/>
          </a:ln>
          <a:effectLst/>
        </p:spPr>
        <p:txBody>
          <a:bodyPr lIns="68580" tIns="34290" rIns="68580" bIns="34290" anchor="ctr">
            <a:spAutoFit/>
          </a:bodyPr>
          <a:lstStyle/>
          <a:p>
            <a:pPr defTabSz="914400" fontAlgn="base">
              <a:spcBef>
                <a:spcPct val="0"/>
              </a:spcBef>
              <a:spcAft>
                <a:spcPct val="0"/>
              </a:spcAft>
              <a:defRPr/>
            </a:pPr>
            <a:r>
              <a:rPr lang="fr-FR" sz="1200" b="1" dirty="0">
                <a:solidFill>
                  <a:prstClr val="black"/>
                </a:solidFill>
                <a:latin typeface="Arial" panose="020B0604020202020204" pitchFamily="34" charset="0"/>
                <a:cs typeface="Arial" panose="020B0604020202020204" pitchFamily="34" charset="0"/>
              </a:rPr>
              <a:t>COLLECTE DE DONNEES POUR LE RAFFINEMENT DE L'ENDEMICITE DE LA SCHISTOSOMIASE AU NIVEAU DES SOUS-DISTRICTS</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NOM DU PAYS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REGION/PROVINCE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DISTRICT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SOUS-DISTRICT \AIRE DE SANTE*……………………………………………</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FORMATION SANITAIRE** : ………………………………………………</a:t>
            </a:r>
            <a:endParaRPr lang="en-US" altLang="zh-TW" sz="1050" dirty="0">
              <a:solidFill>
                <a:prstClr val="black"/>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765300" y="1844675"/>
          <a:ext cx="8674100" cy="4197350"/>
        </p:xfrm>
        <a:graphic>
          <a:graphicData uri="http://schemas.openxmlformats.org/drawingml/2006/table">
            <a:tbl>
              <a:tblPr firstRow="1" firstCol="1" lastRow="1" lastCol="1" bandRow="1" bandCol="1">
                <a:tableStyleId>{5940675A-B579-460E-94D1-54222C63F5DA}</a:tableStyleId>
              </a:tblPr>
              <a:tblGrid>
                <a:gridCol w="244782">
                  <a:extLst>
                    <a:ext uri="{9D8B030D-6E8A-4147-A177-3AD203B41FA5}">
                      <a16:colId xmlns:a16="http://schemas.microsoft.com/office/drawing/2014/main" val="20000"/>
                    </a:ext>
                  </a:extLst>
                </a:gridCol>
                <a:gridCol w="1296093">
                  <a:extLst>
                    <a:ext uri="{9D8B030D-6E8A-4147-A177-3AD203B41FA5}">
                      <a16:colId xmlns:a16="http://schemas.microsoft.com/office/drawing/2014/main" val="20001"/>
                    </a:ext>
                  </a:extLst>
                </a:gridCol>
                <a:gridCol w="564884">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941472">
                  <a:extLst>
                    <a:ext uri="{9D8B030D-6E8A-4147-A177-3AD203B41FA5}">
                      <a16:colId xmlns:a16="http://schemas.microsoft.com/office/drawing/2014/main" val="20004"/>
                    </a:ext>
                  </a:extLst>
                </a:gridCol>
                <a:gridCol w="859878">
                  <a:extLst>
                    <a:ext uri="{9D8B030D-6E8A-4147-A177-3AD203B41FA5}">
                      <a16:colId xmlns:a16="http://schemas.microsoft.com/office/drawing/2014/main" val="20005"/>
                    </a:ext>
                  </a:extLst>
                </a:gridCol>
                <a:gridCol w="894399">
                  <a:extLst>
                    <a:ext uri="{9D8B030D-6E8A-4147-A177-3AD203B41FA5}">
                      <a16:colId xmlns:a16="http://schemas.microsoft.com/office/drawing/2014/main" val="20006"/>
                    </a:ext>
                  </a:extLst>
                </a:gridCol>
                <a:gridCol w="706105">
                  <a:extLst>
                    <a:ext uri="{9D8B030D-6E8A-4147-A177-3AD203B41FA5}">
                      <a16:colId xmlns:a16="http://schemas.microsoft.com/office/drawing/2014/main" val="20007"/>
                    </a:ext>
                  </a:extLst>
                </a:gridCol>
                <a:gridCol w="706105">
                  <a:extLst>
                    <a:ext uri="{9D8B030D-6E8A-4147-A177-3AD203B41FA5}">
                      <a16:colId xmlns:a16="http://schemas.microsoft.com/office/drawing/2014/main" val="20008"/>
                    </a:ext>
                  </a:extLst>
                </a:gridCol>
                <a:gridCol w="659031">
                  <a:extLst>
                    <a:ext uri="{9D8B030D-6E8A-4147-A177-3AD203B41FA5}">
                      <a16:colId xmlns:a16="http://schemas.microsoft.com/office/drawing/2014/main" val="20009"/>
                    </a:ext>
                  </a:extLst>
                </a:gridCol>
                <a:gridCol w="659031">
                  <a:extLst>
                    <a:ext uri="{9D8B030D-6E8A-4147-A177-3AD203B41FA5}">
                      <a16:colId xmlns:a16="http://schemas.microsoft.com/office/drawing/2014/main" val="20010"/>
                    </a:ext>
                  </a:extLst>
                </a:gridCol>
                <a:gridCol w="517810">
                  <a:extLst>
                    <a:ext uri="{9D8B030D-6E8A-4147-A177-3AD203B41FA5}">
                      <a16:colId xmlns:a16="http://schemas.microsoft.com/office/drawing/2014/main" val="20011"/>
                    </a:ext>
                  </a:extLst>
                </a:gridCol>
              </a:tblGrid>
              <a:tr h="1219406">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N</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Nom du village </a:t>
                      </a:r>
                      <a:r>
                        <a:rPr lang="en-GB" sz="800" dirty="0" err="1">
                          <a:effectLst/>
                          <a:latin typeface="Arial" panose="020B0604020202020204" pitchFamily="34" charset="0"/>
                          <a:cs typeface="Arial" panose="020B0604020202020204" pitchFamily="34" charset="0"/>
                        </a:rPr>
                        <a:t>ou</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communauté</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dirty="0">
                          <a:effectLst/>
                          <a:latin typeface="Arial" panose="020B0604020202020204" pitchFamily="34" charset="0"/>
                          <a:cs typeface="Arial" panose="020B0604020202020204" pitchFamily="34" charset="0"/>
                        </a:rPr>
                        <a:t>Total de la population en 2019</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Des </a:t>
                      </a:r>
                      <a:r>
                        <a:rPr lang="en-GB" sz="800" dirty="0" err="1">
                          <a:effectLst/>
                          <a:latin typeface="Arial" panose="020B0604020202020204" pitchFamily="34" charset="0"/>
                          <a:cs typeface="Arial" panose="020B0604020202020204" pitchFamily="34" charset="0"/>
                        </a:rPr>
                        <a:t>cas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sont</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rapportés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 village</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2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Type de points </a:t>
                      </a:r>
                      <a:r>
                        <a:rPr lang="en-GB" sz="800" dirty="0" err="1">
                          <a:effectLst/>
                          <a:latin typeface="Arial" panose="020B0604020202020204" pitchFamily="34" charset="0"/>
                          <a:cs typeface="Arial" panose="020B0604020202020204" pitchFamily="34" charset="0"/>
                        </a:rPr>
                        <a:t>d’eau</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Rivière</a:t>
                      </a:r>
                      <a:r>
                        <a:rPr lang="en-GB" sz="800" dirty="0">
                          <a:effectLst/>
                          <a:latin typeface="Arial" panose="020B0604020202020204" pitchFamily="34" charset="0"/>
                          <a:cs typeface="Arial" panose="020B0604020202020204" pitchFamily="34" charset="0"/>
                        </a:rPr>
                        <a:t>,  Lac</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a:t>
                      </a:r>
                      <a:r>
                        <a:rPr lang="en-GB" sz="800" dirty="0" err="1">
                          <a:effectLst/>
                          <a:latin typeface="Arial" panose="020B0604020202020204" pitchFamily="34" charset="0"/>
                          <a:cs typeface="Arial" panose="020B0604020202020204" pitchFamily="34" charset="0"/>
                        </a:rPr>
                        <a:t>Etang</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temporaire</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Canal </a:t>
                      </a:r>
                      <a:r>
                        <a:rPr lang="en-GB" sz="800" dirty="0" err="1">
                          <a:effectLst/>
                          <a:latin typeface="Arial" panose="020B0604020202020204" pitchFamily="34" charset="0"/>
                          <a:cs typeface="Arial" panose="020B0604020202020204" pitchFamily="34" charset="0"/>
                        </a:rPr>
                        <a:t>d’irrigation</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Autre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spécifier</a:t>
                      </a:r>
                      <a:r>
                        <a:rPr lang="en-GB" sz="8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Activités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autour</a:t>
                      </a:r>
                      <a:r>
                        <a:rPr lang="en-GB" sz="800" dirty="0">
                          <a:effectLst/>
                          <a:latin typeface="Arial" panose="020B0604020202020204" pitchFamily="34" charset="0"/>
                          <a:cs typeface="Arial" panose="020B0604020202020204" pitchFamily="34" charset="0"/>
                        </a:rPr>
                        <a:t> des points </a:t>
                      </a:r>
                      <a:r>
                        <a:rPr lang="en-GB" sz="800" dirty="0" err="1">
                          <a:effectLst/>
                          <a:latin typeface="Arial" panose="020B0604020202020204" pitchFamily="34" charset="0"/>
                          <a:cs typeface="Arial" panose="020B0604020202020204" pitchFamily="34" charset="0"/>
                        </a:rPr>
                        <a:t>d’eau</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Pêche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Agriculture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Usage </a:t>
                      </a:r>
                      <a:r>
                        <a:rPr lang="en-GB" sz="800" dirty="0" err="1">
                          <a:effectLst/>
                          <a:latin typeface="Arial" panose="020B0604020202020204" pitchFamily="34" charset="0"/>
                          <a:cs typeface="Arial" panose="020B0604020202020204" pitchFamily="34" charset="0"/>
                        </a:rPr>
                        <a:t>domestique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Autre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spécifier</a:t>
                      </a:r>
                      <a:r>
                        <a:rPr lang="en-GB" sz="800" dirty="0">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Source </a:t>
                      </a:r>
                      <a:r>
                        <a:rPr lang="en-GB" sz="800" dirty="0" err="1">
                          <a:effectLst/>
                          <a:latin typeface="Arial" panose="020B0604020202020204" pitchFamily="34" charset="0"/>
                          <a:cs typeface="Arial" panose="020B0604020202020204" pitchFamily="34" charset="0"/>
                        </a:rPr>
                        <a:t>principale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d’approvisionnement</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en</a:t>
                      </a:r>
                      <a:r>
                        <a:rPr lang="en-GB" sz="800" dirty="0">
                          <a:effectLst/>
                          <a:latin typeface="Arial" panose="020B0604020202020204" pitchFamily="34" charset="0"/>
                          <a:cs typeface="Arial" panose="020B0604020202020204" pitchFamily="34" charset="0"/>
                        </a:rPr>
                        <a:t> eau</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Mare, lac, </a:t>
                      </a:r>
                      <a:r>
                        <a:rPr lang="en-GB" sz="800" dirty="0" err="1">
                          <a:effectLst/>
                          <a:latin typeface="Arial" panose="020B0604020202020204" pitchFamily="34" charset="0"/>
                          <a:cs typeface="Arial" panose="020B0604020202020204" pitchFamily="34" charset="0"/>
                        </a:rPr>
                        <a:t>rivière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Forage </a:t>
                      </a:r>
                      <a:r>
                        <a:rPr lang="en-GB" sz="800" dirty="0" err="1">
                          <a:effectLst/>
                          <a:latin typeface="Arial" panose="020B0604020202020204" pitchFamily="34" charset="0"/>
                          <a:cs typeface="Arial" panose="020B0604020202020204" pitchFamily="34" charset="0"/>
                        </a:rPr>
                        <a:t>ou</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puits</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a:t>
                      </a:r>
                      <a:r>
                        <a:rPr lang="fr-FR" sz="800" dirty="0">
                          <a:effectLst/>
                          <a:latin typeface="Arial" panose="020B0604020202020204" pitchFamily="34" charset="0"/>
                          <a:cs typeface="Arial" panose="020B0604020202020204" pitchFamily="34" charset="0"/>
                        </a:rPr>
                        <a:t>Pompe de ménage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Robinet</a:t>
                      </a:r>
                      <a:endParaRPr lang="en-US" sz="9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Etat</a:t>
                      </a:r>
                      <a:r>
                        <a:rPr lang="en-GB" sz="800" dirty="0">
                          <a:effectLst/>
                          <a:latin typeface="Arial" panose="020B0604020202020204" pitchFamily="34" charset="0"/>
                          <a:cs typeface="Arial" panose="020B0604020202020204" pitchFamily="34" charset="0"/>
                        </a:rPr>
                        <a:t> principal </a:t>
                      </a:r>
                      <a:r>
                        <a:rPr lang="en-GB" sz="800" dirty="0" err="1">
                          <a:effectLst/>
                          <a:latin typeface="Arial" panose="020B0604020202020204" pitchFamily="34" charset="0"/>
                          <a:cs typeface="Arial" panose="020B0604020202020204" pitchFamily="34" charset="0"/>
                        </a:rPr>
                        <a:t>d’assainissement</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Défécation</a:t>
                      </a:r>
                      <a:r>
                        <a:rPr lang="en-GB" sz="800" dirty="0">
                          <a:effectLst/>
                          <a:latin typeface="Arial" panose="020B0604020202020204" pitchFamily="34" charset="0"/>
                          <a:cs typeface="Arial" panose="020B0604020202020204" pitchFamily="34" charset="0"/>
                        </a:rPr>
                        <a:t> à </a:t>
                      </a:r>
                      <a:r>
                        <a:rPr lang="en-GB" sz="800" dirty="0" err="1">
                          <a:effectLst/>
                          <a:latin typeface="Arial" panose="020B0604020202020204" pitchFamily="34" charset="0"/>
                          <a:cs typeface="Arial" panose="020B0604020202020204" pitchFamily="34" charset="0"/>
                        </a:rPr>
                        <a:t>l’aire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libre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Latrines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les ménages</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de poste de santé</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de </a:t>
                      </a:r>
                      <a:r>
                        <a:rPr lang="en-GB" sz="800" dirty="0" err="1">
                          <a:effectLst/>
                          <a:latin typeface="Arial" panose="020B0604020202020204" pitchFamily="34" charset="0"/>
                          <a:cs typeface="Arial" panose="020B0604020202020204" pitchFamily="34" charset="0"/>
                        </a:rPr>
                        <a:t>laboratoire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d’agents</a:t>
                      </a:r>
                      <a:r>
                        <a:rPr lang="en-GB" sz="800" dirty="0">
                          <a:effectLst/>
                          <a:latin typeface="Arial" panose="020B0604020202020204" pitchFamily="34" charset="0"/>
                          <a:cs typeface="Arial" panose="020B0604020202020204" pitchFamily="34" charset="0"/>
                        </a:rPr>
                        <a:t> de santé </a:t>
                      </a:r>
                      <a:r>
                        <a:rPr lang="en-GB" sz="800" dirty="0" err="1">
                          <a:effectLst/>
                          <a:latin typeface="Arial" panose="020B0604020202020204" pitchFamily="34" charset="0"/>
                          <a:cs typeface="Arial" panose="020B0604020202020204" pitchFamily="34" charset="0"/>
                        </a:rPr>
                        <a:t>communautaire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Nombre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d’écoles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 village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a:t>
                      </a:r>
                      <a:r>
                        <a:rPr lang="en-GB" sz="800" dirty="0" err="1">
                          <a:effectLst/>
                          <a:latin typeface="Arial" panose="020B0604020202020204" pitchFamily="34" charset="0"/>
                          <a:cs typeface="Arial" panose="020B0604020202020204" pitchFamily="34" charset="0"/>
                        </a:rPr>
                        <a:t>Ecrire</a:t>
                      </a:r>
                      <a:r>
                        <a:rPr lang="en-GB" sz="800" dirty="0">
                          <a:effectLst/>
                          <a:latin typeface="Arial" panose="020B0604020202020204" pitchFamily="34" charset="0"/>
                          <a:cs typeface="Arial" panose="020B0604020202020204" pitchFamily="34" charset="0"/>
                        </a:rPr>
                        <a:t> le </a:t>
                      </a:r>
                      <a:r>
                        <a:rPr lang="en-GB" sz="800" dirty="0" err="1">
                          <a:effectLst/>
                          <a:latin typeface="Arial" panose="020B0604020202020204" pitchFamily="34" charset="0"/>
                          <a:cs typeface="Arial" panose="020B0604020202020204" pitchFamily="34" charset="0"/>
                        </a:rPr>
                        <a:t>nombre</a:t>
                      </a:r>
                      <a:r>
                        <a:rPr lang="en-GB" sz="800" dirty="0">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0"/>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1</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1"/>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2</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2"/>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3</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3"/>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4</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4"/>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5</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5"/>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6</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6"/>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7</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7"/>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8</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8"/>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9</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9"/>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10</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0"/>
                  </a:ext>
                </a:extLst>
              </a:tr>
              <a:tr h="159532">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1"/>
                  </a:ext>
                </a:extLst>
              </a:tr>
              <a:tr h="159532">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Total</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2"/>
                  </a:ext>
                </a:extLst>
              </a:tr>
            </a:tbl>
          </a:graphicData>
        </a:graphic>
      </p:graphicFrame>
      <p:sp>
        <p:nvSpPr>
          <p:cNvPr id="9403" name="Rectangle 6"/>
          <p:cNvSpPr>
            <a:spLocks noChangeArrowheads="1"/>
          </p:cNvSpPr>
          <p:nvPr/>
        </p:nvSpPr>
        <p:spPr bwMode="auto">
          <a:xfrm>
            <a:off x="1917700" y="6251575"/>
            <a:ext cx="873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GB" altLang="fr-FR" sz="900">
                <a:solidFill>
                  <a:prstClr val="black"/>
                </a:solidFill>
                <a:latin typeface="Times New Roman" panose="02020603050405020304" pitchFamily="18" charset="0"/>
                <a:ea typeface="新細明體" pitchFamily="18" charset="-120"/>
                <a:cs typeface="Arial" panose="020B0604020202020204" pitchFamily="34" charset="0"/>
              </a:rPr>
              <a:t>* Utiliser le nom approprié</a:t>
            </a:r>
            <a:endParaRPr lang="en-US" altLang="fr-FR" sz="900">
              <a:solidFill>
                <a:prstClr val="black"/>
              </a:solidFill>
              <a:latin typeface="Times New Roman" panose="02020603050405020304" pitchFamily="18" charset="0"/>
              <a:ea typeface="新細明體" pitchFamily="18" charset="-120"/>
              <a:cs typeface="Arial" panose="020B0604020202020204" pitchFamily="34" charset="0"/>
            </a:endParaRPr>
          </a:p>
          <a:p>
            <a:pPr defTabSz="914400" fontAlgn="base">
              <a:spcBef>
                <a:spcPct val="0"/>
              </a:spcBef>
              <a:spcAft>
                <a:spcPct val="0"/>
              </a:spcAft>
              <a:buNone/>
            </a:pPr>
            <a:r>
              <a:rPr lang="en-GB" altLang="fr-FR" sz="900">
                <a:solidFill>
                  <a:prstClr val="black"/>
                </a:solidFill>
                <a:latin typeface="Times New Roman" panose="02020603050405020304" pitchFamily="18" charset="0"/>
                <a:ea typeface="新細明體" pitchFamily="18" charset="-120"/>
                <a:cs typeface="Arial" panose="020B0604020202020204" pitchFamily="34" charset="0"/>
              </a:rPr>
              <a:t>** Ce formulaire sera rempli par une formation sanitaire </a:t>
            </a:r>
            <a:r>
              <a:rPr lang="fr-FR" altLang="fr-FR" sz="900">
                <a:solidFill>
                  <a:prstClr val="black"/>
                </a:solidFill>
                <a:latin typeface="Times New Roman" panose="02020603050405020304" pitchFamily="18" charset="0"/>
                <a:ea typeface="新細明體" pitchFamily="18" charset="-120"/>
                <a:cs typeface="Arial" panose="020B0604020202020204" pitchFamily="34" charset="0"/>
              </a:rPr>
              <a:t>de première ligne (sinon on peut utiliser le canal de distribution de masse du praziquantel)</a:t>
            </a:r>
            <a:endParaRPr lang="en-US" altLang="fr-FR" sz="900">
              <a:solidFill>
                <a:prstClr val="black"/>
              </a:solidFill>
              <a:latin typeface="Times New Roman" panose="02020603050405020304" pitchFamily="18" charset="0"/>
              <a:ea typeface="新細明體" pitchFamily="18" charset="-120"/>
              <a:cs typeface="Arial" panose="020B0604020202020204" pitchFamily="34" charset="0"/>
            </a:endParaRPr>
          </a:p>
        </p:txBody>
      </p:sp>
    </p:spTree>
    <p:extLst>
      <p:ext uri="{BB962C8B-B14F-4D97-AF65-F5344CB8AC3E}">
        <p14:creationId xmlns:p14="http://schemas.microsoft.com/office/powerpoint/2010/main" val="290616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CBC1-32C0-459E-ACF8-0B4B626E10E3}"/>
              </a:ext>
            </a:extLst>
          </p:cNvPr>
          <p:cNvSpPr>
            <a:spLocks noGrp="1"/>
          </p:cNvSpPr>
          <p:nvPr>
            <p:ph type="title"/>
          </p:nvPr>
        </p:nvSpPr>
        <p:spPr>
          <a:xfrm>
            <a:off x="941038" y="0"/>
            <a:ext cx="10235961" cy="1238270"/>
          </a:xfrm>
        </p:spPr>
        <p:txBody>
          <a:bodyPr/>
          <a:lstStyle/>
          <a:p>
            <a:r>
              <a:rPr lang="fr-FR" sz="3265" dirty="0"/>
              <a:t>Document conjoint OMS-FICR-UNICEF pour les interventions communautaires et de proximité</a:t>
            </a:r>
            <a:endParaRPr lang="en-GB" sz="3265" dirty="0"/>
          </a:p>
        </p:txBody>
      </p:sp>
      <p:sp>
        <p:nvSpPr>
          <p:cNvPr id="3" name="Content Placeholder 2">
            <a:extLst>
              <a:ext uri="{FF2B5EF4-FFF2-40B4-BE49-F238E27FC236}">
                <a16:creationId xmlns:a16="http://schemas.microsoft.com/office/drawing/2014/main" id="{1B1D4E03-AEAA-4D54-B4A6-88A599836C43}"/>
              </a:ext>
            </a:extLst>
          </p:cNvPr>
          <p:cNvSpPr>
            <a:spLocks noGrp="1"/>
          </p:cNvSpPr>
          <p:nvPr>
            <p:ph idx="1"/>
          </p:nvPr>
        </p:nvSpPr>
        <p:spPr>
          <a:xfrm>
            <a:off x="5187875" y="1380816"/>
            <a:ext cx="5618098" cy="4611835"/>
          </a:xfrm>
        </p:spPr>
        <p:txBody>
          <a:bodyPr/>
          <a:lstStyle/>
          <a:p>
            <a:r>
              <a:rPr lang="fr-FR" dirty="0"/>
              <a:t>Recommandations génériques sur les interventions communautaires et de proximité lors de COVID-19</a:t>
            </a:r>
          </a:p>
          <a:p>
            <a:r>
              <a:rPr lang="fr-FR" dirty="0"/>
              <a:t>Considérations spécifiques pour différents domaines:</a:t>
            </a:r>
          </a:p>
          <a:p>
            <a:pPr lvl="1"/>
            <a:r>
              <a:rPr lang="fr-FR" dirty="0"/>
              <a:t>VIH, tuberculose, santé mentale, MNT, vaccination, MTN, paludisme</a:t>
            </a:r>
          </a:p>
          <a:p>
            <a:r>
              <a:rPr lang="fr-FR" dirty="0"/>
              <a:t>Autres considérations:</a:t>
            </a:r>
          </a:p>
          <a:p>
            <a:pPr lvl="1"/>
            <a:r>
              <a:rPr lang="fr-FR" dirty="0"/>
              <a:t>Santé maternelle et néonatale, enfants et adolescents, personnes âgées, etc.</a:t>
            </a:r>
            <a:endParaRPr lang="en-GB" dirty="0"/>
          </a:p>
        </p:txBody>
      </p:sp>
      <p:pic>
        <p:nvPicPr>
          <p:cNvPr id="5" name="Picture 4">
            <a:extLst>
              <a:ext uri="{FF2B5EF4-FFF2-40B4-BE49-F238E27FC236}">
                <a16:creationId xmlns:a16="http://schemas.microsoft.com/office/drawing/2014/main" id="{AED49F00-E516-4DAB-96DB-3914F38CD190}"/>
              </a:ext>
            </a:extLst>
          </p:cNvPr>
          <p:cNvPicPr>
            <a:picLocks noChangeAspect="1"/>
          </p:cNvPicPr>
          <p:nvPr/>
        </p:nvPicPr>
        <p:blipFill>
          <a:blip r:embed="rId2"/>
          <a:stretch>
            <a:fillRect/>
          </a:stretch>
        </p:blipFill>
        <p:spPr>
          <a:xfrm>
            <a:off x="1246589" y="1238271"/>
            <a:ext cx="3941286" cy="5543341"/>
          </a:xfrm>
          <a:prstGeom prst="rect">
            <a:avLst/>
          </a:prstGeom>
        </p:spPr>
      </p:pic>
      <p:sp>
        <p:nvSpPr>
          <p:cNvPr id="6" name="TextBox 5">
            <a:extLst>
              <a:ext uri="{FF2B5EF4-FFF2-40B4-BE49-F238E27FC236}">
                <a16:creationId xmlns:a16="http://schemas.microsoft.com/office/drawing/2014/main" id="{E9D71338-F46A-433B-9003-90D12A865777}"/>
              </a:ext>
            </a:extLst>
          </p:cNvPr>
          <p:cNvSpPr txBox="1"/>
          <p:nvPr/>
        </p:nvSpPr>
        <p:spPr>
          <a:xfrm>
            <a:off x="5327879" y="6135196"/>
            <a:ext cx="2575359" cy="483209"/>
          </a:xfrm>
          <a:prstGeom prst="rect">
            <a:avLst/>
          </a:prstGeom>
          <a:noFill/>
        </p:spPr>
        <p:txBody>
          <a:bodyPr wrap="square" rtlCol="0">
            <a:spAutoFit/>
          </a:bodyPr>
          <a:lstStyle/>
          <a:p>
            <a:pPr defTabSz="829361" rtl="1" fontAlgn="base">
              <a:spcBef>
                <a:spcPct val="0"/>
              </a:spcBef>
              <a:spcAft>
                <a:spcPct val="0"/>
              </a:spcAft>
            </a:pPr>
            <a:r>
              <a:rPr lang="en-GB" sz="2540" b="1" dirty="0">
                <a:solidFill>
                  <a:srgbClr val="FFFFFF"/>
                </a:solidFill>
                <a:latin typeface="Arial" panose="020B0604020202020204" pitchFamily="34" charset="0"/>
                <a:cs typeface="Arial" panose="020B0604020202020204" pitchFamily="34" charset="0"/>
              </a:rPr>
              <a:t>5 Mai 2020</a:t>
            </a:r>
          </a:p>
        </p:txBody>
      </p:sp>
    </p:spTree>
    <p:extLst>
      <p:ext uri="{BB962C8B-B14F-4D97-AF65-F5344CB8AC3E}">
        <p14:creationId xmlns:p14="http://schemas.microsoft.com/office/powerpoint/2010/main" val="656987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982788" y="146051"/>
            <a:ext cx="8229600" cy="561975"/>
          </a:xfrm>
        </p:spPr>
        <p:txBody>
          <a:bodyPr/>
          <a:lstStyle/>
          <a:p>
            <a:r>
              <a:rPr lang="fr-FR" altLang="fr-FR" sz="3600" b="1">
                <a:latin typeface="Arial" panose="020B0604020202020204" pitchFamily="34" charset="0"/>
                <a:cs typeface="Arial" panose="020B0604020202020204" pitchFamily="34" charset="0"/>
              </a:rPr>
              <a:t>REVUE DES DONNÉES</a:t>
            </a:r>
            <a:endParaRPr lang="fr-FR" altLang="fr-FR" sz="3600"/>
          </a:p>
        </p:txBody>
      </p:sp>
      <p:sp>
        <p:nvSpPr>
          <p:cNvPr id="3" name="Espace réservé du contenu 2"/>
          <p:cNvSpPr>
            <a:spLocks noGrp="1"/>
          </p:cNvSpPr>
          <p:nvPr>
            <p:ph idx="1"/>
          </p:nvPr>
        </p:nvSpPr>
        <p:spPr>
          <a:xfrm>
            <a:off x="1774826" y="728664"/>
            <a:ext cx="8569325" cy="5983287"/>
          </a:xfrm>
        </p:spPr>
        <p:txBody>
          <a:bodyPr/>
          <a:lstStyle/>
          <a:p>
            <a:pPr marL="0" indent="0" algn="just"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DOCUMENTS DE TRAVAIL</a:t>
            </a:r>
            <a:endParaRPr lang="fr-FR" altLang="fr-FR" sz="1400" b="1" dirty="0">
              <a:solidFill>
                <a:schemeClr val="accent1">
                  <a:lumMod val="75000"/>
                </a:schemeClr>
              </a:solidFill>
              <a:latin typeface="Arial" panose="020B0604020202020204" pitchFamily="34" charset="0"/>
              <a:cs typeface="Arial" panose="020B0604020202020204" pitchFamily="34" charset="0"/>
            </a:endParaRPr>
          </a:p>
          <a:p>
            <a:pPr marL="0" indent="0" algn="just" eaLnBrk="1" hangingPunct="1">
              <a:buNone/>
              <a:defRPr/>
            </a:pPr>
            <a:endParaRPr lang="fr-FR" altLang="fr-FR" sz="1800" b="1" dirty="0">
              <a:solidFill>
                <a:srgbClr val="0070C0"/>
              </a:solidFill>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Données de prévalence issues des enquêtes </a:t>
            </a:r>
          </a:p>
          <a:p>
            <a:pPr marL="914400" lvl="1" indent="-514350" eaLnBrk="1" hangingPunct="1">
              <a:defRPr/>
            </a:pPr>
            <a:r>
              <a:rPr lang="fr-FR" altLang="fr-FR" sz="1800" dirty="0">
                <a:latin typeface="Arial" panose="020B0604020202020204" pitchFamily="34" charset="0"/>
                <a:cs typeface="Arial" panose="020B0604020202020204" pitchFamily="34" charset="0"/>
              </a:rPr>
              <a:t>Antérieures; récentes et la cartographie de risque</a:t>
            </a:r>
          </a:p>
          <a:p>
            <a:pPr marL="914400" lvl="1" indent="-514350" eaLnBrk="1" hangingPunct="1">
              <a:defRPr/>
            </a:pPr>
            <a:r>
              <a:rPr lang="fr-FR" altLang="fr-FR" sz="1800" dirty="0">
                <a:latin typeface="Arial" panose="020B0604020202020204" pitchFamily="34" charset="0"/>
                <a:cs typeface="Arial" panose="020B0604020202020204" pitchFamily="34" charset="0"/>
              </a:rPr>
              <a:t>Autres études issues de recherche opérationnelle</a:t>
            </a:r>
          </a:p>
          <a:p>
            <a:pPr algn="just" eaLnBrk="1" hangingPunct="1">
              <a:buFont typeface="Arial" panose="020B0604020202020204" pitchFamily="34" charset="0"/>
              <a:buNone/>
              <a:defRPr/>
            </a:pPr>
            <a:endParaRPr lang="fr-FR" altLang="fr-FR" sz="1800" dirty="0">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Informations locales provenant des districts sanitaires et des aires de santé</a:t>
            </a:r>
          </a:p>
          <a:p>
            <a:pPr marL="914400" lvl="1" indent="-514350" eaLnBrk="1" hangingPunct="1">
              <a:defRPr/>
            </a:pPr>
            <a:r>
              <a:rPr lang="fr-FR" altLang="fr-FR" sz="1800" dirty="0">
                <a:latin typeface="Arial" panose="020B0604020202020204" pitchFamily="34" charset="0"/>
                <a:cs typeface="Arial" panose="020B0604020202020204" pitchFamily="34" charset="0"/>
              </a:rPr>
              <a:t>cas de schistosomiase reportés</a:t>
            </a:r>
          </a:p>
          <a:p>
            <a:pPr marL="914400" lvl="1" indent="-514350" eaLnBrk="1" hangingPunct="1">
              <a:defRPr/>
            </a:pPr>
            <a:r>
              <a:rPr lang="fr-FR" altLang="fr-FR" sz="1800" dirty="0">
                <a:latin typeface="Arial" panose="020B0604020202020204" pitchFamily="34" charset="0"/>
                <a:cs typeface="Arial" panose="020B0604020202020204" pitchFamily="34" charset="0"/>
              </a:rPr>
              <a:t> types de plans d’eau</a:t>
            </a:r>
          </a:p>
          <a:p>
            <a:pPr marL="914400" lvl="1" indent="-514350" eaLnBrk="1" hangingPunct="1">
              <a:defRPr/>
            </a:pPr>
            <a:r>
              <a:rPr lang="fr-FR" altLang="fr-FR" sz="1800" dirty="0">
                <a:latin typeface="Arial" panose="020B0604020202020204" pitchFamily="34" charset="0"/>
                <a:cs typeface="Arial" panose="020B0604020202020204" pitchFamily="34" charset="0"/>
              </a:rPr>
              <a:t>activités autour des plans d’eau</a:t>
            </a:r>
          </a:p>
          <a:p>
            <a:pPr marL="914400" lvl="1" indent="-514350" eaLnBrk="1" hangingPunct="1">
              <a:defRPr/>
            </a:pPr>
            <a:r>
              <a:rPr lang="fr-FR" altLang="fr-FR" sz="1800" dirty="0">
                <a:latin typeface="Arial" panose="020B0604020202020204" pitchFamily="34" charset="0"/>
                <a:cs typeface="Arial" panose="020B0604020202020204" pitchFamily="34" charset="0"/>
              </a:rPr>
              <a:t>source principale d’approvisionnement en eau</a:t>
            </a:r>
          </a:p>
          <a:p>
            <a:pPr marL="914400" lvl="1" indent="-514350" eaLnBrk="1" hangingPunct="1">
              <a:defRPr/>
            </a:pPr>
            <a:r>
              <a:rPr lang="fr-FR" altLang="fr-FR" sz="1800" dirty="0">
                <a:latin typeface="Arial" panose="020B0604020202020204" pitchFamily="34" charset="0"/>
                <a:cs typeface="Arial" panose="020B0604020202020204" pitchFamily="34" charset="0"/>
              </a:rPr>
              <a:t> état principal d’assainissement</a:t>
            </a:r>
          </a:p>
          <a:p>
            <a:pPr marL="914400" lvl="1" indent="-514350" eaLnBrk="1" hangingPunct="1">
              <a:defRPr/>
            </a:pPr>
            <a:r>
              <a:rPr lang="fr-FR" altLang="fr-FR" sz="1800" dirty="0">
                <a:latin typeface="Arial" panose="020B0604020202020204" pitchFamily="34" charset="0"/>
                <a:cs typeface="Arial" panose="020B0604020202020204" pitchFamily="34" charset="0"/>
              </a:rPr>
              <a:t> disponibilité de poste de santé</a:t>
            </a:r>
          </a:p>
          <a:p>
            <a:pPr marL="914400" lvl="1" indent="-514350" eaLnBrk="1" hangingPunct="1">
              <a:defRPr/>
            </a:pPr>
            <a:r>
              <a:rPr lang="fr-FR" altLang="fr-FR" sz="1800" dirty="0">
                <a:latin typeface="Arial" panose="020B0604020202020204" pitchFamily="34" charset="0"/>
                <a:cs typeface="Arial" panose="020B0604020202020204" pitchFamily="34" charset="0"/>
              </a:rPr>
              <a:t> disponibilité de distributeurs communautaires).</a:t>
            </a:r>
          </a:p>
          <a:p>
            <a:pPr algn="just" eaLnBrk="1" hangingPunct="1">
              <a:buFont typeface="Arial" panose="020B0604020202020204" pitchFamily="34" charset="0"/>
              <a:buNone/>
              <a:defRPr/>
            </a:pPr>
            <a:endParaRPr lang="fr-FR" altLang="fr-FR" sz="1800" dirty="0">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Informations collectées sur Google </a:t>
            </a:r>
            <a:r>
              <a:rPr lang="fr-FR" altLang="fr-FR" sz="1800" b="1" dirty="0" err="1">
                <a:solidFill>
                  <a:srgbClr val="0070C0"/>
                </a:solidFill>
                <a:latin typeface="Arial" panose="020B0604020202020204" pitchFamily="34" charset="0"/>
                <a:cs typeface="Arial" panose="020B0604020202020204" pitchFamily="34" charset="0"/>
              </a:rPr>
              <a:t>Map</a:t>
            </a:r>
            <a:r>
              <a:rPr lang="fr-FR" altLang="fr-FR" sz="1800" b="1" dirty="0">
                <a:solidFill>
                  <a:srgbClr val="0070C0"/>
                </a:solidFill>
                <a:latin typeface="Arial" panose="020B0604020202020204" pitchFamily="34" charset="0"/>
                <a:cs typeface="Arial" panose="020B0604020202020204" pitchFamily="34" charset="0"/>
              </a:rPr>
              <a:t>, sur DHIS2 et sur l’étude de la cartographie faite par l’INRSP</a:t>
            </a:r>
          </a:p>
          <a:p>
            <a:pPr>
              <a:defRPr/>
            </a:pPr>
            <a:endParaRPr lang="fr-FR" sz="2800" dirty="0"/>
          </a:p>
        </p:txBody>
      </p:sp>
    </p:spTree>
    <p:extLst>
      <p:ext uri="{BB962C8B-B14F-4D97-AF65-F5344CB8AC3E}">
        <p14:creationId xmlns:p14="http://schemas.microsoft.com/office/powerpoint/2010/main" val="1815071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774825" y="0"/>
            <a:ext cx="8731250" cy="692150"/>
          </a:xfrm>
        </p:spPr>
        <p:txBody>
          <a:bodyPr/>
          <a:lstStyle/>
          <a:p>
            <a:r>
              <a:rPr lang="fr-FR" altLang="fr-FR" sz="2400" b="1">
                <a:latin typeface="Arial" panose="020B0604020202020204" pitchFamily="34" charset="0"/>
                <a:cs typeface="Arial" panose="020B0604020202020204" pitchFamily="34" charset="0"/>
              </a:rPr>
              <a:t>CATÉGORIES D’ENDÉMICITÉ </a:t>
            </a:r>
            <a:r>
              <a:rPr lang="en-GB" altLang="fr-FR" sz="2400" b="1">
                <a:latin typeface="Arial" panose="020B0604020202020204" pitchFamily="34" charset="0"/>
                <a:cs typeface="Arial" panose="020B0604020202020204" pitchFamily="34" charset="0"/>
              </a:rPr>
              <a:t>PAR SOUS-DISTRICT</a:t>
            </a:r>
            <a:endParaRPr lang="fr-FR" altLang="en-US" sz="2400" b="1"/>
          </a:p>
        </p:txBody>
      </p:sp>
      <p:graphicFrame>
        <p:nvGraphicFramePr>
          <p:cNvPr id="10" name="Tableau 10"/>
          <p:cNvGraphicFramePr>
            <a:graphicFrameLocks noGrp="1"/>
          </p:cNvGraphicFramePr>
          <p:nvPr/>
        </p:nvGraphicFramePr>
        <p:xfrm>
          <a:off x="1685925" y="1111251"/>
          <a:ext cx="8820150" cy="5630863"/>
        </p:xfrm>
        <a:graphic>
          <a:graphicData uri="http://schemas.openxmlformats.org/drawingml/2006/table">
            <a:tbl>
              <a:tblPr firstRow="1" bandRow="1">
                <a:tableStyleId>{5C22544A-7EE6-4342-B048-85BDC9FD1C3A}</a:tableStyleId>
              </a:tblPr>
              <a:tblGrid>
                <a:gridCol w="853561">
                  <a:extLst>
                    <a:ext uri="{9D8B030D-6E8A-4147-A177-3AD203B41FA5}">
                      <a16:colId xmlns:a16="http://schemas.microsoft.com/office/drawing/2014/main" val="20000"/>
                    </a:ext>
                  </a:extLst>
                </a:gridCol>
                <a:gridCol w="640171">
                  <a:extLst>
                    <a:ext uri="{9D8B030D-6E8A-4147-A177-3AD203B41FA5}">
                      <a16:colId xmlns:a16="http://schemas.microsoft.com/office/drawing/2014/main" val="20001"/>
                    </a:ext>
                  </a:extLst>
                </a:gridCol>
                <a:gridCol w="640171">
                  <a:extLst>
                    <a:ext uri="{9D8B030D-6E8A-4147-A177-3AD203B41FA5}">
                      <a16:colId xmlns:a16="http://schemas.microsoft.com/office/drawing/2014/main" val="20002"/>
                    </a:ext>
                  </a:extLst>
                </a:gridCol>
                <a:gridCol w="386135">
                  <a:extLst>
                    <a:ext uri="{9D8B030D-6E8A-4147-A177-3AD203B41FA5}">
                      <a16:colId xmlns:a16="http://schemas.microsoft.com/office/drawing/2014/main" val="20003"/>
                    </a:ext>
                  </a:extLst>
                </a:gridCol>
                <a:gridCol w="630011">
                  <a:extLst>
                    <a:ext uri="{9D8B030D-6E8A-4147-A177-3AD203B41FA5}">
                      <a16:colId xmlns:a16="http://schemas.microsoft.com/office/drawing/2014/main" val="20004"/>
                    </a:ext>
                  </a:extLst>
                </a:gridCol>
                <a:gridCol w="630011">
                  <a:extLst>
                    <a:ext uri="{9D8B030D-6E8A-4147-A177-3AD203B41FA5}">
                      <a16:colId xmlns:a16="http://schemas.microsoft.com/office/drawing/2014/main" val="20005"/>
                    </a:ext>
                  </a:extLst>
                </a:gridCol>
                <a:gridCol w="630011">
                  <a:extLst>
                    <a:ext uri="{9D8B030D-6E8A-4147-A177-3AD203B41FA5}">
                      <a16:colId xmlns:a16="http://schemas.microsoft.com/office/drawing/2014/main" val="20006"/>
                    </a:ext>
                  </a:extLst>
                </a:gridCol>
                <a:gridCol w="229328">
                  <a:extLst>
                    <a:ext uri="{9D8B030D-6E8A-4147-A177-3AD203B41FA5}">
                      <a16:colId xmlns:a16="http://schemas.microsoft.com/office/drawing/2014/main" val="20007"/>
                    </a:ext>
                  </a:extLst>
                </a:gridCol>
                <a:gridCol w="936973">
                  <a:extLst>
                    <a:ext uri="{9D8B030D-6E8A-4147-A177-3AD203B41FA5}">
                      <a16:colId xmlns:a16="http://schemas.microsoft.com/office/drawing/2014/main" val="20008"/>
                    </a:ext>
                  </a:extLst>
                </a:gridCol>
                <a:gridCol w="728937">
                  <a:extLst>
                    <a:ext uri="{9D8B030D-6E8A-4147-A177-3AD203B41FA5}">
                      <a16:colId xmlns:a16="http://schemas.microsoft.com/office/drawing/2014/main" val="20009"/>
                    </a:ext>
                  </a:extLst>
                </a:gridCol>
                <a:gridCol w="510256">
                  <a:extLst>
                    <a:ext uri="{9D8B030D-6E8A-4147-A177-3AD203B41FA5}">
                      <a16:colId xmlns:a16="http://schemas.microsoft.com/office/drawing/2014/main" val="20010"/>
                    </a:ext>
                  </a:extLst>
                </a:gridCol>
                <a:gridCol w="744560">
                  <a:extLst>
                    <a:ext uri="{9D8B030D-6E8A-4147-A177-3AD203B41FA5}">
                      <a16:colId xmlns:a16="http://schemas.microsoft.com/office/drawing/2014/main" val="20011"/>
                    </a:ext>
                  </a:extLst>
                </a:gridCol>
                <a:gridCol w="630011">
                  <a:extLst>
                    <a:ext uri="{9D8B030D-6E8A-4147-A177-3AD203B41FA5}">
                      <a16:colId xmlns:a16="http://schemas.microsoft.com/office/drawing/2014/main" val="20012"/>
                    </a:ext>
                  </a:extLst>
                </a:gridCol>
                <a:gridCol w="630011">
                  <a:extLst>
                    <a:ext uri="{9D8B030D-6E8A-4147-A177-3AD203B41FA5}">
                      <a16:colId xmlns:a16="http://schemas.microsoft.com/office/drawing/2014/main" val="20013"/>
                    </a:ext>
                  </a:extLst>
                </a:gridCol>
              </a:tblGrid>
              <a:tr h="556101">
                <a:tc>
                  <a:txBody>
                    <a:bodyPr/>
                    <a:lstStyle/>
                    <a:p>
                      <a:pPr algn="ctr"/>
                      <a:r>
                        <a:rPr lang="fr-FR" sz="1100" dirty="0">
                          <a:solidFill>
                            <a:schemeClr val="tx1"/>
                          </a:solidFill>
                          <a:latin typeface="Arial" panose="020B0604020202020204" pitchFamily="34" charset="0"/>
                          <a:cs typeface="Arial" panose="020B0604020202020204" pitchFamily="34" charset="0"/>
                        </a:rPr>
                        <a:t>Régions</a:t>
                      </a: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err="1">
                          <a:solidFill>
                            <a:schemeClr val="tx1"/>
                          </a:solidFill>
                          <a:effectLst/>
                          <a:latin typeface="Arial" panose="020B0604020202020204" pitchFamily="34" charset="0"/>
                          <a:cs typeface="Arial" panose="020B0604020202020204" pitchFamily="34" charset="0"/>
                        </a:rPr>
                        <a:t>unknown</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err="1">
                          <a:solidFill>
                            <a:schemeClr val="tx1"/>
                          </a:solidFill>
                          <a:effectLst/>
                          <a:latin typeface="Arial" panose="020B0604020202020204" pitchFamily="34" charset="0"/>
                          <a:cs typeface="Arial" panose="020B0604020202020204" pitchFamily="34" charset="0"/>
                        </a:rPr>
                        <a:t>Moderate</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Low</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High</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Not </a:t>
                      </a:r>
                      <a:r>
                        <a:rPr lang="fr-FR" sz="1100" b="1" i="0" u="none" strike="noStrike" dirty="0" err="1">
                          <a:solidFill>
                            <a:schemeClr val="tx1"/>
                          </a:solidFill>
                          <a:effectLst/>
                          <a:latin typeface="Arial" panose="020B0604020202020204" pitchFamily="34" charset="0"/>
                          <a:cs typeface="Arial" panose="020B0604020202020204" pitchFamily="34" charset="0"/>
                        </a:rPr>
                        <a:t>endemic</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fr-FR" sz="1100" dirty="0">
                        <a:solidFill>
                          <a:schemeClr val="tx1"/>
                        </a:solidFill>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fr-FR" sz="1100" dirty="0">
                          <a:solidFill>
                            <a:schemeClr val="tx1"/>
                          </a:solidFill>
                          <a:latin typeface="Arial" panose="020B0604020202020204" pitchFamily="34" charset="0"/>
                          <a:cs typeface="Arial" panose="020B0604020202020204" pitchFamily="34" charset="0"/>
                        </a:rPr>
                        <a:t>Régions</a:t>
                      </a: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Not </a:t>
                      </a:r>
                      <a:endParaRPr lang="fr-FR" sz="1100" dirty="0">
                        <a:solidFill>
                          <a:schemeClr val="tx1"/>
                        </a:solidFill>
                        <a:latin typeface="Arial" panose="020B0604020202020204" pitchFamily="34" charset="0"/>
                        <a:ea typeface="Calibri"/>
                        <a:cs typeface="Arial" panose="020B0604020202020204" pitchFamily="34" charset="0"/>
                      </a:endParaRPr>
                    </a:p>
                    <a:p>
                      <a:pPr algn="ctr">
                        <a:lnSpc>
                          <a:spcPct val="100000"/>
                        </a:lnSpc>
                        <a:spcAft>
                          <a:spcPts val="0"/>
                        </a:spcAft>
                      </a:pPr>
                      <a:r>
                        <a:rPr lang="fr-FR" sz="1100" b="1" dirty="0" err="1">
                          <a:solidFill>
                            <a:schemeClr val="tx1"/>
                          </a:solidFill>
                          <a:latin typeface="Arial" panose="020B0604020202020204" pitchFamily="34" charset="0"/>
                          <a:ea typeface="Times New Roman"/>
                          <a:cs typeface="Arial" panose="020B0604020202020204" pitchFamily="34" charset="0"/>
                        </a:rPr>
                        <a:t>endemic</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Low</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err="1">
                          <a:solidFill>
                            <a:schemeClr val="tx1"/>
                          </a:solidFill>
                          <a:latin typeface="Arial" panose="020B0604020202020204" pitchFamily="34" charset="0"/>
                          <a:ea typeface="Times New Roman"/>
                          <a:cs typeface="Arial" panose="020B0604020202020204" pitchFamily="34" charset="0"/>
                        </a:rPr>
                        <a:t>Moderate</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High</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Total</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Bamako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40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59</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Bamako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pP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39</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18</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59</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Gao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66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Gao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66</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Kayes</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194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18</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246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Kayes</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107</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113</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246</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Kidal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Kidal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Koulikoro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182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224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Koulikoro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165</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49</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224</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Menaka</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Menaka</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26</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Mopti</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142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174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Mopti</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111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174</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Segou</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204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208</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Segou</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46</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37</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125</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208</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Sikasso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201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242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Sikasso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26</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197</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242</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Taoudenit</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Taoudenit</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Tombouctou</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81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95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Tombouctou</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60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95</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540960">
                <a:tc>
                  <a:txBody>
                    <a:bodyPr/>
                    <a:lstStyle/>
                    <a:p>
                      <a:pPr algn="l" fontAlgn="b"/>
                      <a:r>
                        <a:rPr lang="fr-FR" sz="1200" b="1" i="0" u="none" strike="noStrike" dirty="0">
                          <a:solidFill>
                            <a:srgbClr val="000000"/>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1164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82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51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50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34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chemeClr val="tx1"/>
                          </a:solidFill>
                          <a:effectLst/>
                          <a:latin typeface="Arial" panose="020B0604020202020204" pitchFamily="34" charset="0"/>
                          <a:cs typeface="Arial" panose="020B0604020202020204" pitchFamily="34" charset="0"/>
                        </a:rPr>
                        <a:t>1381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b="1"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1" i="0" u="none" strike="noStrike" dirty="0">
                          <a:solidFill>
                            <a:schemeClr val="tx1"/>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38</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633</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370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340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1 381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1479" name="ZoneTexte 10"/>
          <p:cNvSpPr txBox="1">
            <a:spLocks noChangeArrowheads="1"/>
          </p:cNvSpPr>
          <p:nvPr/>
        </p:nvSpPr>
        <p:spPr bwMode="auto">
          <a:xfrm>
            <a:off x="1774826" y="68262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fr-FR" altLang="en-US" sz="1800" b="1">
                <a:solidFill>
                  <a:prstClr val="black"/>
                </a:solidFill>
              </a:rPr>
              <a:t>CLASSIFICATION BRAZZAVILLE</a:t>
            </a:r>
          </a:p>
        </p:txBody>
      </p:sp>
      <p:sp>
        <p:nvSpPr>
          <p:cNvPr id="11480" name="ZoneTexte 11"/>
          <p:cNvSpPr txBox="1">
            <a:spLocks noChangeArrowheads="1"/>
          </p:cNvSpPr>
          <p:nvPr/>
        </p:nvSpPr>
        <p:spPr bwMode="auto">
          <a:xfrm>
            <a:off x="6311901" y="692150"/>
            <a:ext cx="419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fr-FR" altLang="en-US" sz="1800" b="1">
                <a:solidFill>
                  <a:prstClr val="black"/>
                </a:solidFill>
              </a:rPr>
              <a:t>CLASSIFICATION BAMAKO</a:t>
            </a:r>
          </a:p>
        </p:txBody>
      </p:sp>
    </p:spTree>
    <p:extLst>
      <p:ext uri="{BB962C8B-B14F-4D97-AF65-F5344CB8AC3E}">
        <p14:creationId xmlns:p14="http://schemas.microsoft.com/office/powerpoint/2010/main" val="3859726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p:txBody>
          <a:bodyPr/>
          <a:lstStyle/>
          <a:p>
            <a:r>
              <a:rPr lang="fr-FR" altLang="fr-FR" sz="3600" b="1">
                <a:latin typeface="Arial" panose="020B0604020202020204" pitchFamily="34" charset="0"/>
                <a:cs typeface="Arial" panose="020B0604020202020204" pitchFamily="34" charset="0"/>
              </a:rPr>
              <a:t>PLAN TRIENNAL DE TRAITEMENT</a:t>
            </a:r>
          </a:p>
        </p:txBody>
      </p:sp>
      <p:graphicFrame>
        <p:nvGraphicFramePr>
          <p:cNvPr id="4" name="Tableau 3"/>
          <p:cNvGraphicFramePr>
            <a:graphicFrameLocks noGrp="1"/>
          </p:cNvGraphicFramePr>
          <p:nvPr/>
        </p:nvGraphicFramePr>
        <p:xfrm>
          <a:off x="1774825" y="1484313"/>
          <a:ext cx="8713788" cy="5099050"/>
        </p:xfrm>
        <a:graphic>
          <a:graphicData uri="http://schemas.openxmlformats.org/drawingml/2006/table">
            <a:tbl>
              <a:tblPr/>
              <a:tblGrid>
                <a:gridCol w="632453">
                  <a:extLst>
                    <a:ext uri="{9D8B030D-6E8A-4147-A177-3AD203B41FA5}">
                      <a16:colId xmlns:a16="http://schemas.microsoft.com/office/drawing/2014/main" val="20000"/>
                    </a:ext>
                  </a:extLst>
                </a:gridCol>
                <a:gridCol w="843268">
                  <a:extLst>
                    <a:ext uri="{9D8B030D-6E8A-4147-A177-3AD203B41FA5}">
                      <a16:colId xmlns:a16="http://schemas.microsoft.com/office/drawing/2014/main" val="20001"/>
                    </a:ext>
                  </a:extLst>
                </a:gridCol>
                <a:gridCol w="632453">
                  <a:extLst>
                    <a:ext uri="{9D8B030D-6E8A-4147-A177-3AD203B41FA5}">
                      <a16:colId xmlns:a16="http://schemas.microsoft.com/office/drawing/2014/main" val="20002"/>
                    </a:ext>
                  </a:extLst>
                </a:gridCol>
                <a:gridCol w="759781">
                  <a:extLst>
                    <a:ext uri="{9D8B030D-6E8A-4147-A177-3AD203B41FA5}">
                      <a16:colId xmlns:a16="http://schemas.microsoft.com/office/drawing/2014/main" val="20003"/>
                    </a:ext>
                  </a:extLst>
                </a:gridCol>
                <a:gridCol w="739472">
                  <a:extLst>
                    <a:ext uri="{9D8B030D-6E8A-4147-A177-3AD203B41FA5}">
                      <a16:colId xmlns:a16="http://schemas.microsoft.com/office/drawing/2014/main" val="20004"/>
                    </a:ext>
                  </a:extLst>
                </a:gridCol>
                <a:gridCol w="784888">
                  <a:extLst>
                    <a:ext uri="{9D8B030D-6E8A-4147-A177-3AD203B41FA5}">
                      <a16:colId xmlns:a16="http://schemas.microsoft.com/office/drawing/2014/main" val="20005"/>
                    </a:ext>
                  </a:extLst>
                </a:gridCol>
                <a:gridCol w="637594">
                  <a:extLst>
                    <a:ext uri="{9D8B030D-6E8A-4147-A177-3AD203B41FA5}">
                      <a16:colId xmlns:a16="http://schemas.microsoft.com/office/drawing/2014/main" val="20006"/>
                    </a:ext>
                  </a:extLst>
                </a:gridCol>
                <a:gridCol w="586086">
                  <a:extLst>
                    <a:ext uri="{9D8B030D-6E8A-4147-A177-3AD203B41FA5}">
                      <a16:colId xmlns:a16="http://schemas.microsoft.com/office/drawing/2014/main" val="20007"/>
                    </a:ext>
                  </a:extLst>
                </a:gridCol>
                <a:gridCol w="729481">
                  <a:extLst>
                    <a:ext uri="{9D8B030D-6E8A-4147-A177-3AD203B41FA5}">
                      <a16:colId xmlns:a16="http://schemas.microsoft.com/office/drawing/2014/main" val="20008"/>
                    </a:ext>
                  </a:extLst>
                </a:gridCol>
                <a:gridCol w="709494">
                  <a:extLst>
                    <a:ext uri="{9D8B030D-6E8A-4147-A177-3AD203B41FA5}">
                      <a16:colId xmlns:a16="http://schemas.microsoft.com/office/drawing/2014/main" val="20009"/>
                    </a:ext>
                  </a:extLst>
                </a:gridCol>
                <a:gridCol w="839402">
                  <a:extLst>
                    <a:ext uri="{9D8B030D-6E8A-4147-A177-3AD203B41FA5}">
                      <a16:colId xmlns:a16="http://schemas.microsoft.com/office/drawing/2014/main" val="20010"/>
                    </a:ext>
                  </a:extLst>
                </a:gridCol>
                <a:gridCol w="819415">
                  <a:extLst>
                    <a:ext uri="{9D8B030D-6E8A-4147-A177-3AD203B41FA5}">
                      <a16:colId xmlns:a16="http://schemas.microsoft.com/office/drawing/2014/main" val="20011"/>
                    </a:ext>
                  </a:extLst>
                </a:gridCol>
              </a:tblGrid>
              <a:tr h="367725">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2020</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extLst>
                  <a:ext uri="{0D108BD9-81ED-4DB2-BD59-A6C34878D82A}">
                    <a16:rowId xmlns:a16="http://schemas.microsoft.com/office/drawing/2014/main" val="10000"/>
                  </a:ext>
                </a:extLst>
              </a:tr>
              <a:tr h="854694">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Nb. de sous-unités à traiter</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EAS</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adultes</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Nb. de sous-unités à traiter</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EAS</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adultes</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extLst>
                  <a:ext uri="{0D108BD9-81ED-4DB2-BD59-A6C34878D82A}">
                    <a16:rowId xmlns:a16="http://schemas.microsoft.com/office/drawing/2014/main" val="10001"/>
                  </a:ext>
                </a:extLst>
              </a:tr>
              <a:tr h="728136">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Admin 1</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Admin 2 (UMO)</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ESPEN ID UMO</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EAS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Adultes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EAS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Adultes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524749">
                <a:tc rowSpan="6">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Bamako</a:t>
                      </a:r>
                    </a:p>
                  </a:txBody>
                  <a:tcPr marL="0" marR="0" marT="0" marB="0" anchor="ctr">
                    <a:lnL>
                      <a:noFill/>
                    </a:lnL>
                    <a:lnR>
                      <a:noFill/>
                    </a:lnR>
                    <a:lnT w="6350" cap="flat" cmpd="sng" algn="ctr">
                      <a:solidFill>
                        <a:srgbClr val="95B3D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Commune 1</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151 355</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33 705</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12 182</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45 887</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10003"/>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2</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29973</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68 368</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26 375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9 531</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35 906</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3</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29974</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53 347</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4</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29975</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193 916</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a:noFill/>
                    </a:lnR>
                    <a:lnT>
                      <a:noFill/>
                    </a:lnT>
                    <a:lnB>
                      <a:noFill/>
                    </a:lnB>
                    <a:solidFill>
                      <a:srgbClr val="FFC000"/>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33 799</a:t>
                      </a:r>
                    </a:p>
                  </a:txBody>
                  <a:tcPr marL="0" marR="0" marT="0" marB="0" anchor="ctr">
                    <a:lnL>
                      <a:noFill/>
                    </a:lnL>
                    <a:lnR>
                      <a:noFill/>
                    </a:lnR>
                    <a:lnT>
                      <a:noFill/>
                    </a:lnT>
                    <a:lnB>
                      <a:noFill/>
                    </a:lnB>
                    <a:solidFill>
                      <a:srgbClr val="FFC000"/>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61 075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94 874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63 519</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73 575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137 094</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5</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29976</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183 110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76 174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27 530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103 704</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Commune 6</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29977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202 621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42 599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245 220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64683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en-GB" altLang="fr-FR" sz="3600" b="1">
                <a:latin typeface="Arial" panose="020B0604020202020204" pitchFamily="34" charset="0"/>
                <a:cs typeface="Arial" panose="020B0604020202020204" pitchFamily="34" charset="0"/>
              </a:rPr>
              <a:t>DOSSIER DE DEMANDE COMMUNE DE MÉDICAMENTS</a:t>
            </a:r>
            <a:r>
              <a:rPr lang="en-GB" altLang="fr-FR" sz="3600"/>
              <a:t> </a:t>
            </a:r>
            <a:r>
              <a:rPr lang="en-GB" altLang="fr-FR" sz="3600" b="1">
                <a:latin typeface="Arial" panose="020B0604020202020204" pitchFamily="34" charset="0"/>
                <a:cs typeface="Arial" panose="020B0604020202020204" pitchFamily="34" charset="0"/>
              </a:rPr>
              <a:t>(JAP) </a:t>
            </a:r>
            <a:r>
              <a:rPr lang="fr-FR" altLang="fr-FR" sz="3600" b="1">
                <a:latin typeface="Arial" panose="020B0604020202020204" pitchFamily="34" charset="0"/>
                <a:cs typeface="Arial" panose="020B0604020202020204" pitchFamily="34" charset="0"/>
              </a:rPr>
              <a:t>2021</a:t>
            </a:r>
          </a:p>
        </p:txBody>
      </p:sp>
      <p:graphicFrame>
        <p:nvGraphicFramePr>
          <p:cNvPr id="4" name="Tableau 3"/>
          <p:cNvGraphicFramePr>
            <a:graphicFrameLocks noGrp="1"/>
          </p:cNvGraphicFramePr>
          <p:nvPr/>
        </p:nvGraphicFramePr>
        <p:xfrm>
          <a:off x="1774826" y="1557339"/>
          <a:ext cx="8569325" cy="5026025"/>
        </p:xfrm>
        <a:graphic>
          <a:graphicData uri="http://schemas.openxmlformats.org/drawingml/2006/table">
            <a:tbl>
              <a:tblPr/>
              <a:tblGrid>
                <a:gridCol w="927173">
                  <a:extLst>
                    <a:ext uri="{9D8B030D-6E8A-4147-A177-3AD203B41FA5}">
                      <a16:colId xmlns:a16="http://schemas.microsoft.com/office/drawing/2014/main" val="20000"/>
                    </a:ext>
                  </a:extLst>
                </a:gridCol>
                <a:gridCol w="1189402">
                  <a:extLst>
                    <a:ext uri="{9D8B030D-6E8A-4147-A177-3AD203B41FA5}">
                      <a16:colId xmlns:a16="http://schemas.microsoft.com/office/drawing/2014/main" val="20001"/>
                    </a:ext>
                  </a:extLst>
                </a:gridCol>
                <a:gridCol w="907891">
                  <a:extLst>
                    <a:ext uri="{9D8B030D-6E8A-4147-A177-3AD203B41FA5}">
                      <a16:colId xmlns:a16="http://schemas.microsoft.com/office/drawing/2014/main" val="20002"/>
                    </a:ext>
                  </a:extLst>
                </a:gridCol>
                <a:gridCol w="648100">
                  <a:extLst>
                    <a:ext uri="{9D8B030D-6E8A-4147-A177-3AD203B41FA5}">
                      <a16:colId xmlns:a16="http://schemas.microsoft.com/office/drawing/2014/main" val="20003"/>
                    </a:ext>
                  </a:extLst>
                </a:gridCol>
                <a:gridCol w="648100">
                  <a:extLst>
                    <a:ext uri="{9D8B030D-6E8A-4147-A177-3AD203B41FA5}">
                      <a16:colId xmlns:a16="http://schemas.microsoft.com/office/drawing/2014/main" val="20004"/>
                    </a:ext>
                  </a:extLst>
                </a:gridCol>
                <a:gridCol w="755370">
                  <a:extLst>
                    <a:ext uri="{9D8B030D-6E8A-4147-A177-3AD203B41FA5}">
                      <a16:colId xmlns:a16="http://schemas.microsoft.com/office/drawing/2014/main" val="20005"/>
                    </a:ext>
                  </a:extLst>
                </a:gridCol>
                <a:gridCol w="552557">
                  <a:extLst>
                    <a:ext uri="{9D8B030D-6E8A-4147-A177-3AD203B41FA5}">
                      <a16:colId xmlns:a16="http://schemas.microsoft.com/office/drawing/2014/main" val="20006"/>
                    </a:ext>
                  </a:extLst>
                </a:gridCol>
                <a:gridCol w="487000">
                  <a:extLst>
                    <a:ext uri="{9D8B030D-6E8A-4147-A177-3AD203B41FA5}">
                      <a16:colId xmlns:a16="http://schemas.microsoft.com/office/drawing/2014/main" val="20007"/>
                    </a:ext>
                  </a:extLst>
                </a:gridCol>
                <a:gridCol w="590020">
                  <a:extLst>
                    <a:ext uri="{9D8B030D-6E8A-4147-A177-3AD203B41FA5}">
                      <a16:colId xmlns:a16="http://schemas.microsoft.com/office/drawing/2014/main" val="20008"/>
                    </a:ext>
                  </a:extLst>
                </a:gridCol>
                <a:gridCol w="683673">
                  <a:extLst>
                    <a:ext uri="{9D8B030D-6E8A-4147-A177-3AD203B41FA5}">
                      <a16:colId xmlns:a16="http://schemas.microsoft.com/office/drawing/2014/main" val="20009"/>
                    </a:ext>
                  </a:extLst>
                </a:gridCol>
                <a:gridCol w="590020">
                  <a:extLst>
                    <a:ext uri="{9D8B030D-6E8A-4147-A177-3AD203B41FA5}">
                      <a16:colId xmlns:a16="http://schemas.microsoft.com/office/drawing/2014/main" val="20010"/>
                    </a:ext>
                  </a:extLst>
                </a:gridCol>
                <a:gridCol w="590020">
                  <a:extLst>
                    <a:ext uri="{9D8B030D-6E8A-4147-A177-3AD203B41FA5}">
                      <a16:colId xmlns:a16="http://schemas.microsoft.com/office/drawing/2014/main" val="20011"/>
                    </a:ext>
                  </a:extLst>
                </a:gridCol>
              </a:tblGrid>
              <a:tr h="1168843">
                <a:tc>
                  <a:txBody>
                    <a:bodyPr/>
                    <a:lstStyle/>
                    <a:p>
                      <a:pPr algn="l" fontAlgn="ctr"/>
                      <a:r>
                        <a:rPr lang="fr-FR" sz="1100" b="1" i="0" u="none" strike="noStrike" dirty="0">
                          <a:effectLst/>
                          <a:latin typeface="Arial" panose="020B0604020202020204" pitchFamily="34" charset="0"/>
                        </a:rPr>
                        <a:t>Pays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fr-FR" sz="1100" b="1" i="0" u="none" strike="noStrike" dirty="0">
                          <a:effectLst/>
                          <a:latin typeface="Arial" panose="020B0604020202020204" pitchFamily="34" charset="0"/>
                        </a:rPr>
                        <a:t>Région/Département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fr-FR" sz="1100" b="1" i="0" u="none" strike="noStrike" dirty="0">
                          <a:effectLst/>
                          <a:latin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Adultes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SCH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Tous EAS ciblés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 à un niveau inférieur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Adultes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642864">
                <a:tc>
                  <a:txBody>
                    <a:bodyPr/>
                    <a:lstStyle/>
                    <a:p>
                      <a:pPr algn="l" fontAlgn="b"/>
                      <a:r>
                        <a:rPr lang="fr-FR" sz="1100" b="1" i="0" u="none" strike="noStrike" dirty="0">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dirty="0">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dirty="0">
                          <a:effectLst/>
                          <a:latin typeface="Arial" panose="020B0604020202020204" pitchFamily="34" charset="0"/>
                        </a:rPr>
                        <a:t>Commune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71 581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51 739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123 320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22 509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22 509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18 152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18 152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64 043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46 291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110 334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64 043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33 799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46 291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80 090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88 497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63 966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152 463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202 621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202 621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5018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1774825" y="44451"/>
            <a:ext cx="8642350" cy="1052513"/>
          </a:xfrm>
        </p:spPr>
        <p:txBody>
          <a:bodyPr/>
          <a:lstStyle/>
          <a:p>
            <a:r>
              <a:rPr lang="en-GB" altLang="fr-FR" sz="3600" b="1">
                <a:latin typeface="Arial" panose="020B0604020202020204" pitchFamily="34" charset="0"/>
                <a:cs typeface="Arial" panose="020B0604020202020204" pitchFamily="34" charset="0"/>
              </a:rPr>
              <a:t>DOSSIER DE DEMANDE COMMUNE DE MÉDICAMENTS</a:t>
            </a:r>
            <a:r>
              <a:rPr lang="en-GB" altLang="fr-FR" sz="3600"/>
              <a:t> </a:t>
            </a:r>
            <a:r>
              <a:rPr lang="en-GB" altLang="fr-FR" sz="3600" b="1">
                <a:latin typeface="Arial" panose="020B0604020202020204" pitchFamily="34" charset="0"/>
                <a:cs typeface="Arial" panose="020B0604020202020204" pitchFamily="34" charset="0"/>
              </a:rPr>
              <a:t>(JAP) </a:t>
            </a:r>
            <a:r>
              <a:rPr lang="fr-FR" altLang="fr-FR" sz="3600" b="1">
                <a:latin typeface="Arial" panose="020B0604020202020204" pitchFamily="34" charset="0"/>
                <a:cs typeface="Arial" panose="020B0604020202020204" pitchFamily="34" charset="0"/>
              </a:rPr>
              <a:t>2021</a:t>
            </a:r>
            <a:endParaRPr lang="fr-FR" altLang="en-US" sz="3600"/>
          </a:p>
        </p:txBody>
      </p:sp>
      <p:graphicFrame>
        <p:nvGraphicFramePr>
          <p:cNvPr id="6" name="Tableau 5"/>
          <p:cNvGraphicFramePr>
            <a:graphicFrameLocks noGrp="1"/>
          </p:cNvGraphicFramePr>
          <p:nvPr/>
        </p:nvGraphicFramePr>
        <p:xfrm>
          <a:off x="1631950" y="1196976"/>
          <a:ext cx="8928100" cy="5472113"/>
        </p:xfrm>
        <a:graphic>
          <a:graphicData uri="http://schemas.openxmlformats.org/drawingml/2006/table">
            <a:tbl>
              <a:tblPr>
                <a:tableStyleId>{5C22544A-7EE6-4342-B048-85BDC9FD1C3A}</a:tableStyleId>
              </a:tblPr>
              <a:tblGrid>
                <a:gridCol w="811646">
                  <a:extLst>
                    <a:ext uri="{9D8B030D-6E8A-4147-A177-3AD203B41FA5}">
                      <a16:colId xmlns:a16="http://schemas.microsoft.com/office/drawing/2014/main" val="20000"/>
                    </a:ext>
                  </a:extLst>
                </a:gridCol>
                <a:gridCol w="516502">
                  <a:extLst>
                    <a:ext uri="{9D8B030D-6E8A-4147-A177-3AD203B41FA5}">
                      <a16:colId xmlns:a16="http://schemas.microsoft.com/office/drawing/2014/main" val="20001"/>
                    </a:ext>
                  </a:extLst>
                </a:gridCol>
                <a:gridCol w="516502">
                  <a:extLst>
                    <a:ext uri="{9D8B030D-6E8A-4147-A177-3AD203B41FA5}">
                      <a16:colId xmlns:a16="http://schemas.microsoft.com/office/drawing/2014/main" val="20002"/>
                    </a:ext>
                  </a:extLst>
                </a:gridCol>
                <a:gridCol w="590289">
                  <a:extLst>
                    <a:ext uri="{9D8B030D-6E8A-4147-A177-3AD203B41FA5}">
                      <a16:colId xmlns:a16="http://schemas.microsoft.com/office/drawing/2014/main" val="20003"/>
                    </a:ext>
                  </a:extLst>
                </a:gridCol>
                <a:gridCol w="277395">
                  <a:extLst>
                    <a:ext uri="{9D8B030D-6E8A-4147-A177-3AD203B41FA5}">
                      <a16:colId xmlns:a16="http://schemas.microsoft.com/office/drawing/2014/main" val="20004"/>
                    </a:ext>
                  </a:extLst>
                </a:gridCol>
                <a:gridCol w="460466">
                  <a:extLst>
                    <a:ext uri="{9D8B030D-6E8A-4147-A177-3AD203B41FA5}">
                      <a16:colId xmlns:a16="http://schemas.microsoft.com/office/drawing/2014/main" val="20005"/>
                    </a:ext>
                  </a:extLst>
                </a:gridCol>
                <a:gridCol w="624469">
                  <a:extLst>
                    <a:ext uri="{9D8B030D-6E8A-4147-A177-3AD203B41FA5}">
                      <a16:colId xmlns:a16="http://schemas.microsoft.com/office/drawing/2014/main" val="20006"/>
                    </a:ext>
                  </a:extLst>
                </a:gridCol>
                <a:gridCol w="542467">
                  <a:extLst>
                    <a:ext uri="{9D8B030D-6E8A-4147-A177-3AD203B41FA5}">
                      <a16:colId xmlns:a16="http://schemas.microsoft.com/office/drawing/2014/main" val="20007"/>
                    </a:ext>
                  </a:extLst>
                </a:gridCol>
                <a:gridCol w="542467">
                  <a:extLst>
                    <a:ext uri="{9D8B030D-6E8A-4147-A177-3AD203B41FA5}">
                      <a16:colId xmlns:a16="http://schemas.microsoft.com/office/drawing/2014/main" val="20008"/>
                    </a:ext>
                  </a:extLst>
                </a:gridCol>
                <a:gridCol w="542467">
                  <a:extLst>
                    <a:ext uri="{9D8B030D-6E8A-4147-A177-3AD203B41FA5}">
                      <a16:colId xmlns:a16="http://schemas.microsoft.com/office/drawing/2014/main" val="20009"/>
                    </a:ext>
                  </a:extLst>
                </a:gridCol>
                <a:gridCol w="542467">
                  <a:extLst>
                    <a:ext uri="{9D8B030D-6E8A-4147-A177-3AD203B41FA5}">
                      <a16:colId xmlns:a16="http://schemas.microsoft.com/office/drawing/2014/main" val="20010"/>
                    </a:ext>
                  </a:extLst>
                </a:gridCol>
                <a:gridCol w="542467">
                  <a:extLst>
                    <a:ext uri="{9D8B030D-6E8A-4147-A177-3AD203B41FA5}">
                      <a16:colId xmlns:a16="http://schemas.microsoft.com/office/drawing/2014/main" val="20011"/>
                    </a:ext>
                  </a:extLst>
                </a:gridCol>
                <a:gridCol w="542467">
                  <a:extLst>
                    <a:ext uri="{9D8B030D-6E8A-4147-A177-3AD203B41FA5}">
                      <a16:colId xmlns:a16="http://schemas.microsoft.com/office/drawing/2014/main" val="20012"/>
                    </a:ext>
                  </a:extLst>
                </a:gridCol>
                <a:gridCol w="542467">
                  <a:extLst>
                    <a:ext uri="{9D8B030D-6E8A-4147-A177-3AD203B41FA5}">
                      <a16:colId xmlns:a16="http://schemas.microsoft.com/office/drawing/2014/main" val="20013"/>
                    </a:ext>
                  </a:extLst>
                </a:gridCol>
                <a:gridCol w="655481">
                  <a:extLst>
                    <a:ext uri="{9D8B030D-6E8A-4147-A177-3AD203B41FA5}">
                      <a16:colId xmlns:a16="http://schemas.microsoft.com/office/drawing/2014/main" val="20014"/>
                    </a:ext>
                  </a:extLst>
                </a:gridCol>
                <a:gridCol w="678084">
                  <a:extLst>
                    <a:ext uri="{9D8B030D-6E8A-4147-A177-3AD203B41FA5}">
                      <a16:colId xmlns:a16="http://schemas.microsoft.com/office/drawing/2014/main" val="20015"/>
                    </a:ext>
                  </a:extLst>
                </a:gridCol>
              </a:tblGrid>
              <a:tr h="1003956">
                <a:tc>
                  <a:txBody>
                    <a:bodyPr/>
                    <a:lstStyle/>
                    <a:p>
                      <a:pPr algn="l" fontAlgn="b"/>
                      <a:r>
                        <a:rPr lang="fr-FR" sz="1200" b="1" u="none" strike="noStrike" dirty="0">
                          <a:effectLst/>
                        </a:rPr>
                        <a:t>District</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SCH</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Tous EAS ciblés ?</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 à un niveau inférieur</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 requis</a:t>
                      </a:r>
                      <a:br>
                        <a:rPr lang="fr-FR" sz="1200" b="1" u="none" strike="noStrike" dirty="0">
                          <a:effectLst/>
                        </a:rPr>
                      </a:br>
                      <a:r>
                        <a:rPr lang="fr-FR" sz="1200" b="1" u="none" strike="noStrike" dirty="0">
                          <a:effectLst/>
                        </a:rPr>
                        <a:t>pour 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Reste en stock</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Comprimés devant être fournis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Flacons (600mg)</a:t>
                      </a:r>
                      <a:br>
                        <a:rPr lang="fr-FR" sz="1200" b="1" u="none" strike="noStrike" dirty="0">
                          <a:effectLst/>
                        </a:rPr>
                      </a:br>
                      <a:r>
                        <a:rPr lang="fr-FR" sz="1200" b="1" u="none" strike="noStrike" dirty="0">
                          <a:effectLst/>
                        </a:rPr>
                        <a:t>1000 comprimés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extLst>
                  <a:ext uri="{0D108BD9-81ED-4DB2-BD59-A6C34878D82A}">
                    <a16:rowId xmlns:a16="http://schemas.microsoft.com/office/drawing/2014/main" val="10000"/>
                  </a:ext>
                </a:extLst>
              </a:tr>
              <a:tr h="744693">
                <a:tc>
                  <a:txBody>
                    <a:bodyPr/>
                    <a:lstStyle/>
                    <a:p>
                      <a:pPr algn="l" fontAlgn="b"/>
                      <a:r>
                        <a:rPr lang="fr-FR" sz="1200" b="1" u="none" strike="noStrike" dirty="0">
                          <a:effectLst/>
                        </a:rPr>
                        <a:t>Commune 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71 581</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51 739</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123 320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1"/>
                  </a:ext>
                </a:extLst>
              </a:tr>
              <a:tr h="744693">
                <a:tc>
                  <a:txBody>
                    <a:bodyPr/>
                    <a:lstStyle/>
                    <a:p>
                      <a:pPr algn="l" fontAlgn="b"/>
                      <a:r>
                        <a:rPr lang="fr-FR" sz="1200" b="1" u="none" strike="noStrike">
                          <a:effectLst/>
                        </a:rPr>
                        <a:t>Commune 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22 509</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22 509</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2"/>
                  </a:ext>
                </a:extLst>
              </a:tr>
              <a:tr h="744693">
                <a:tc>
                  <a:txBody>
                    <a:bodyPr/>
                    <a:lstStyle/>
                    <a:p>
                      <a:pPr algn="l" fontAlgn="b"/>
                      <a:r>
                        <a:rPr lang="fr-FR" sz="1200" b="1" u="none" strike="noStrike">
                          <a:effectLst/>
                        </a:rPr>
                        <a:t>Commune 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18 152</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18 152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3"/>
                  </a:ext>
                </a:extLst>
              </a:tr>
              <a:tr h="744693">
                <a:tc>
                  <a:txBody>
                    <a:bodyPr/>
                    <a:lstStyle/>
                    <a:p>
                      <a:pPr algn="l" fontAlgn="b"/>
                      <a:r>
                        <a:rPr lang="fr-FR" sz="1200" b="1" u="none" strike="noStrike">
                          <a:effectLst/>
                        </a:rPr>
                        <a:t>Commune 4</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64 043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46 291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110 334</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64 043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33 799</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46 291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80 090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84 498</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138 872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84 498</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84 498</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85</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4"/>
                  </a:ext>
                </a:extLst>
              </a:tr>
              <a:tr h="744693">
                <a:tc>
                  <a:txBody>
                    <a:bodyPr/>
                    <a:lstStyle/>
                    <a:p>
                      <a:pPr algn="l" fontAlgn="b"/>
                      <a:r>
                        <a:rPr lang="fr-FR" sz="1200" b="1" u="none" strike="noStrike">
                          <a:effectLst/>
                        </a:rPr>
                        <a:t>Commune 5</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88 497</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63 966</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152 463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5"/>
                  </a:ext>
                </a:extLst>
              </a:tr>
              <a:tr h="744693">
                <a:tc>
                  <a:txBody>
                    <a:bodyPr/>
                    <a:lstStyle/>
                    <a:p>
                      <a:pPr algn="l" fontAlgn="b"/>
                      <a:r>
                        <a:rPr lang="fr-FR" sz="1200" b="1" u="none" strike="noStrike">
                          <a:effectLst/>
                        </a:rPr>
                        <a:t>Commune 6</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66 240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66 240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66 240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202 621</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202 621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506 553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506 553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506 553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507</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87384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810042" y="980728"/>
            <a:ext cx="8712968" cy="3231654"/>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Espoir que ce processus fera face au caractère localisé de la transmission de la maladie;</a:t>
            </a:r>
          </a:p>
          <a:p>
            <a:pPr marL="285750" indent="-285750" defTabSz="914400" fontAlgn="base">
              <a:spcBef>
                <a:spcPct val="0"/>
              </a:spcBef>
              <a:spcAft>
                <a:spcPct val="0"/>
              </a:spcAft>
              <a:defRPr/>
            </a:pPr>
            <a:endParaRPr lang="fr-FR"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Orientera aussi bien la mise en œuvre ainsi que les ressources vers les zones où elles sont le plus nécessaires </a:t>
            </a:r>
          </a:p>
          <a:p>
            <a:pPr marL="285750" indent="-285750" defTabSz="914400" fontAlgn="base">
              <a:spcBef>
                <a:spcPct val="0"/>
              </a:spcBef>
              <a:spcAft>
                <a:spcPct val="0"/>
              </a:spcAft>
              <a:defRPr/>
            </a:pPr>
            <a:endParaRPr lang="fr-FR"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Nouvelles directives nécessaires à l’atteinte des objectifs de la feuille de route 2020-2030, s’agissant notamment des normes d’évaluation des prévalences</a:t>
            </a:r>
          </a:p>
          <a:p>
            <a:pPr algn="ctr" defTabSz="914400" fontAlgn="base">
              <a:spcBef>
                <a:spcPct val="0"/>
              </a:spcBef>
              <a:spcAft>
                <a:spcPct val="0"/>
              </a:spcAft>
              <a:buNone/>
              <a:defRPr/>
            </a:pPr>
            <a:endParaRPr lang="fr-FR" altLang="fr-FR" sz="2400" b="1" dirty="0">
              <a:solidFill>
                <a:srgbClr val="0070C0"/>
              </a:solidFill>
              <a:latin typeface="Arial" panose="020B0604020202020204" pitchFamily="34" charset="0"/>
              <a:cs typeface="Arial" panose="020B0604020202020204" pitchFamily="34" charset="0"/>
            </a:endParaRPr>
          </a:p>
          <a:p>
            <a:pPr algn="ctr" defTabSz="914400" fontAlgn="base">
              <a:spcBef>
                <a:spcPct val="0"/>
              </a:spcBef>
              <a:spcAft>
                <a:spcPct val="0"/>
              </a:spcAft>
              <a:buNone/>
              <a:defRPr/>
            </a:pPr>
            <a:r>
              <a:rPr lang="fr-FR" altLang="fr-FR"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panose="020B0604020202020204" pitchFamily="34" charset="0"/>
                <a:cs typeface="Arial" panose="020B0604020202020204" pitchFamily="34" charset="0"/>
              </a:rPr>
              <a:t>UN MALI SANS SCHISTOSOMIASE</a:t>
            </a:r>
          </a:p>
        </p:txBody>
      </p:sp>
      <p:sp>
        <p:nvSpPr>
          <p:cNvPr id="15363" name="ZoneTexte 1"/>
          <p:cNvSpPr txBox="1">
            <a:spLocks noChangeArrowheads="1"/>
          </p:cNvSpPr>
          <p:nvPr/>
        </p:nvSpPr>
        <p:spPr bwMode="auto">
          <a:xfrm>
            <a:off x="1903413" y="158751"/>
            <a:ext cx="7789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fr-FR" altLang="fr-FR" sz="3600" b="1">
                <a:solidFill>
                  <a:prstClr val="black"/>
                </a:solidFill>
                <a:latin typeface="Arial" panose="020B0604020202020204" pitchFamily="34" charset="0"/>
                <a:cs typeface="Arial" panose="020B0604020202020204" pitchFamily="34" charset="0"/>
              </a:rPr>
              <a:t>CONCLUSION</a:t>
            </a:r>
          </a:p>
        </p:txBody>
      </p:sp>
      <p:sp>
        <p:nvSpPr>
          <p:cNvPr id="15364" name="WordArt 4"/>
          <p:cNvSpPr>
            <a:spLocks noChangeArrowheads="1" noChangeShapeType="1" noTextEdit="1"/>
          </p:cNvSpPr>
          <p:nvPr/>
        </p:nvSpPr>
        <p:spPr bwMode="auto">
          <a:xfrm>
            <a:off x="1631951" y="5732463"/>
            <a:ext cx="8640763" cy="9715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GB" sz="3600" b="1"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panose="020B0604020202020204" pitchFamily="34" charset="0"/>
                <a:cs typeface="Arial" panose="020B0604020202020204" pitchFamily="34" charset="0"/>
              </a:rPr>
              <a:t>Je vous remercie</a:t>
            </a:r>
          </a:p>
        </p:txBody>
      </p:sp>
      <p:pic>
        <p:nvPicPr>
          <p:cNvPr id="15365" name="Picture 5" descr="j02819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4389439"/>
            <a:ext cx="2220913" cy="160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81572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3484152"/>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b="1" noProof="0" dirty="0">
                          <a:solidFill>
                            <a:schemeClr val="tx1"/>
                          </a:solidFill>
                          <a:effectLst/>
                        </a:rPr>
                        <a:t>5 minutes </a:t>
                      </a:r>
                    </a:p>
                    <a:p>
                      <a:pPr>
                        <a:lnSpc>
                          <a:spcPct val="107000"/>
                        </a:lnSpc>
                        <a:spcAft>
                          <a:spcPts val="0"/>
                        </a:spcAft>
                      </a:pP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1" baseline="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0"/>
                        </a:spcAft>
                      </a:pPr>
                      <a:r>
                        <a:rPr lang="fr-FR" sz="2000" b="1" noProof="0" dirty="0">
                          <a:solidFill>
                            <a:schemeClr val="tx1"/>
                          </a:solidFill>
                          <a:effectLst/>
                        </a:rPr>
                        <a:t>Remarques sur les calendriers du JAP 
Préoccupations sur la chaine d’approvisionnement des médicaments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0"/>
                        </a:spcAft>
                      </a:pPr>
                      <a:r>
                        <a:rPr lang="fr-FR" sz="2000" b="1" noProof="0" dirty="0">
                          <a:solidFill>
                            <a:schemeClr val="tx1"/>
                          </a:solidFill>
                          <a:effectLst/>
                        </a:rPr>
                        <a:t>Honorat Zoure </a:t>
                      </a:r>
                    </a:p>
                    <a:p>
                      <a:pPr>
                        <a:lnSpc>
                          <a:spcPct val="107000"/>
                        </a:lnSpc>
                        <a:spcAft>
                          <a:spcPts val="0"/>
                        </a:spcAft>
                      </a:pPr>
                      <a:endParaRPr lang="fr-FR" sz="2000" b="1" noProof="0" dirty="0">
                        <a:solidFill>
                          <a:schemeClr val="tx1"/>
                        </a:solidFill>
                        <a:effectLst/>
                      </a:endParaRPr>
                    </a:p>
                    <a:p>
                      <a:pPr>
                        <a:lnSpc>
                          <a:spcPct val="107000"/>
                        </a:lnSpc>
                        <a:spcAft>
                          <a:spcPts val="0"/>
                        </a:spcAft>
                      </a:pPr>
                      <a:r>
                        <a:rPr lang="fr-FR" sz="2000" b="1" noProof="0" dirty="0">
                          <a:solidFill>
                            <a:schemeClr val="tx1"/>
                          </a:solidFill>
                          <a:effectLst/>
                        </a:rPr>
                        <a:t>Modeste Tezembong</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225681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992" y="5267111"/>
            <a:ext cx="2075217" cy="1362290"/>
          </a:xfrm>
          <a:prstGeom prst="rect">
            <a:avLst/>
          </a:prstGeom>
        </p:spPr>
      </p:pic>
      <p:sp>
        <p:nvSpPr>
          <p:cNvPr id="2" name="Rectangle 1"/>
          <p:cNvSpPr/>
          <p:nvPr/>
        </p:nvSpPr>
        <p:spPr>
          <a:xfrm>
            <a:off x="2480736" y="638247"/>
            <a:ext cx="9374715" cy="1415770"/>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Schistosomiasis sub-district level data review and analysis for shrinking the map; targeted treatment, better utilization of available prevalence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data and sub-district level planning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F497D"/>
              </a:solidFill>
              <a:effectLst/>
              <a:uLnTx/>
              <a:uFillTx/>
              <a:latin typeface="Arial Narrow" panose="020B0606020202030204" pitchFamily="34" charset="0"/>
              <a:ea typeface="+mn-ea"/>
              <a:cs typeface="+mn-cs"/>
            </a:endParaRPr>
          </a:p>
        </p:txBody>
      </p:sp>
      <p:pic>
        <p:nvPicPr>
          <p:cNvPr id="9" name="Content Placeholder 3">
            <a:extLst>
              <a:ext uri="{FF2B5EF4-FFF2-40B4-BE49-F238E27FC236}">
                <a16:creationId xmlns:a16="http://schemas.microsoft.com/office/drawing/2014/main" id="{1BA1C06F-3DD6-4141-B25E-4274E8CDDA55}"/>
              </a:ext>
            </a:extLst>
          </p:cNvPr>
          <p:cNvPicPr>
            <a:picLocks noChangeAspect="1"/>
          </p:cNvPicPr>
          <p:nvPr/>
        </p:nvPicPr>
        <p:blipFill rotWithShape="1">
          <a:blip r:embed="rId4"/>
          <a:srcRect t="4477" r="4" b="5588"/>
          <a:stretch/>
        </p:blipFill>
        <p:spPr>
          <a:xfrm>
            <a:off x="7168093" y="2389234"/>
            <a:ext cx="4686070" cy="2763596"/>
          </a:xfrm>
          <a:prstGeom prst="rect">
            <a:avLst/>
          </a:prstGeom>
          <a:ln>
            <a:noFill/>
          </a:ln>
          <a:effectLst>
            <a:softEdge rad="112500"/>
          </a:effectLst>
        </p:spPr>
      </p:pic>
      <p:sp>
        <p:nvSpPr>
          <p:cNvPr id="3" name="Rectangle 2">
            <a:extLst>
              <a:ext uri="{FF2B5EF4-FFF2-40B4-BE49-F238E27FC236}">
                <a16:creationId xmlns:a16="http://schemas.microsoft.com/office/drawing/2014/main" id="{D344CC7E-6EF4-4316-8348-D3C21273D6DE}"/>
              </a:ext>
            </a:extLst>
          </p:cNvPr>
          <p:cNvSpPr/>
          <p:nvPr/>
        </p:nvSpPr>
        <p:spPr>
          <a:xfrm>
            <a:off x="2480735" y="2520498"/>
            <a:ext cx="4840363" cy="1266887"/>
          </a:xfrm>
          <a:prstGeom prst="rect">
            <a:avLst/>
          </a:prstGeom>
          <a:solidFill>
            <a:srgbClr val="00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Gestion de la Chaîne d’Approvisionnement et Stocks de Médicaments contre les MTN</a:t>
            </a:r>
          </a:p>
        </p:txBody>
      </p:sp>
      <p:sp>
        <p:nvSpPr>
          <p:cNvPr id="4" name="Rectangle 3">
            <a:extLst>
              <a:ext uri="{FF2B5EF4-FFF2-40B4-BE49-F238E27FC236}">
                <a16:creationId xmlns:a16="http://schemas.microsoft.com/office/drawing/2014/main" id="{321A2662-BB24-4D10-9B3F-B07382DC0740}"/>
              </a:ext>
            </a:extLst>
          </p:cNvPr>
          <p:cNvSpPr/>
          <p:nvPr/>
        </p:nvSpPr>
        <p:spPr>
          <a:xfrm>
            <a:off x="5644158" y="5758266"/>
            <a:ext cx="2679832" cy="2937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Mr. Zoure Honorat &amp; Mr.  Modeste TEZEMBONG,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Brazzaville, Congo,  16 Juillet ,2020 </a:t>
            </a:r>
          </a:p>
        </p:txBody>
      </p:sp>
    </p:spTree>
    <p:extLst>
      <p:ext uri="{BB962C8B-B14F-4D97-AF65-F5344CB8AC3E}">
        <p14:creationId xmlns:p14="http://schemas.microsoft.com/office/powerpoint/2010/main" val="3977417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58937" y="286854"/>
            <a:ext cx="10515600" cy="591715"/>
          </a:xfrm>
        </p:spPr>
        <p:txBody>
          <a:bodyPr>
            <a:noAutofit/>
          </a:bodyPr>
          <a:lstStyle/>
          <a:p>
            <a:r>
              <a:rPr lang="en-GB" dirty="0" err="1">
                <a:solidFill>
                  <a:srgbClr val="0070C0"/>
                </a:solidFill>
                <a:effectLst>
                  <a:outerShdw blurRad="38100" dist="38100" dir="2700000" algn="tl">
                    <a:srgbClr val="000000">
                      <a:alpha val="43137"/>
                    </a:srgbClr>
                  </a:outerShdw>
                </a:effectLst>
                <a:latin typeface="Gill Sans MT" panose="020B0502020104020203" pitchFamily="34" charset="0"/>
              </a:rPr>
              <a:t>Contenu</a:t>
            </a:r>
            <a:endParaRPr lang="fr-FR" sz="4400"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781D48A7-9591-4905-82AC-4631F86C51A8}"/>
              </a:ext>
            </a:extLst>
          </p:cNvPr>
          <p:cNvSpPr txBox="1">
            <a:spLocks/>
          </p:cNvSpPr>
          <p:nvPr/>
        </p:nvSpPr>
        <p:spPr>
          <a:xfrm>
            <a:off x="1561368" y="1046922"/>
            <a:ext cx="10219643" cy="336579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Les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etape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de la gestion de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chaîne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d’approvisionnement</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des medicaments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contre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les MTN?</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Les challenges et suggestions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d’amelioration</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Medicaments non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comptabilises</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ou</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non justifies </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fr-F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cs typeface="+mn-cs"/>
              </a:rPr>
              <a:t>Erreurs et incohérences les plus courantes dans les formulaires JAP soumis</a:t>
            </a:r>
            <a:endPar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eneva" panose="020B0503030404040204" pitchFamily="34" charset="0"/>
              <a:cs typeface="+mn-cs"/>
            </a:endParaRPr>
          </a:p>
        </p:txBody>
      </p:sp>
    </p:spTree>
    <p:extLst>
      <p:ext uri="{BB962C8B-B14F-4D97-AF65-F5344CB8AC3E}">
        <p14:creationId xmlns:p14="http://schemas.microsoft.com/office/powerpoint/2010/main" val="2868499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12886" y="164240"/>
            <a:ext cx="10933339" cy="1038820"/>
          </a:xfrm>
        </p:spPr>
        <p:txBody>
          <a:bodyPr>
            <a:noAutofit/>
          </a:bodyPr>
          <a:lstStyle/>
          <a:p>
            <a:r>
              <a:rPr lang="fr-FR" sz="2800" dirty="0">
                <a:solidFill>
                  <a:srgbClr val="0070C0"/>
                </a:solidFill>
                <a:effectLst>
                  <a:outerShdw blurRad="38100" dist="38100" dir="2700000" algn="tl">
                    <a:srgbClr val="000000">
                      <a:alpha val="43137"/>
                    </a:srgbClr>
                  </a:outerShdw>
                </a:effectLst>
                <a:latin typeface="Gill Sans MT" panose="020B0502020104020203" pitchFamily="34" charset="0"/>
              </a:rPr>
              <a:t>Quelles sont les étapes clés du processus de la chaîne d'approvisionnement spécifiques aux MTN ? (1/2)</a:t>
            </a:r>
            <a:endParaRPr lang="fr-FR"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E1DC118F-36D7-4CDE-9B0E-0E3A849DB005}"/>
              </a:ext>
            </a:extLst>
          </p:cNvPr>
          <p:cNvSpPr txBox="1">
            <a:spLocks/>
          </p:cNvSpPr>
          <p:nvPr/>
        </p:nvSpPr>
        <p:spPr>
          <a:xfrm>
            <a:off x="1112886" y="1528315"/>
            <a:ext cx="11079114" cy="5020341"/>
          </a:xfrm>
          <a:prstGeom prst="rect">
            <a:avLst/>
          </a:prstGeom>
        </p:spPr>
        <p:txBody>
          <a:bodyPr vert="horz" lIns="91408" tIns="45704" rIns="91408" bIns="45704" rtlCol="0">
            <a:normAutofit fontScale="92500" lnSpcReduction="20000"/>
          </a:bodyPr>
          <a:lst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La </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Q</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uantification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et </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les </a:t>
            </a:r>
            <a:r>
              <a:rPr kumimoji="0" lang="fr-FR" sz="3500" b="1" i="0" u="none" strike="noStrike" kern="1200" cap="none" spc="0" normalizeH="0" baseline="0" noProof="0" dirty="0" err="1">
                <a:ln>
                  <a:noFill/>
                </a:ln>
                <a:solidFill>
                  <a:srgbClr val="0000FF"/>
                </a:solidFill>
                <a:effectLst/>
                <a:uLnTx/>
                <a:uFillTx/>
                <a:latin typeface="Gill Sans MT" panose="020B0502020104020203" pitchFamily="34" charset="0"/>
                <a:ea typeface="+mn-ea"/>
                <a:cs typeface="+mn-cs"/>
              </a:rPr>
              <a:t>Previsions</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des besoins nationaux en médicaments MTN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Soumission de la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Demande Commune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de </a:t>
            </a:r>
            <a:r>
              <a:rPr kumimoji="0" lang="fr-FR" sz="32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Medicaments</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MTN</a:t>
            </a:r>
            <a:endParaRPr kumimoji="0" lang="fr-FR"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endParaRP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Examen /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révision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approbation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de la demande de médicaments</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Fourniture et expédition des médicaments</a:t>
            </a:r>
            <a:r>
              <a:rPr kumimoji="0" lang="fr-FR" sz="3200" b="0"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(Partie externe)</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Placement de la commande : PO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request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&amp; PO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raising</a:t>
            </a:r>
            <a:endPar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endParaRP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Accuse de réception de la commande par la firme pharmaceutique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Obtention du Feu Vert pour expédition (Certificat d’</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Exoneration</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Autorisation d’importation,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etc</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Réservation,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Booking</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de vols/navires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Dédouanement: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Transport de l’</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aeroport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vers l’</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entrepot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national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7038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5A07-5747-4E9C-BE6E-B55A5073DFD8}"/>
              </a:ext>
            </a:extLst>
          </p:cNvPr>
          <p:cNvSpPr>
            <a:spLocks noGrp="1"/>
          </p:cNvSpPr>
          <p:nvPr>
            <p:ph type="title"/>
          </p:nvPr>
        </p:nvSpPr>
        <p:spPr>
          <a:xfrm>
            <a:off x="1246589" y="0"/>
            <a:ext cx="9698822" cy="1238270"/>
          </a:xfrm>
        </p:spPr>
        <p:txBody>
          <a:bodyPr/>
          <a:lstStyle/>
          <a:p>
            <a:r>
              <a:rPr lang="fr-FR" sz="3265" dirty="0"/>
              <a:t>Directives sur les interventions communautaires contre les MTN dans le contexte de COVID-19</a:t>
            </a:r>
            <a:endParaRPr lang="en-GB" sz="3265" dirty="0"/>
          </a:p>
        </p:txBody>
      </p:sp>
      <p:sp>
        <p:nvSpPr>
          <p:cNvPr id="3" name="Content Placeholder 2">
            <a:extLst>
              <a:ext uri="{FF2B5EF4-FFF2-40B4-BE49-F238E27FC236}">
                <a16:creationId xmlns:a16="http://schemas.microsoft.com/office/drawing/2014/main" id="{369C097F-143E-45FC-BC2E-5E8878D58A79}"/>
              </a:ext>
            </a:extLst>
          </p:cNvPr>
          <p:cNvSpPr>
            <a:spLocks noGrp="1"/>
          </p:cNvSpPr>
          <p:nvPr>
            <p:ph idx="1"/>
          </p:nvPr>
        </p:nvSpPr>
        <p:spPr>
          <a:xfrm>
            <a:off x="1464841" y="1380816"/>
            <a:ext cx="9297483" cy="4611835"/>
          </a:xfrm>
        </p:spPr>
        <p:txBody>
          <a:bodyPr/>
          <a:lstStyle/>
          <a:p>
            <a:r>
              <a:rPr lang="fr-FR" dirty="0"/>
              <a:t>Enquêtes à base communautaire, traitement de masse et dépistage actif des cas</a:t>
            </a:r>
          </a:p>
          <a:p>
            <a:pPr lvl="1"/>
            <a:r>
              <a:rPr lang="fr-FR" dirty="0"/>
              <a:t>Les activités doivent être temporairement suspendues</a:t>
            </a:r>
          </a:p>
          <a:p>
            <a:pPr lvl="1"/>
            <a:r>
              <a:rPr lang="fr-FR" dirty="0"/>
              <a:t>Les pays doivent surveiller et réévaluer à intervalles réguliers la nécessité de reporter ces activités</a:t>
            </a:r>
          </a:p>
          <a:p>
            <a:pPr lvl="1"/>
            <a:r>
              <a:rPr lang="fr-FR" dirty="0"/>
              <a:t>L'évaluation des risques et des avantages au cas par cas peut être envisagée dans les zones où:</a:t>
            </a:r>
          </a:p>
          <a:p>
            <a:pPr lvl="2"/>
            <a:r>
              <a:rPr lang="fr-FR" dirty="0"/>
              <a:t>incidence accrue ou charge de morbidité importante</a:t>
            </a:r>
          </a:p>
          <a:p>
            <a:pPr lvl="1"/>
            <a:r>
              <a:rPr lang="fr-FR" dirty="0"/>
              <a:t>A condition que des interventions de santé </a:t>
            </a:r>
            <a:r>
              <a:rPr lang="fr-FR" u="sng" dirty="0"/>
              <a:t>sûres et de haute qualité </a:t>
            </a:r>
            <a:r>
              <a:rPr lang="fr-FR" dirty="0"/>
              <a:t>peuvent être menées dans le contexte de la pandémie de COVID-19</a:t>
            </a:r>
            <a:endParaRPr lang="en-GB" dirty="0">
              <a:latin typeface="+mn-lt"/>
            </a:endParaRPr>
          </a:p>
        </p:txBody>
      </p:sp>
    </p:spTree>
    <p:extLst>
      <p:ext uri="{BB962C8B-B14F-4D97-AF65-F5344CB8AC3E}">
        <p14:creationId xmlns:p14="http://schemas.microsoft.com/office/powerpoint/2010/main" val="19884173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93784" y="286854"/>
            <a:ext cx="10480753" cy="983795"/>
          </a:xfrm>
        </p:spPr>
        <p:txBody>
          <a:bodyPr>
            <a:noAutofit/>
          </a:bodyPr>
          <a:lstStyle/>
          <a:p>
            <a:r>
              <a:rPr lang="fr-FR" sz="2800" dirty="0">
                <a:solidFill>
                  <a:srgbClr val="0070C0"/>
                </a:solidFill>
                <a:effectLst>
                  <a:outerShdw blurRad="38100" dist="38100" dir="2700000" algn="tl">
                    <a:srgbClr val="000000">
                      <a:alpha val="43137"/>
                    </a:srgbClr>
                  </a:outerShdw>
                </a:effectLst>
                <a:latin typeface="Gill Sans MT" panose="020B0502020104020203" pitchFamily="34" charset="0"/>
              </a:rPr>
              <a:t>Quelles sont les étapes clés du processus de la chaîne d'approvisionnement spécifiques aux MTN ? (1/2)</a:t>
            </a:r>
            <a:endParaRPr lang="fr-FR" b="1" dirty="0"/>
          </a:p>
        </p:txBody>
      </p:sp>
      <p:sp>
        <p:nvSpPr>
          <p:cNvPr id="17" name="Content Placeholder 2">
            <a:extLst>
              <a:ext uri="{FF2B5EF4-FFF2-40B4-BE49-F238E27FC236}">
                <a16:creationId xmlns:a16="http://schemas.microsoft.com/office/drawing/2014/main" id="{DFAB35E6-6105-431F-B134-3161BAED2DA7}"/>
              </a:ext>
            </a:extLst>
          </p:cNvPr>
          <p:cNvSpPr>
            <a:spLocks noGrp="1"/>
          </p:cNvSpPr>
          <p:nvPr>
            <p:ph idx="1"/>
          </p:nvPr>
        </p:nvSpPr>
        <p:spPr>
          <a:xfrm>
            <a:off x="1245704" y="1402200"/>
            <a:ext cx="10293434" cy="4906770"/>
          </a:xfrm>
        </p:spPr>
        <p:txBody>
          <a:bodyPr>
            <a:normAutofit/>
          </a:bodyPr>
          <a:lstStyle/>
          <a:p>
            <a:pPr marL="514350" indent="-514350">
              <a:buFont typeface="+mj-lt"/>
              <a:buAutoNum type="arabicPeriod" startAt="5"/>
            </a:pPr>
            <a:r>
              <a:rPr lang="en-GB" dirty="0">
                <a:latin typeface="Gill Sans MT" panose="020B0502020104020203" pitchFamily="34" charset="0"/>
              </a:rPr>
              <a:t>Gestion des medicaments dans le pays</a:t>
            </a:r>
            <a:endParaRPr lang="en-GB" b="1" dirty="0">
              <a:solidFill>
                <a:srgbClr val="0000FF"/>
              </a:solidFill>
              <a:latin typeface="Gill Sans MT" panose="020B0502020104020203" pitchFamily="34" charset="0"/>
            </a:endParaRPr>
          </a:p>
          <a:p>
            <a:pPr marL="914260" lvl="1" indent="-514350">
              <a:buFont typeface="+mj-lt"/>
              <a:buAutoNum type="alphaLcParenR"/>
            </a:pPr>
            <a:r>
              <a:rPr lang="en-GB" dirty="0" err="1">
                <a:latin typeface="Gill Sans MT" panose="020B0502020104020203" pitchFamily="34" charset="0"/>
              </a:rPr>
              <a:t>Logistique</a:t>
            </a:r>
            <a:r>
              <a:rPr lang="en-GB" dirty="0">
                <a:latin typeface="Gill Sans MT" panose="020B0502020104020203" pitchFamily="34" charset="0"/>
              </a:rPr>
              <a:t> a </a:t>
            </a:r>
            <a:r>
              <a:rPr lang="en-GB" dirty="0" err="1">
                <a:latin typeface="Gill Sans MT" panose="020B0502020104020203" pitchFamily="34" charset="0"/>
              </a:rPr>
              <a:t>l’interieur</a:t>
            </a:r>
            <a:r>
              <a:rPr lang="en-GB" dirty="0">
                <a:latin typeface="Gill Sans MT" panose="020B0502020104020203" pitchFamily="34" charset="0"/>
              </a:rPr>
              <a:t> du Pays (</a:t>
            </a:r>
            <a:r>
              <a:rPr lang="en-GB" u="sng" dirty="0">
                <a:latin typeface="Gill Sans MT" panose="020B0502020104020203" pitchFamily="34" charset="0"/>
              </a:rPr>
              <a:t>Transport de entrepôt national </a:t>
            </a:r>
            <a:r>
              <a:rPr lang="en-GB" u="sng" dirty="0" err="1">
                <a:latin typeface="Gill Sans MT" panose="020B0502020104020203" pitchFamily="34" charset="0"/>
              </a:rPr>
              <a:t>vers</a:t>
            </a:r>
            <a:r>
              <a:rPr lang="en-GB" u="sng" dirty="0">
                <a:latin typeface="Gill Sans MT" panose="020B0502020104020203" pitchFamily="34" charset="0"/>
              </a:rPr>
              <a:t> les depots </a:t>
            </a:r>
            <a:r>
              <a:rPr lang="en-GB" u="sng" dirty="0" err="1">
                <a:latin typeface="Gill Sans MT" panose="020B0502020104020203" pitchFamily="34" charset="0"/>
              </a:rPr>
              <a:t>regionaux</a:t>
            </a:r>
            <a:r>
              <a:rPr lang="en-GB" u="sng" dirty="0">
                <a:latin typeface="Gill Sans MT" panose="020B0502020104020203" pitchFamily="34" charset="0"/>
              </a:rPr>
              <a:t> et aux points de distribution</a:t>
            </a:r>
            <a:r>
              <a:rPr lang="en-GB" dirty="0">
                <a:latin typeface="Gill Sans MT" panose="020B0502020104020203" pitchFamily="34" charset="0"/>
              </a:rPr>
              <a:t>)</a:t>
            </a:r>
          </a:p>
          <a:p>
            <a:pPr marL="914260" lvl="1" indent="-514350">
              <a:buFont typeface="+mj-lt"/>
              <a:buAutoNum type="alphaLcParenR"/>
            </a:pPr>
            <a:r>
              <a:rPr lang="en-GB" dirty="0">
                <a:latin typeface="Gill Sans MT" panose="020B0502020104020203" pitchFamily="34" charset="0"/>
              </a:rPr>
              <a:t>Distribution des medicaments aux patients (TDM/Administration de masse </a:t>
            </a:r>
            <a:r>
              <a:rPr lang="en-GB" dirty="0" err="1">
                <a:latin typeface="Gill Sans MT" panose="020B0502020104020203" pitchFamily="34" charset="0"/>
              </a:rPr>
              <a:t>medicamenteuse</a:t>
            </a:r>
            <a:r>
              <a:rPr lang="en-GB" dirty="0">
                <a:latin typeface="Gill Sans MT" panose="020B0502020104020203" pitchFamily="34" charset="0"/>
              </a:rPr>
              <a:t>)</a:t>
            </a:r>
          </a:p>
          <a:p>
            <a:pPr marL="914260" lvl="1" indent="-514350">
              <a:buFont typeface="+mj-lt"/>
              <a:buAutoNum type="alphaLcParenR"/>
            </a:pPr>
            <a:r>
              <a:rPr lang="en-GB" dirty="0">
                <a:latin typeface="Gill Sans MT" panose="020B0502020104020203" pitchFamily="34" charset="0"/>
              </a:rPr>
              <a:t>Rapportage de la distribution de masse </a:t>
            </a:r>
            <a:r>
              <a:rPr lang="en-GB" dirty="0" err="1">
                <a:latin typeface="Gill Sans MT" panose="020B0502020104020203" pitchFamily="34" charset="0"/>
              </a:rPr>
              <a:t>medicamenteuse</a:t>
            </a:r>
            <a:r>
              <a:rPr lang="en-GB" dirty="0">
                <a:latin typeface="Gill Sans MT" panose="020B0502020104020203" pitchFamily="34" charset="0"/>
              </a:rPr>
              <a:t> </a:t>
            </a:r>
          </a:p>
          <a:p>
            <a:pPr marL="1314169" lvl="2" indent="-514350"/>
            <a:r>
              <a:rPr lang="en-GB" dirty="0" err="1">
                <a:latin typeface="Gill Sans MT" panose="020B0502020104020203" pitchFamily="34" charset="0"/>
              </a:rPr>
              <a:t>Traitement</a:t>
            </a:r>
            <a:r>
              <a:rPr lang="en-GB" dirty="0">
                <a:latin typeface="Gill Sans MT" panose="020B0502020104020203" pitchFamily="34" charset="0"/>
              </a:rPr>
              <a:t> &amp; impact</a:t>
            </a:r>
          </a:p>
          <a:p>
            <a:pPr marL="1314169" lvl="2" indent="-514350"/>
            <a:r>
              <a:rPr lang="en-GB" dirty="0" err="1">
                <a:latin typeface="Gill Sans MT" panose="020B0502020104020203" pitchFamily="34" charset="0"/>
              </a:rPr>
              <a:t>Solde</a:t>
            </a:r>
            <a:r>
              <a:rPr lang="en-GB" dirty="0">
                <a:latin typeface="Gill Sans MT" panose="020B0502020104020203" pitchFamily="34" charset="0"/>
              </a:rPr>
              <a:t> de medicament </a:t>
            </a:r>
            <a:r>
              <a:rPr lang="en-GB" dirty="0" err="1">
                <a:latin typeface="Gill Sans MT" panose="020B0502020104020203" pitchFamily="34" charset="0"/>
              </a:rPr>
              <a:t>restant</a:t>
            </a:r>
            <a:r>
              <a:rPr lang="en-GB" dirty="0">
                <a:latin typeface="Gill Sans MT" panose="020B0502020104020203" pitchFamily="34" charset="0"/>
              </a:rPr>
              <a:t> </a:t>
            </a:r>
            <a:r>
              <a:rPr lang="en-GB" dirty="0" err="1">
                <a:latin typeface="Gill Sans MT" panose="020B0502020104020203" pitchFamily="34" charset="0"/>
              </a:rPr>
              <a:t>apres</a:t>
            </a:r>
            <a:r>
              <a:rPr lang="en-GB" dirty="0">
                <a:latin typeface="Gill Sans MT" panose="020B0502020104020203" pitchFamily="34" charset="0"/>
              </a:rPr>
              <a:t> le TDM </a:t>
            </a:r>
            <a:endParaRPr lang="fr-FR" dirty="0">
              <a:latin typeface="Gill Sans MT" panose="020B0502020104020203" pitchFamily="34" charset="0"/>
            </a:endParaRPr>
          </a:p>
          <a:p>
            <a:pPr marL="914260" lvl="1" indent="-514350">
              <a:buFont typeface="+mj-lt"/>
              <a:buAutoNum type="alphaLcParenR"/>
            </a:pPr>
            <a:r>
              <a:rPr lang="fr-FR" dirty="0">
                <a:latin typeface="Gill Sans MT" panose="020B0502020104020203" pitchFamily="34" charset="0"/>
              </a:rPr>
              <a:t>Solde de Médicaments restant après le TDM </a:t>
            </a:r>
          </a:p>
          <a:p>
            <a:pPr marL="914260" lvl="1" indent="-514350">
              <a:buFont typeface="+mj-lt"/>
              <a:buAutoNum type="alphaLcParenR"/>
            </a:pPr>
            <a:r>
              <a:rPr lang="fr-FR" dirty="0">
                <a:latin typeface="Gill Sans MT" panose="020B0502020104020203" pitchFamily="34" charset="0"/>
              </a:rPr>
              <a:t>Logistique inverse : retour des médicaments non utilises après le TDM </a:t>
            </a:r>
          </a:p>
          <a:p>
            <a:pPr marL="399910" lvl="1" indent="0">
              <a:buNone/>
            </a:pPr>
            <a:endParaRPr lang="en-GB" dirty="0">
              <a:latin typeface="Gill Sans MT" panose="020B0502020104020203" pitchFamily="34" charset="0"/>
            </a:endParaRPr>
          </a:p>
          <a:p>
            <a:pPr marL="0" indent="0" algn="ctr">
              <a:buNone/>
            </a:pP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Le flux de medicaments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est</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la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colonne</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vertebrale</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des programmes MTN</a:t>
            </a:r>
            <a:r>
              <a:rPr lang="en-GB" b="1" dirty="0">
                <a:solidFill>
                  <a:srgbClr val="FF0000"/>
                </a:solidFill>
                <a:latin typeface="Gill Sans MT" panose="020B0502020104020203" pitchFamily="34" charset="0"/>
              </a:rPr>
              <a:t>!</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2190993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070617" y="1509954"/>
          <a:ext cx="8148966" cy="4593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180611" y="109413"/>
            <a:ext cx="2133771" cy="522800"/>
          </a:xfrm>
          <a:prstGeom prst="rect">
            <a:avLst/>
          </a:prstGeom>
          <a:solidFill>
            <a:srgbClr val="FFFF0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Soumission tardive</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Mauvaise qualité</a:t>
            </a:r>
          </a:p>
        </p:txBody>
      </p:sp>
      <p:cxnSp>
        <p:nvCxnSpPr>
          <p:cNvPr id="6" name="Straight Arrow Connector 5"/>
          <p:cNvCxnSpPr/>
          <p:nvPr/>
        </p:nvCxnSpPr>
        <p:spPr>
          <a:xfrm>
            <a:off x="5220839" y="665412"/>
            <a:ext cx="0" cy="8855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62997" y="535833"/>
            <a:ext cx="2230533"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Retards dans la Revision et Approbation du JAP</a:t>
            </a:r>
          </a:p>
        </p:txBody>
      </p:sp>
      <p:cxnSp>
        <p:nvCxnSpPr>
          <p:cNvPr id="8" name="Straight Arrow Connector 7"/>
          <p:cNvCxnSpPr>
            <a:cxnSpLocks/>
          </p:cNvCxnSpPr>
          <p:nvPr/>
        </p:nvCxnSpPr>
        <p:spPr>
          <a:xfrm flipH="1">
            <a:off x="7025631" y="1022116"/>
            <a:ext cx="516654" cy="856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62637" y="3291332"/>
            <a:ext cx="2094694" cy="1384574"/>
          </a:xfrm>
          <a:prstGeom prst="rect">
            <a:avLst/>
          </a:prstGeom>
          <a:solidFill>
            <a:srgbClr val="FFFF0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Limitation de la production (capacité, temps, RH </a:t>
            </a:r>
            <a:r>
              <a:rPr kumimoji="0" lang="fr-FR"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Changements de date de TDM???</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Conflit avec les dates de TDM </a:t>
            </a:r>
          </a:p>
        </p:txBody>
      </p:sp>
      <p:cxnSp>
        <p:nvCxnSpPr>
          <p:cNvPr id="11" name="Straight Arrow Connector 10"/>
          <p:cNvCxnSpPr/>
          <p:nvPr/>
        </p:nvCxnSpPr>
        <p:spPr>
          <a:xfrm flipH="1">
            <a:off x="7831334" y="3664007"/>
            <a:ext cx="515466" cy="516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45516" y="4973747"/>
            <a:ext cx="2715774" cy="1015243"/>
          </a:xfrm>
          <a:prstGeom prst="rect">
            <a:avLst/>
          </a:prstGeom>
          <a:solidFill>
            <a:srgbClr val="FFFF00"/>
          </a:solidFill>
        </p:spPr>
        <p:txBody>
          <a:bodyPr wrap="square" lIns="91024" tIns="45512" rIns="91024" bIns="45512" rtlCol="0">
            <a:spAutoFit/>
          </a:bodyPr>
          <a:lstStyle/>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Feu Vert tardif</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Certificat d’Exonération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Autorisation d’importation</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Marquage spécial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Inspection avant embarquement </a:t>
            </a:r>
          </a:p>
        </p:txBody>
      </p:sp>
      <p:cxnSp>
        <p:nvCxnSpPr>
          <p:cNvPr id="14" name="Straight Arrow Connector 13"/>
          <p:cNvCxnSpPr/>
          <p:nvPr/>
        </p:nvCxnSpPr>
        <p:spPr>
          <a:xfrm flipH="1">
            <a:off x="7353607" y="5289384"/>
            <a:ext cx="9871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58752" y="5809822"/>
            <a:ext cx="1845262"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Retards dans les dédouanements </a:t>
            </a:r>
          </a:p>
        </p:txBody>
      </p:sp>
      <p:sp>
        <p:nvSpPr>
          <p:cNvPr id="21" name="TextBox 20"/>
          <p:cNvSpPr txBox="1"/>
          <p:nvPr/>
        </p:nvSpPr>
        <p:spPr>
          <a:xfrm>
            <a:off x="224321" y="4475871"/>
            <a:ext cx="1764332" cy="1107576"/>
          </a:xfrm>
          <a:prstGeom prst="rect">
            <a:avLst/>
          </a:prstGeom>
          <a:solidFill>
            <a:srgbClr val="00B05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Courte durée de vie (PZQ &amp; MEB)   </a:t>
            </a:r>
          </a:p>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Espace limité de stockage dans les entrepôts , mauvais état des entrepôts etc.</a:t>
            </a:r>
          </a:p>
        </p:txBody>
      </p:sp>
      <p:sp>
        <p:nvSpPr>
          <p:cNvPr id="22" name="TextBox 21"/>
          <p:cNvSpPr txBox="1"/>
          <p:nvPr/>
        </p:nvSpPr>
        <p:spPr>
          <a:xfrm>
            <a:off x="224320" y="3156777"/>
            <a:ext cx="1845262" cy="645911"/>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Manque de moyens de transport, manque de financement </a:t>
            </a:r>
            <a:r>
              <a:rPr kumimoji="0" lang="fr-FR"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endPar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Box 22"/>
          <p:cNvSpPr txBox="1"/>
          <p:nvPr/>
        </p:nvSpPr>
        <p:spPr>
          <a:xfrm>
            <a:off x="224321" y="1626569"/>
            <a:ext cx="2186846" cy="1199909"/>
          </a:xfrm>
          <a:prstGeom prst="rect">
            <a:avLst/>
          </a:prstGeom>
          <a:solidFill>
            <a:srgbClr val="00B05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Inventaire peu fiable </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Mauvais rapportage des données de traitement </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Logistique inverse inefficace</a:t>
            </a:r>
          </a:p>
        </p:txBody>
      </p:sp>
      <p:cxnSp>
        <p:nvCxnSpPr>
          <p:cNvPr id="24" name="Straight Arrow Connector 23"/>
          <p:cNvCxnSpPr>
            <a:cxnSpLocks/>
            <a:stCxn id="23" idx="3"/>
          </p:cNvCxnSpPr>
          <p:nvPr/>
        </p:nvCxnSpPr>
        <p:spPr>
          <a:xfrm>
            <a:off x="2411167" y="2226524"/>
            <a:ext cx="679257" cy="5622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071902" y="6064442"/>
            <a:ext cx="651591" cy="345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00032" y="3645024"/>
            <a:ext cx="486521" cy="376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1988652" y="4968313"/>
            <a:ext cx="1099533" cy="2743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258547" y="5915325"/>
            <a:ext cx="7002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23493" y="6284029"/>
            <a:ext cx="2314319" cy="522800"/>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Delai</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a:t>
            </a: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reservation</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t>
            </a: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expedition</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effective  </a:t>
            </a:r>
          </a:p>
        </p:txBody>
      </p:sp>
      <p:sp>
        <p:nvSpPr>
          <p:cNvPr id="39" name="Oval 38"/>
          <p:cNvSpPr/>
          <p:nvPr/>
        </p:nvSpPr>
        <p:spPr bwMode="auto">
          <a:xfrm>
            <a:off x="4156390" y="3036977"/>
            <a:ext cx="1977419" cy="1254060"/>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024" tIns="45512" rIns="91024" bIns="45512" numCol="1" spcCol="0" rtlCol="0" anchor="t" anchorCtr="0" compatLnSpc="1">
            <a:prstTxWarp prst="textNoShape">
              <a:avLst/>
            </a:prstTxWarp>
          </a:bodyPr>
          <a:lstStyle/>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Cycle GAS des medicaments</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MTN &amp;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Defis</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41" name="TextBox 40"/>
          <p:cNvSpPr txBox="1"/>
          <p:nvPr/>
        </p:nvSpPr>
        <p:spPr>
          <a:xfrm>
            <a:off x="8370090" y="2125181"/>
            <a:ext cx="1629316"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Placement tardif de la commande </a:t>
            </a:r>
          </a:p>
        </p:txBody>
      </p:sp>
      <p:cxnSp>
        <p:nvCxnSpPr>
          <p:cNvPr id="42" name="Straight Arrow Connector 41"/>
          <p:cNvCxnSpPr/>
          <p:nvPr/>
        </p:nvCxnSpPr>
        <p:spPr>
          <a:xfrm flipH="1">
            <a:off x="7638843" y="2092851"/>
            <a:ext cx="723794" cy="7266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4C0C2F-2241-4BA8-8742-79D2AE2F49E0}"/>
              </a:ext>
            </a:extLst>
          </p:cNvPr>
          <p:cNvSpPr txBox="1"/>
          <p:nvPr/>
        </p:nvSpPr>
        <p:spPr>
          <a:xfrm>
            <a:off x="9186685" y="38531"/>
            <a:ext cx="2844923" cy="1815882"/>
          </a:xfrm>
          <a:prstGeom prst="rect">
            <a:avLst/>
          </a:prstGeom>
          <a:noFill/>
        </p:spPr>
        <p:txBody>
          <a:bodyPr wrap="square" rtlCol="0">
            <a:spAutoFit/>
          </a:bodyPr>
          <a:lstStyle/>
          <a:p>
            <a:pPr marL="0" marR="0" lvl="0" indent="0" algn="ctr" defTabSz="1658307"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Défis majeurs de la chaîne d'approvisionnement des MTN</a:t>
            </a:r>
            <a:endPar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endParaRPr>
          </a:p>
        </p:txBody>
      </p:sp>
      <p:sp>
        <p:nvSpPr>
          <p:cNvPr id="25" name="TextBox 24">
            <a:extLst>
              <a:ext uri="{FF2B5EF4-FFF2-40B4-BE49-F238E27FC236}">
                <a16:creationId xmlns:a16="http://schemas.microsoft.com/office/drawing/2014/main" id="{B9E56C31-E763-42E0-B309-BCE9EC58DBE7}"/>
              </a:ext>
            </a:extLst>
          </p:cNvPr>
          <p:cNvSpPr txBox="1"/>
          <p:nvPr/>
        </p:nvSpPr>
        <p:spPr>
          <a:xfrm>
            <a:off x="1527936" y="129087"/>
            <a:ext cx="2468844" cy="1199909"/>
          </a:xfrm>
          <a:prstGeom prst="rect">
            <a:avLst/>
          </a:prstGeom>
          <a:solidFill>
            <a:srgbClr val="00B05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Quantification inexacte</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Surestimation des besoins</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Sous-estimation des besoins </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Manque de planification et de coordination   </a:t>
            </a:r>
          </a:p>
          <a:p>
            <a:pPr marL="0" marR="0" lvl="0" indent="0" algn="ctr" defTabSz="914077"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31" name="Straight Arrow Connector 30">
            <a:extLst>
              <a:ext uri="{FF2B5EF4-FFF2-40B4-BE49-F238E27FC236}">
                <a16:creationId xmlns:a16="http://schemas.microsoft.com/office/drawing/2014/main" id="{E9EE0210-A8B0-456D-AF83-49D5A92B9B58}"/>
              </a:ext>
            </a:extLst>
          </p:cNvPr>
          <p:cNvCxnSpPr>
            <a:cxnSpLocks/>
          </p:cNvCxnSpPr>
          <p:nvPr/>
        </p:nvCxnSpPr>
        <p:spPr>
          <a:xfrm>
            <a:off x="3655140" y="1347345"/>
            <a:ext cx="96844" cy="51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1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35601" y="365128"/>
            <a:ext cx="10773784" cy="591715"/>
          </a:xfrm>
        </p:spPr>
        <p:txBody>
          <a:bodyPr>
            <a:noAutofit/>
          </a:bodyPr>
          <a:lstStyle/>
          <a:p>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Médicaments non comptabilisés ou non justifiés</a:t>
            </a:r>
            <a:endParaRPr lang="fr-FR" sz="4000"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B33B37C0-B68C-4B27-B7B9-2821045F3A84}"/>
              </a:ext>
            </a:extLst>
          </p:cNvPr>
          <p:cNvSpPr>
            <a:spLocks noGrp="1"/>
          </p:cNvSpPr>
          <p:nvPr>
            <p:ph idx="1"/>
          </p:nvPr>
        </p:nvSpPr>
        <p:spPr>
          <a:xfrm>
            <a:off x="1135601" y="1008389"/>
            <a:ext cx="10420296" cy="5150538"/>
          </a:xfrm>
          <a:noFill/>
        </p:spPr>
        <p:txBody>
          <a:bodyPr>
            <a:normAutofit fontScale="92500" lnSpcReduction="20000"/>
          </a:bodyPr>
          <a:lstStyle/>
          <a:p>
            <a:pPr marL="0" indent="0">
              <a:buNone/>
            </a:pPr>
            <a:r>
              <a:rPr lang="fr-FR" sz="4800" dirty="0">
                <a:highlight>
                  <a:srgbClr val="FFFF00"/>
                </a:highlight>
                <a:latin typeface="Gill Sans MT" panose="020B0502020104020203" pitchFamily="34" charset="0"/>
              </a:rPr>
              <a:t>A</a:t>
            </a:r>
            <a:r>
              <a:rPr lang="fr-FR" sz="4800" dirty="0">
                <a:latin typeface="Gill Sans MT" panose="020B0502020104020203" pitchFamily="34" charset="0"/>
              </a:rPr>
              <a:t>=  Quantité totale données par l’OMS  </a:t>
            </a:r>
          </a:p>
          <a:p>
            <a:pPr marL="0" indent="0">
              <a:buNone/>
            </a:pPr>
            <a:r>
              <a:rPr lang="fr-FR" sz="4800" dirty="0">
                <a:highlight>
                  <a:srgbClr val="FFFF00"/>
                </a:highlight>
                <a:latin typeface="Gill Sans MT" panose="020B0502020104020203" pitchFamily="34" charset="0"/>
              </a:rPr>
              <a:t>B</a:t>
            </a:r>
            <a:r>
              <a:rPr lang="fr-FR" sz="4800" dirty="0">
                <a:latin typeface="Gill Sans MT" panose="020B0502020104020203" pitchFamily="34" charset="0"/>
              </a:rPr>
              <a:t> = Qté Distribuée</a:t>
            </a:r>
            <a:r>
              <a:rPr lang="fr-FR" sz="3900" dirty="0">
                <a:latin typeface="Gill Sans MT" panose="020B0502020104020203" pitchFamily="34" charset="0"/>
              </a:rPr>
              <a:t> </a:t>
            </a:r>
            <a:r>
              <a:rPr lang="fr-FR" sz="3900" b="1" dirty="0">
                <a:solidFill>
                  <a:srgbClr val="C00000"/>
                </a:solidFill>
                <a:latin typeface="Gill Sans MT" panose="020B0502020104020203" pitchFamily="34" charset="0"/>
              </a:rPr>
              <a:t>+</a:t>
            </a:r>
            <a:r>
              <a:rPr lang="fr-FR" sz="3900" dirty="0">
                <a:latin typeface="Gill Sans MT" panose="020B0502020104020203" pitchFamily="34" charset="0"/>
              </a:rPr>
              <a:t> Qté Périmées/Perdues </a:t>
            </a:r>
            <a:r>
              <a:rPr lang="fr-FR" sz="3900" b="1" dirty="0">
                <a:solidFill>
                  <a:srgbClr val="C00000"/>
                </a:solidFill>
                <a:latin typeface="Gill Sans MT" panose="020B0502020104020203" pitchFamily="34" charset="0"/>
              </a:rPr>
              <a:t>+</a:t>
            </a:r>
            <a:r>
              <a:rPr lang="fr-FR" sz="3900" dirty="0">
                <a:latin typeface="Gill Sans MT" panose="020B0502020104020203" pitchFamily="34" charset="0"/>
              </a:rPr>
              <a:t> </a:t>
            </a:r>
          </a:p>
          <a:p>
            <a:pPr marL="0" indent="0">
              <a:buNone/>
            </a:pPr>
            <a:r>
              <a:rPr lang="fr-FR" sz="3900" dirty="0">
                <a:latin typeface="Gill Sans MT" panose="020B0502020104020203" pitchFamily="34" charset="0"/>
              </a:rPr>
              <a:t>                Solde de </a:t>
            </a:r>
            <a:r>
              <a:rPr lang="fr-FR" sz="3900" dirty="0" err="1">
                <a:latin typeface="Gill Sans MT" panose="020B0502020104020203" pitchFamily="34" charset="0"/>
              </a:rPr>
              <a:t>medicaments</a:t>
            </a:r>
            <a:r>
              <a:rPr lang="fr-FR" sz="3900" dirty="0">
                <a:latin typeface="Gill Sans MT" panose="020B0502020104020203" pitchFamily="34" charset="0"/>
              </a:rPr>
              <a:t> restant en stock </a:t>
            </a:r>
          </a:p>
          <a:p>
            <a:pPr marL="0" indent="0">
              <a:buNone/>
            </a:pPr>
            <a:r>
              <a:rPr lang="fr-FR" sz="4800" b="1" dirty="0">
                <a:solidFill>
                  <a:srgbClr val="C00000"/>
                </a:solidFill>
                <a:latin typeface="Gill Sans MT" panose="020B0502020104020203" pitchFamily="34" charset="0"/>
              </a:rPr>
              <a:t>Médicaments non justifiés</a:t>
            </a:r>
            <a:r>
              <a:rPr lang="fr-FR" sz="4800" dirty="0">
                <a:solidFill>
                  <a:srgbClr val="C00000"/>
                </a:solidFill>
                <a:latin typeface="Gill Sans MT" panose="020B0502020104020203" pitchFamily="34" charset="0"/>
              </a:rPr>
              <a:t> </a:t>
            </a:r>
            <a:r>
              <a:rPr lang="fr-FR" sz="4800" dirty="0">
                <a:latin typeface="Gill Sans MT" panose="020B0502020104020203" pitchFamily="34" charset="0"/>
              </a:rPr>
              <a:t>= A – B</a:t>
            </a:r>
          </a:p>
          <a:p>
            <a:pPr marL="0" indent="0">
              <a:buNone/>
            </a:pPr>
            <a:r>
              <a:rPr lang="fr-FR" sz="1900" dirty="0">
                <a:highlight>
                  <a:srgbClr val="FFFF00"/>
                </a:highlight>
                <a:latin typeface="Gill Sans MT" panose="020B0502020104020203" pitchFamily="34" charset="0"/>
              </a:rPr>
              <a:t>Si le résultat est </a:t>
            </a:r>
            <a:r>
              <a:rPr lang="fr-FR" sz="1900" b="1" dirty="0">
                <a:solidFill>
                  <a:srgbClr val="0000FF"/>
                </a:solidFill>
                <a:highlight>
                  <a:srgbClr val="FFFF00"/>
                </a:highlight>
                <a:latin typeface="Gill Sans MT" panose="020B0502020104020203" pitchFamily="34" charset="0"/>
              </a:rPr>
              <a:t>&lt;</a:t>
            </a:r>
            <a:r>
              <a:rPr lang="fr-FR" sz="1900" dirty="0">
                <a:highlight>
                  <a:srgbClr val="FFFF00"/>
                </a:highlight>
                <a:latin typeface="Gill Sans MT" panose="020B0502020104020203" pitchFamily="34" charset="0"/>
              </a:rPr>
              <a:t> ou </a:t>
            </a:r>
            <a:r>
              <a:rPr lang="fr-FR" sz="1900" b="1" dirty="0">
                <a:solidFill>
                  <a:srgbClr val="0000FF"/>
                </a:solidFill>
                <a:highlight>
                  <a:srgbClr val="FFFF00"/>
                </a:highlight>
                <a:latin typeface="Gill Sans MT" panose="020B0502020104020203" pitchFamily="34" charset="0"/>
              </a:rPr>
              <a:t>= 0</a:t>
            </a:r>
            <a:r>
              <a:rPr lang="fr-FR" sz="1900" dirty="0">
                <a:highlight>
                  <a:srgbClr val="FFFF00"/>
                </a:highlight>
                <a:latin typeface="Gill Sans MT" panose="020B0502020104020203" pitchFamily="34" charset="0"/>
              </a:rPr>
              <a:t>, </a:t>
            </a:r>
            <a:r>
              <a:rPr lang="fr-FR" sz="1900" dirty="0">
                <a:latin typeface="Gill Sans MT" panose="020B0502020104020203" pitchFamily="34" charset="0"/>
              </a:rPr>
              <a:t>alors l'état du stock du pays est correct</a:t>
            </a:r>
            <a:endParaRPr lang="fr-FR" sz="1900" dirty="0">
              <a:highlight>
                <a:srgbClr val="FFFF00"/>
              </a:highlight>
              <a:latin typeface="Gill Sans MT" panose="020B0502020104020203" pitchFamily="34" charset="0"/>
            </a:endParaRPr>
          </a:p>
          <a:p>
            <a:pPr marL="0" indent="0">
              <a:buNone/>
            </a:pPr>
            <a:r>
              <a:rPr lang="fr-FR" sz="1900" dirty="0">
                <a:highlight>
                  <a:srgbClr val="FFFF00"/>
                </a:highlight>
                <a:latin typeface="Gill Sans MT" panose="020B0502020104020203" pitchFamily="34" charset="0"/>
              </a:rPr>
              <a:t>Si le résultat est </a:t>
            </a:r>
            <a:r>
              <a:rPr lang="fr-FR" sz="1900" b="1" dirty="0">
                <a:solidFill>
                  <a:srgbClr val="0000FF"/>
                </a:solidFill>
                <a:highlight>
                  <a:srgbClr val="FFFF00"/>
                </a:highlight>
                <a:latin typeface="Gill Sans MT" panose="020B0502020104020203" pitchFamily="34" charset="0"/>
              </a:rPr>
              <a:t>&gt; 0</a:t>
            </a:r>
            <a:r>
              <a:rPr lang="fr-FR" sz="1900" dirty="0">
                <a:highlight>
                  <a:srgbClr val="FFFF00"/>
                </a:highlight>
                <a:latin typeface="Gill Sans MT" panose="020B0502020104020203" pitchFamily="34" charset="0"/>
              </a:rPr>
              <a:t>, </a:t>
            </a:r>
            <a:r>
              <a:rPr lang="fr-FR" sz="1900" dirty="0">
                <a:latin typeface="Gill Sans MT" panose="020B0502020104020203" pitchFamily="34" charset="0"/>
              </a:rPr>
              <a:t>alors il devrait y avoir encore de médicaments dans le pays qui n'ont pas été correctement rapportés </a:t>
            </a:r>
            <a:endParaRPr lang="fr-FR" sz="1900" dirty="0">
              <a:highlight>
                <a:srgbClr val="FFFF00"/>
              </a:highlight>
              <a:latin typeface="Gill Sans MT" panose="020B0502020104020203" pitchFamily="34" charset="0"/>
            </a:endParaRPr>
          </a:p>
          <a:p>
            <a:pPr marL="0" indent="0">
              <a:buNone/>
            </a:pPr>
            <a:endParaRPr lang="fr-FR" sz="4800" dirty="0">
              <a:latin typeface="Gill Sans MT" panose="020B0502020104020203" pitchFamily="34" charset="0"/>
            </a:endParaRPr>
          </a:p>
          <a:p>
            <a:pPr marL="0" indent="0">
              <a:buNone/>
            </a:pPr>
            <a:endParaRPr lang="fr-FR" dirty="0"/>
          </a:p>
        </p:txBody>
      </p:sp>
      <p:sp>
        <p:nvSpPr>
          <p:cNvPr id="2" name="Oval 1">
            <a:extLst>
              <a:ext uri="{FF2B5EF4-FFF2-40B4-BE49-F238E27FC236}">
                <a16:creationId xmlns:a16="http://schemas.microsoft.com/office/drawing/2014/main" id="{3EEC5083-2C2C-4BF6-BAED-700323187245}"/>
              </a:ext>
            </a:extLst>
          </p:cNvPr>
          <p:cNvSpPr/>
          <p:nvPr/>
        </p:nvSpPr>
        <p:spPr>
          <a:xfrm>
            <a:off x="1675417" y="1863666"/>
            <a:ext cx="10516583" cy="2079669"/>
          </a:xfrm>
          <a:prstGeom prst="ellipse">
            <a:avLst/>
          </a:prstGeom>
          <a:noFill/>
          <a:ln w="9525"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564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262462" y="177985"/>
            <a:ext cx="11244169" cy="591715"/>
          </a:xfrm>
        </p:spPr>
        <p:txBody>
          <a:bodyPr>
            <a:noAutofit/>
          </a:bodyPr>
          <a:lstStyle/>
          <a:p>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Verification de </a:t>
            </a:r>
            <a:r>
              <a:rPr lang="en-GB" sz="2800" dirty="0" err="1">
                <a:solidFill>
                  <a:srgbClr val="0070C0"/>
                </a:solidFill>
                <a:effectLst>
                  <a:outerShdw blurRad="38100" dist="38100" dir="2700000" algn="tl">
                    <a:srgbClr val="000000">
                      <a:alpha val="43137"/>
                    </a:srgbClr>
                  </a:outerShdw>
                </a:effectLst>
                <a:latin typeface="Gill Sans MT" panose="020B0502020104020203" pitchFamily="34" charset="0"/>
              </a:rPr>
              <a:t>l’inventaire</a:t>
            </a:r>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 physique </a:t>
            </a:r>
            <a:r>
              <a:rPr lang="en-GB" sz="2800" b="1" dirty="0">
                <a:solidFill>
                  <a:srgbClr val="0070C0"/>
                </a:solidFill>
                <a:effectLst>
                  <a:outerShdw blurRad="38100" dist="38100" dir="2700000" algn="tl">
                    <a:srgbClr val="000000">
                      <a:alpha val="43137"/>
                    </a:srgbClr>
                  </a:outerShdw>
                </a:effectLst>
                <a:latin typeface="Gill Sans MT" panose="020B0502020104020203" pitchFamily="34" charset="0"/>
              </a:rPr>
              <a:t> &amp; </a:t>
            </a:r>
            <a:r>
              <a:rPr lang="en-GB" sz="2800" dirty="0" err="1">
                <a:solidFill>
                  <a:srgbClr val="0070C0"/>
                </a:solidFill>
                <a:effectLst>
                  <a:outerShdw blurRad="38100" dist="38100" dir="2700000" algn="tl">
                    <a:srgbClr val="000000">
                      <a:alpha val="43137"/>
                    </a:srgbClr>
                  </a:outerShdw>
                </a:effectLst>
                <a:latin typeface="Gill Sans MT" panose="020B0502020104020203" pitchFamily="34" charset="0"/>
              </a:rPr>
              <a:t>solde</a:t>
            </a:r>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 de medicament </a:t>
            </a:r>
            <a:endParaRPr lang="en-US" sz="2800" b="1" dirty="0">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id="{005E979C-8913-4D51-AD6A-0455515C8484}"/>
              </a:ext>
            </a:extLst>
          </p:cNvPr>
          <p:cNvSpPr/>
          <p:nvPr/>
        </p:nvSpPr>
        <p:spPr>
          <a:xfrm>
            <a:off x="1567994" y="3237453"/>
            <a:ext cx="3421792" cy="26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Page Sommaire du JRSM </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25B166E-43F9-4D91-99B3-C17364D39F49}"/>
              </a:ext>
            </a:extLst>
          </p:cNvPr>
          <p:cNvSpPr/>
          <p:nvPr/>
        </p:nvSpPr>
        <p:spPr>
          <a:xfrm>
            <a:off x="1545465" y="994967"/>
            <a:ext cx="2448272" cy="1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Page Sommaire du JRF </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83ADCE3D-58E3-4FA5-B05E-3D2AABF87FF0}"/>
              </a:ext>
            </a:extLst>
          </p:cNvPr>
          <p:cNvGraphicFramePr>
            <a:graphicFrameLocks noGrp="1"/>
          </p:cNvGraphicFramePr>
          <p:nvPr>
            <p:ph idx="1"/>
          </p:nvPr>
        </p:nvGraphicFramePr>
        <p:xfrm>
          <a:off x="1567994" y="3609545"/>
          <a:ext cx="6972301" cy="2318905"/>
        </p:xfrm>
        <a:graphic>
          <a:graphicData uri="http://schemas.openxmlformats.org/drawingml/2006/table">
            <a:tbl>
              <a:tblPr/>
              <a:tblGrid>
                <a:gridCol w="2008546">
                  <a:extLst>
                    <a:ext uri="{9D8B030D-6E8A-4147-A177-3AD203B41FA5}">
                      <a16:colId xmlns:a16="http://schemas.microsoft.com/office/drawing/2014/main" val="2106833311"/>
                    </a:ext>
                  </a:extLst>
                </a:gridCol>
                <a:gridCol w="756708">
                  <a:extLst>
                    <a:ext uri="{9D8B030D-6E8A-4147-A177-3AD203B41FA5}">
                      <a16:colId xmlns:a16="http://schemas.microsoft.com/office/drawing/2014/main" val="1278993686"/>
                    </a:ext>
                  </a:extLst>
                </a:gridCol>
                <a:gridCol w="759822">
                  <a:extLst>
                    <a:ext uri="{9D8B030D-6E8A-4147-A177-3AD203B41FA5}">
                      <a16:colId xmlns:a16="http://schemas.microsoft.com/office/drawing/2014/main" val="1990078386"/>
                    </a:ext>
                  </a:extLst>
                </a:gridCol>
                <a:gridCol w="756708">
                  <a:extLst>
                    <a:ext uri="{9D8B030D-6E8A-4147-A177-3AD203B41FA5}">
                      <a16:colId xmlns:a16="http://schemas.microsoft.com/office/drawing/2014/main" val="781414641"/>
                    </a:ext>
                  </a:extLst>
                </a:gridCol>
                <a:gridCol w="896839">
                  <a:extLst>
                    <a:ext uri="{9D8B030D-6E8A-4147-A177-3AD203B41FA5}">
                      <a16:colId xmlns:a16="http://schemas.microsoft.com/office/drawing/2014/main" val="2725707203"/>
                    </a:ext>
                  </a:extLst>
                </a:gridCol>
                <a:gridCol w="896839">
                  <a:extLst>
                    <a:ext uri="{9D8B030D-6E8A-4147-A177-3AD203B41FA5}">
                      <a16:colId xmlns:a16="http://schemas.microsoft.com/office/drawing/2014/main" val="3879796108"/>
                    </a:ext>
                  </a:extLst>
                </a:gridCol>
                <a:gridCol w="896839">
                  <a:extLst>
                    <a:ext uri="{9D8B030D-6E8A-4147-A177-3AD203B41FA5}">
                      <a16:colId xmlns:a16="http://schemas.microsoft.com/office/drawing/2014/main" val="3303934943"/>
                    </a:ext>
                  </a:extLst>
                </a:gridCol>
              </a:tblGrid>
              <a:tr h="224025">
                <a:tc gridSpan="4">
                  <a:txBody>
                    <a:bodyPr/>
                    <a:lstStyle/>
                    <a:p>
                      <a:pPr algn="l" fontAlgn="ctr"/>
                      <a:r>
                        <a:rPr lang="fr-FR" sz="1000" b="1" i="0" u="none" strike="noStrike" dirty="0">
                          <a:solidFill>
                            <a:srgbClr val="FFFFFF"/>
                          </a:solidFill>
                          <a:effectLst/>
                          <a:latin typeface="Arial" panose="020B0604020202020204" pitchFamily="34" charset="0"/>
                        </a:rPr>
                        <a:t>Informations concernant les médicaments CP demandés à l’OMS</a:t>
                      </a:r>
                    </a:p>
                  </a:txBody>
                  <a:tcPr marL="0" marR="0" marT="0" marB="0" anchor="ctr">
                    <a:lnL>
                      <a:noFill/>
                    </a:lnL>
                    <a:lnR>
                      <a:noFill/>
                    </a:lnR>
                    <a:lnT>
                      <a:noFill/>
                    </a:lnT>
                    <a:lnB>
                      <a:noFill/>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ctr"/>
                      <a:r>
                        <a:rPr lang="fr-FR" sz="1000" b="1" i="0" u="none" strike="noStrike">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tc>
                  <a:txBody>
                    <a:bodyPr/>
                    <a:lstStyle/>
                    <a:p>
                      <a:pPr algn="l" fontAlgn="ctr"/>
                      <a:r>
                        <a:rPr lang="fr-FR" sz="1000" b="1" i="0" u="none" strike="noStrike">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tc>
                  <a:txBody>
                    <a:bodyPr/>
                    <a:lstStyle/>
                    <a:p>
                      <a:pPr algn="l" fontAlgn="ctr"/>
                      <a:r>
                        <a:rPr lang="fr-FR" sz="1000" b="1" i="0" u="none" strike="noStrike" dirty="0">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extLst>
                  <a:ext uri="{0D108BD9-81ED-4DB2-BD59-A6C34878D82A}">
                    <a16:rowId xmlns:a16="http://schemas.microsoft.com/office/drawing/2014/main" val="2821756668"/>
                  </a:ext>
                </a:extLst>
              </a:tr>
              <a:tr h="168546">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458268"/>
                  </a:ext>
                </a:extLst>
              </a:tr>
              <a:tr h="224025">
                <a:tc rowSpan="2">
                  <a:txBody>
                    <a:bodyPr/>
                    <a:lstStyle/>
                    <a:p>
                      <a:pPr algn="ctr" fontAlgn="ctr"/>
                      <a:r>
                        <a:rPr lang="fr-FR" sz="1000" b="1" i="0" u="none" strike="noStrike" dirty="0">
                          <a:effectLst/>
                          <a:latin typeface="Arial" panose="020B0604020202020204" pitchFamily="34" charset="0"/>
                        </a:rPr>
                        <a:t>Le médicament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gridSpan="4">
                  <a:txBody>
                    <a:bodyPr/>
                    <a:lstStyle/>
                    <a:p>
                      <a:pPr algn="ctr" fontAlgn="ctr"/>
                      <a:r>
                        <a:rPr lang="fr-FR" sz="1000" b="1" i="0" u="none" strike="noStrike">
                          <a:effectLst/>
                          <a:latin typeface="Arial" panose="020B0604020202020204" pitchFamily="34" charset="0"/>
                        </a:rPr>
                        <a:t>Nombre de comprimés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algn="ctr" fontAlgn="ctr"/>
                      <a:r>
                        <a:rPr lang="fr-FR" sz="1000" b="1" i="0" u="none" strike="noStrike">
                          <a:effectLst/>
                          <a:latin typeface="Arial" panose="020B0604020202020204" pitchFamily="34" charset="0"/>
                        </a:rPr>
                        <a:t>Nombre total de flacons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extLst>
                  <a:ext uri="{0D108BD9-81ED-4DB2-BD59-A6C34878D82A}">
                    <a16:rowId xmlns:a16="http://schemas.microsoft.com/office/drawing/2014/main" val="3874570746"/>
                  </a:ext>
                </a:extLst>
              </a:tr>
              <a:tr h="358159">
                <a:tc vMerge="1">
                  <a:txBody>
                    <a:bodyPr/>
                    <a:lstStyle/>
                    <a:p>
                      <a:endParaRPr lang="fr-FR"/>
                    </a:p>
                  </a:txBody>
                  <a:tcPr/>
                </a:tc>
                <a:tc>
                  <a:txBody>
                    <a:bodyPr/>
                    <a:lstStyle/>
                    <a:p>
                      <a:pPr algn="ctr" fontAlgn="ctr"/>
                      <a:r>
                        <a:rPr lang="fr-FR" sz="1000" b="0" i="0" u="none" strike="noStrike" dirty="0">
                          <a:effectLst/>
                          <a:latin typeface="Arial" panose="020B0604020202020204" pitchFamily="34" charset="0"/>
                        </a:rPr>
                        <a:t>Requis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En stock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En cours de demande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Demandés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Requis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Demandés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51788556"/>
                  </a:ext>
                </a:extLst>
              </a:tr>
              <a:tr h="224025">
                <a:tc>
                  <a:txBody>
                    <a:bodyPr/>
                    <a:lstStyle/>
                    <a:p>
                      <a:pPr algn="l" fontAlgn="ctr"/>
                      <a:r>
                        <a:rPr lang="fr-FR" sz="1000" b="0" i="0" u="none" strike="noStrike" dirty="0" err="1">
                          <a:effectLst/>
                          <a:latin typeface="Arial" panose="020B0604020202020204" pitchFamily="34" charset="0"/>
                        </a:rPr>
                        <a:t>Albendazole</a:t>
                      </a:r>
                      <a:r>
                        <a:rPr lang="fr-FR" sz="1000" b="0" i="0" u="none" strike="noStrike" dirty="0">
                          <a:effectLst/>
                          <a:latin typeface="Arial" panose="020B0604020202020204" pitchFamily="34" charset="0"/>
                        </a:rPr>
                        <a:t> pour FL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3,799,448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3,799,448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19,014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19,014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6287138"/>
                  </a:ext>
                </a:extLst>
              </a:tr>
              <a:tr h="224025">
                <a:tc>
                  <a:txBody>
                    <a:bodyPr/>
                    <a:lstStyle/>
                    <a:p>
                      <a:pPr algn="l" fontAlgn="ctr"/>
                      <a:r>
                        <a:rPr lang="fr-FR" sz="1000" b="0" i="0" u="none" strike="noStrike">
                          <a:effectLst/>
                          <a:latin typeface="Arial" panose="020B0604020202020204" pitchFamily="34" charset="0"/>
                        </a:rPr>
                        <a:t>Mebendazole (EAS)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dirty="0">
                          <a:effectLst/>
                          <a:latin typeface="Arial" panose="020B0604020202020204" pitchFamily="34" charset="0"/>
                        </a:rPr>
                        <a:t>207,806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41,400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166,406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1,388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1,112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292142253"/>
                  </a:ext>
                </a:extLst>
              </a:tr>
              <a:tr h="224025">
                <a:tc>
                  <a:txBody>
                    <a:bodyPr/>
                    <a:lstStyle/>
                    <a:p>
                      <a:pPr algn="l" fontAlgn="ctr"/>
                      <a:r>
                        <a:rPr lang="fr-FR" sz="1000" b="0" i="0" u="none" strike="noStrike" dirty="0">
                          <a:effectLst/>
                          <a:latin typeface="Arial" panose="020B0604020202020204" pitchFamily="34" charset="0"/>
                        </a:rPr>
                        <a:t>Praziquantel (EAS)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8,887,718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61,300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8,826,418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8,921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8,859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35344803"/>
                  </a:ext>
                </a:extLst>
              </a:tr>
              <a:tr h="224025">
                <a:tc>
                  <a:txBody>
                    <a:bodyPr/>
                    <a:lstStyle/>
                    <a:p>
                      <a:pPr algn="l" fontAlgn="ctr"/>
                      <a:r>
                        <a:rPr lang="fr-FR" sz="1000" b="0" i="0" u="none" strike="noStrike">
                          <a:effectLst/>
                          <a:latin typeface="Arial" panose="020B0604020202020204" pitchFamily="34" charset="0"/>
                        </a:rPr>
                        <a:t>Ivermectine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15,526,356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15,517,034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31,079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31,060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63022010"/>
                  </a:ext>
                </a:extLst>
              </a:tr>
              <a:tr h="224025">
                <a:tc>
                  <a:txBody>
                    <a:bodyPr/>
                    <a:lstStyle/>
                    <a:p>
                      <a:pPr algn="l" fontAlgn="ctr"/>
                      <a:r>
                        <a:rPr lang="fr-FR" sz="10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74928659"/>
                  </a:ext>
                </a:extLst>
              </a:tr>
              <a:tr h="224025">
                <a:tc>
                  <a:txBody>
                    <a:bodyPr/>
                    <a:lstStyle/>
                    <a:p>
                      <a:pPr algn="l" fontAlgn="ctr"/>
                      <a:r>
                        <a:rPr lang="fr-FR" sz="10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10955874"/>
                  </a:ext>
                </a:extLst>
              </a:tr>
            </a:tbl>
          </a:graphicData>
        </a:graphic>
      </p:graphicFrame>
      <p:graphicFrame>
        <p:nvGraphicFramePr>
          <p:cNvPr id="7" name="Table 6">
            <a:extLst>
              <a:ext uri="{FF2B5EF4-FFF2-40B4-BE49-F238E27FC236}">
                <a16:creationId xmlns:a16="http://schemas.microsoft.com/office/drawing/2014/main" id="{57CF8742-77F8-4669-834C-C27C1FB390B4}"/>
              </a:ext>
            </a:extLst>
          </p:cNvPr>
          <p:cNvGraphicFramePr>
            <a:graphicFrameLocks noGrp="1"/>
          </p:cNvGraphicFramePr>
          <p:nvPr/>
        </p:nvGraphicFramePr>
        <p:xfrm>
          <a:off x="1514750" y="1380463"/>
          <a:ext cx="6845300" cy="1427632"/>
        </p:xfrm>
        <a:graphic>
          <a:graphicData uri="http://schemas.openxmlformats.org/drawingml/2006/table">
            <a:tbl>
              <a:tblPr/>
              <a:tblGrid>
                <a:gridCol w="977900">
                  <a:extLst>
                    <a:ext uri="{9D8B030D-6E8A-4147-A177-3AD203B41FA5}">
                      <a16:colId xmlns:a16="http://schemas.microsoft.com/office/drawing/2014/main" val="2200637574"/>
                    </a:ext>
                  </a:extLst>
                </a:gridCol>
                <a:gridCol w="977900">
                  <a:extLst>
                    <a:ext uri="{9D8B030D-6E8A-4147-A177-3AD203B41FA5}">
                      <a16:colId xmlns:a16="http://schemas.microsoft.com/office/drawing/2014/main" val="902616548"/>
                    </a:ext>
                  </a:extLst>
                </a:gridCol>
                <a:gridCol w="977900">
                  <a:extLst>
                    <a:ext uri="{9D8B030D-6E8A-4147-A177-3AD203B41FA5}">
                      <a16:colId xmlns:a16="http://schemas.microsoft.com/office/drawing/2014/main" val="1958588850"/>
                    </a:ext>
                  </a:extLst>
                </a:gridCol>
                <a:gridCol w="977900">
                  <a:extLst>
                    <a:ext uri="{9D8B030D-6E8A-4147-A177-3AD203B41FA5}">
                      <a16:colId xmlns:a16="http://schemas.microsoft.com/office/drawing/2014/main" val="3485800048"/>
                    </a:ext>
                  </a:extLst>
                </a:gridCol>
                <a:gridCol w="977900">
                  <a:extLst>
                    <a:ext uri="{9D8B030D-6E8A-4147-A177-3AD203B41FA5}">
                      <a16:colId xmlns:a16="http://schemas.microsoft.com/office/drawing/2014/main" val="2042687304"/>
                    </a:ext>
                  </a:extLst>
                </a:gridCol>
                <a:gridCol w="977900">
                  <a:extLst>
                    <a:ext uri="{9D8B030D-6E8A-4147-A177-3AD203B41FA5}">
                      <a16:colId xmlns:a16="http://schemas.microsoft.com/office/drawing/2014/main" val="739125079"/>
                    </a:ext>
                  </a:extLst>
                </a:gridCol>
                <a:gridCol w="977900">
                  <a:extLst>
                    <a:ext uri="{9D8B030D-6E8A-4147-A177-3AD203B41FA5}">
                      <a16:colId xmlns:a16="http://schemas.microsoft.com/office/drawing/2014/main" val="538613247"/>
                    </a:ext>
                  </a:extLst>
                </a:gridCol>
              </a:tblGrid>
              <a:tr h="179776">
                <a:tc gridSpan="5">
                  <a:txBody>
                    <a:bodyPr/>
                    <a:lstStyle/>
                    <a:p>
                      <a:pPr algn="l" fontAlgn="b"/>
                      <a:r>
                        <a:rPr lang="fr-FR" sz="1000" b="1" i="0" u="none" strike="noStrike">
                          <a:solidFill>
                            <a:srgbClr val="FFFFFF"/>
                          </a:solidFill>
                          <a:effectLst/>
                          <a:latin typeface="Arial" panose="020B0604020202020204" pitchFamily="34" charset="0"/>
                        </a:rPr>
                        <a:t>Inventaire des médicaments pour la chimiothérapie préventive dans le pays</a:t>
                      </a:r>
                    </a:p>
                  </a:txBody>
                  <a:tcPr marL="0" marR="0" marT="0" marB="0" anchor="b">
                    <a:lnL>
                      <a:noFill/>
                    </a:lnL>
                    <a:lnR>
                      <a:noFill/>
                    </a:lnR>
                    <a:lnT>
                      <a:noFill/>
                    </a:lnT>
                    <a:lnB>
                      <a:noFill/>
                    </a:lnB>
                    <a:solidFill>
                      <a:srgbClr val="9933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0" i="0" u="none" strike="noStrike">
                          <a:effectLst/>
                          <a:latin typeface="Arial" panose="020B0604020202020204" pitchFamily="34" charset="0"/>
                        </a:rPr>
                        <a:t> </a:t>
                      </a:r>
                    </a:p>
                  </a:txBody>
                  <a:tcPr marL="0" marR="0" marT="0" marB="0" anchor="b">
                    <a:lnL>
                      <a:noFill/>
                    </a:lnL>
                    <a:lnR>
                      <a:noFill/>
                    </a:lnR>
                    <a:lnT>
                      <a:noFill/>
                    </a:lnT>
                    <a:lnB>
                      <a:noFill/>
                    </a:lnB>
                    <a:solidFill>
                      <a:srgbClr val="993300"/>
                    </a:solidFill>
                  </a:tcPr>
                </a:tc>
                <a:tc>
                  <a:txBody>
                    <a:bodyPr/>
                    <a:lstStyle/>
                    <a:p>
                      <a:pPr algn="r" fontAlgn="b"/>
                      <a:r>
                        <a:rPr lang="fr-FR" sz="1000" b="1" i="0" u="none" strike="noStrike">
                          <a:effectLst/>
                          <a:latin typeface="Arial" panose="020B0604020202020204" pitchFamily="34" charset="0"/>
                        </a:rPr>
                        <a:t> </a:t>
                      </a:r>
                    </a:p>
                  </a:txBody>
                  <a:tcPr marL="0" marR="0" marT="0" marB="0" anchor="b">
                    <a:lnL>
                      <a:noFill/>
                    </a:lnL>
                    <a:lnR>
                      <a:noFill/>
                    </a:lnR>
                    <a:lnT>
                      <a:noFill/>
                    </a:lnT>
                    <a:lnB>
                      <a:noFill/>
                    </a:lnB>
                    <a:solidFill>
                      <a:srgbClr val="993300"/>
                    </a:solidFill>
                  </a:tcPr>
                </a:tc>
                <a:extLst>
                  <a:ext uri="{0D108BD9-81ED-4DB2-BD59-A6C34878D82A}">
                    <a16:rowId xmlns:a16="http://schemas.microsoft.com/office/drawing/2014/main" val="2639804749"/>
                  </a:ext>
                </a:extLst>
              </a:tr>
              <a:tr h="169200">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1116555"/>
                  </a:ext>
                </a:extLst>
              </a:tr>
              <a:tr h="179776">
                <a:tc>
                  <a:txBody>
                    <a:bodyPr/>
                    <a:lstStyle/>
                    <a:p>
                      <a:pPr algn="l" fontAlgn="ctr"/>
                      <a:r>
                        <a:rPr lang="fr-FR" sz="10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IVM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ALB (FL)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ALB (STH)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MBD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PZQ</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11095544"/>
                  </a:ext>
                </a:extLst>
              </a:tr>
              <a:tr h="179776">
                <a:tc>
                  <a:txBody>
                    <a:bodyPr/>
                    <a:lstStyle/>
                    <a:p>
                      <a:pPr algn="l" fontAlgn="ctr"/>
                      <a:r>
                        <a:rPr lang="fr-FR" sz="1000" b="0" i="0" u="none" strike="noStrike">
                          <a:effectLst/>
                          <a:latin typeface="Arial" panose="020B0604020202020204" pitchFamily="34" charset="0"/>
                        </a:rPr>
                        <a:t>Disponible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11,156,500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3,570,000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229,000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3,982,000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1647881"/>
                  </a:ext>
                </a:extLst>
              </a:tr>
              <a:tr h="179776">
                <a:tc>
                  <a:txBody>
                    <a:bodyPr/>
                    <a:lstStyle/>
                    <a:p>
                      <a:pPr algn="l" fontAlgn="ctr"/>
                      <a:r>
                        <a:rPr lang="fr-FR" sz="1000" b="0" i="0" u="none" strike="noStrike">
                          <a:effectLst/>
                          <a:latin typeface="Arial" panose="020B0604020202020204" pitchFamily="34" charset="0"/>
                        </a:rPr>
                        <a:t>Distribué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dirty="0">
                          <a:effectLst/>
                          <a:latin typeface="Arial" panose="020B0604020202020204" pitchFamily="34" charset="0"/>
                        </a:rPr>
                        <a:t>11,147,000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3,559,087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212,000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3,960,000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3633803"/>
                  </a:ext>
                </a:extLst>
              </a:tr>
              <a:tr h="179776">
                <a:tc>
                  <a:txBody>
                    <a:bodyPr/>
                    <a:lstStyle/>
                    <a:p>
                      <a:pPr algn="l" fontAlgn="ctr"/>
                      <a:r>
                        <a:rPr lang="fr-FR" sz="1000" b="0" i="0" u="none" strike="noStrike">
                          <a:effectLst/>
                          <a:latin typeface="Arial" panose="020B0604020202020204" pitchFamily="34" charset="0"/>
                        </a:rPr>
                        <a:t>Gaspillé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6800566"/>
                  </a:ext>
                </a:extLst>
              </a:tr>
              <a:tr h="179776">
                <a:tc>
                  <a:txBody>
                    <a:bodyPr/>
                    <a:lstStyle/>
                    <a:p>
                      <a:pPr algn="l" fontAlgn="ctr"/>
                      <a:r>
                        <a:rPr lang="fr-FR" sz="1000" b="0" i="0" u="none" strike="noStrike">
                          <a:effectLst/>
                          <a:latin typeface="Arial" panose="020B0604020202020204" pitchFamily="34" charset="0"/>
                        </a:rPr>
                        <a:t>Reçus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7877931"/>
                  </a:ext>
                </a:extLst>
              </a:tr>
              <a:tr h="179776">
                <a:tc>
                  <a:txBody>
                    <a:bodyPr/>
                    <a:lstStyle/>
                    <a:p>
                      <a:pPr algn="l" fontAlgn="ctr"/>
                      <a:r>
                        <a:rPr lang="fr-FR" sz="1000" b="0" i="0" u="none" strike="noStrike">
                          <a:effectLst/>
                          <a:latin typeface="Arial" panose="020B0604020202020204" pitchFamily="34" charset="0"/>
                        </a:rPr>
                        <a:t>Restant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10,800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16,882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dirty="0">
                          <a:effectLst/>
                          <a:latin typeface="Arial" panose="020B0604020202020204" pitchFamily="34" charset="0"/>
                        </a:rPr>
                        <a:t>20,500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575953258"/>
                  </a:ext>
                </a:extLst>
              </a:tr>
            </a:tbl>
          </a:graphicData>
        </a:graphic>
      </p:graphicFrame>
    </p:spTree>
    <p:extLst>
      <p:ext uri="{BB962C8B-B14F-4D97-AF65-F5344CB8AC3E}">
        <p14:creationId xmlns:p14="http://schemas.microsoft.com/office/powerpoint/2010/main" val="1544562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034736" y="237064"/>
            <a:ext cx="10515600" cy="853163"/>
          </a:xfrm>
        </p:spPr>
        <p:txBody>
          <a:bodyPr>
            <a:noAutofit/>
          </a:bodyPr>
          <a:lstStyle/>
          <a:p>
            <a:r>
              <a:rPr lang="fr-FR" sz="3200" b="1" dirty="0">
                <a:solidFill>
                  <a:srgbClr val="0070C0"/>
                </a:solidFill>
                <a:effectLst>
                  <a:outerShdw blurRad="38100" dist="38100" dir="2700000" algn="tl">
                    <a:srgbClr val="000000">
                      <a:alpha val="43137"/>
                    </a:srgbClr>
                  </a:outerShdw>
                </a:effectLst>
                <a:latin typeface="Gill Sans MT" panose="020B0502020104020203" pitchFamily="34" charset="0"/>
              </a:rPr>
              <a:t>Exemple d’une situation de médicaments non justifiés</a:t>
            </a:r>
            <a:endParaRPr lang="fr-FR" sz="3200" b="1" dirty="0">
              <a:effectLst>
                <a:outerShdw blurRad="38100" dist="38100" dir="2700000" algn="tl">
                  <a:srgbClr val="000000">
                    <a:alpha val="43137"/>
                  </a:srgbClr>
                </a:outerShdw>
              </a:effectLst>
            </a:endParaRPr>
          </a:p>
        </p:txBody>
      </p:sp>
      <p:graphicFrame>
        <p:nvGraphicFramePr>
          <p:cNvPr id="18" name="Object 17">
            <a:extLst>
              <a:ext uri="{FF2B5EF4-FFF2-40B4-BE49-F238E27FC236}">
                <a16:creationId xmlns:a16="http://schemas.microsoft.com/office/drawing/2014/main" id="{714BEA66-3EA9-4C9B-B04C-2B044BEF3DFB}"/>
              </a:ext>
            </a:extLst>
          </p:cNvPr>
          <p:cNvGraphicFramePr>
            <a:graphicFrameLocks noChangeAspect="1"/>
          </p:cNvGraphicFramePr>
          <p:nvPr/>
        </p:nvGraphicFramePr>
        <p:xfrm>
          <a:off x="1312549" y="1658771"/>
          <a:ext cx="9959975" cy="4044950"/>
        </p:xfrm>
        <a:graphic>
          <a:graphicData uri="http://schemas.openxmlformats.org/presentationml/2006/ole">
            <mc:AlternateContent xmlns:mc="http://schemas.openxmlformats.org/markup-compatibility/2006">
              <mc:Choice xmlns:v="urn:schemas-microsoft-com:vml" Requires="v">
                <p:oleObj spid="_x0000_s5134" name="Document" r:id="rId4" imgW="6079309" imgH="2470752" progId="Word.Document.12">
                  <p:embed/>
                </p:oleObj>
              </mc:Choice>
              <mc:Fallback>
                <p:oleObj name="Document" r:id="rId4" imgW="6079309" imgH="2470752" progId="Word.Document.12">
                  <p:embed/>
                  <p:pic>
                    <p:nvPicPr>
                      <p:cNvPr id="18" name="Object 17">
                        <a:extLst>
                          <a:ext uri="{FF2B5EF4-FFF2-40B4-BE49-F238E27FC236}">
                            <a16:creationId xmlns:a16="http://schemas.microsoft.com/office/drawing/2014/main" id="{714BEA66-3EA9-4C9B-B04C-2B044BEF3DFB}"/>
                          </a:ext>
                        </a:extLst>
                      </p:cNvPr>
                      <p:cNvPicPr/>
                      <p:nvPr/>
                    </p:nvPicPr>
                    <p:blipFill>
                      <a:blip r:embed="rId5"/>
                      <a:stretch>
                        <a:fillRect/>
                      </a:stretch>
                    </p:blipFill>
                    <p:spPr>
                      <a:xfrm>
                        <a:off x="1312549" y="1658771"/>
                        <a:ext cx="9959975" cy="4044950"/>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14664B96-C151-41AC-B325-7617CEA8C46F}"/>
              </a:ext>
            </a:extLst>
          </p:cNvPr>
          <p:cNvSpPr/>
          <p:nvPr/>
        </p:nvSpPr>
        <p:spPr>
          <a:xfrm>
            <a:off x="1312549" y="1258135"/>
            <a:ext cx="7071872"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Republique de </a:t>
            </a:r>
            <a:r>
              <a:rPr kumimoji="0" lang="en-GB" sz="2000" b="1" i="0" u="none" strike="noStrike" kern="1200" cap="none" spc="0" normalizeH="0" baseline="0" noProof="0" dirty="0" err="1">
                <a:ln>
                  <a:noFill/>
                </a:ln>
                <a:solidFill>
                  <a:srgbClr val="0070C0"/>
                </a:solidFill>
                <a:effectLst/>
                <a:uLnTx/>
                <a:uFillTx/>
                <a:latin typeface="Gill Sans MT" panose="020B0502020104020203" pitchFamily="34" charset="0"/>
                <a:ea typeface="+mn-ea"/>
                <a:cs typeface="+mn-cs"/>
              </a:rPr>
              <a:t>Murconie</a:t>
            </a: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  Donation de PZQ pour la SCH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A0FB368-3F29-4F70-81DF-C3032E96116C}"/>
              </a:ext>
            </a:extLst>
          </p:cNvPr>
          <p:cNvSpPr/>
          <p:nvPr/>
        </p:nvSpPr>
        <p:spPr>
          <a:xfrm>
            <a:off x="4445178" y="3356733"/>
            <a:ext cx="2645847" cy="40011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8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9E7BEE4-996E-4A96-8228-8EAB2E8C076E}"/>
              </a:ext>
            </a:extLst>
          </p:cNvPr>
          <p:cNvGraphicFramePr/>
          <p:nvPr/>
        </p:nvGraphicFramePr>
        <p:xfrm>
          <a:off x="1465891" y="1833204"/>
          <a:ext cx="2825939" cy="323092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FA558B2E-41FD-4351-A589-9A3924EDD9B2}"/>
              </a:ext>
            </a:extLst>
          </p:cNvPr>
          <p:cNvSpPr txBox="1">
            <a:spLocks/>
          </p:cNvSpPr>
          <p:nvPr/>
        </p:nvSpPr>
        <p:spPr>
          <a:xfrm>
            <a:off x="1489890" y="4522571"/>
            <a:ext cx="3467914" cy="2143099"/>
          </a:xfrm>
          <a:prstGeom prst="rect">
            <a:avLst/>
          </a:prstGeom>
        </p:spPr>
        <p:txBody>
          <a:bodyPr lIns="30874" tIns="15437" rIns="30874" bIns="15437"/>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04948" rtl="0" eaLnBrk="1" fontAlgn="auto" latinLnBrk="0" hangingPunct="1">
              <a:lnSpc>
                <a:spcPct val="100000"/>
              </a:lnSpc>
              <a:spcBef>
                <a:spcPct val="2000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JRSM avec analyse sous-districts </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Togo</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Rwanda</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Burkina Faso</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Ghana</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Mali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Burundi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Malawi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endParaRPr kumimoji="0" lang="fr-FR" sz="14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4D99E99-2230-42CA-9F27-A6A0D28C3D30}"/>
              </a:ext>
            </a:extLst>
          </p:cNvPr>
          <p:cNvSpPr txBox="1"/>
          <p:nvPr/>
        </p:nvSpPr>
        <p:spPr>
          <a:xfrm>
            <a:off x="1018904" y="1204745"/>
            <a:ext cx="3106108" cy="827021"/>
          </a:xfrm>
          <a:prstGeom prst="rect">
            <a:avLst/>
          </a:prstGeom>
          <a:noFill/>
        </p:spPr>
        <p:txBody>
          <a:bodyPr wrap="square" rtlCol="0">
            <a:spAutoFit/>
          </a:bodyPr>
          <a:lstStyle/>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387" b="0" i="0" u="none" strike="noStrike" kern="1200" cap="none" spc="0" normalizeH="0" baseline="0" noProof="0" dirty="0">
                <a:ln>
                  <a:noFill/>
                </a:ln>
                <a:solidFill>
                  <a:srgbClr val="08204D"/>
                </a:solidFill>
                <a:effectLst/>
                <a:uLnTx/>
                <a:uFillTx/>
                <a:latin typeface="Poppins" pitchFamily="2" charset="77"/>
                <a:ea typeface="+mn-ea"/>
                <a:cs typeface="Poppins" pitchFamily="2" charset="77"/>
              </a:rPr>
              <a:t>JAP soumis pour les TDM 2021</a:t>
            </a:r>
          </a:p>
        </p:txBody>
      </p:sp>
      <p:sp>
        <p:nvSpPr>
          <p:cNvPr id="7" name="TextBox 6">
            <a:extLst>
              <a:ext uri="{FF2B5EF4-FFF2-40B4-BE49-F238E27FC236}">
                <a16:creationId xmlns:a16="http://schemas.microsoft.com/office/drawing/2014/main" id="{DB3AFE3A-68FA-D942-A32A-1F9099FE99CA}"/>
              </a:ext>
            </a:extLst>
          </p:cNvPr>
          <p:cNvSpPr txBox="1"/>
          <p:nvPr/>
        </p:nvSpPr>
        <p:spPr>
          <a:xfrm>
            <a:off x="1138575" y="188863"/>
            <a:ext cx="3860751" cy="707886"/>
          </a:xfrm>
          <a:prstGeom prst="rect">
            <a:avLst/>
          </a:prstGeom>
          <a:solidFill>
            <a:srgbClr val="FFCCFF"/>
          </a:solidFill>
        </p:spPr>
        <p:txBody>
          <a:bodyPr wrap="square" rtlCol="0">
            <a:spAutoFit/>
          </a:bodyPr>
          <a:lstStyle/>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Poppins" pitchFamily="2" charset="77"/>
                <a:ea typeface="+mn-ea"/>
                <a:cs typeface="Poppins" pitchFamily="2" charset="77"/>
              </a:rPr>
              <a:t>Délai de soumission </a:t>
            </a:r>
          </a:p>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Poppins" pitchFamily="2" charset="77"/>
                <a:ea typeface="+mn-ea"/>
                <a:cs typeface="Poppins" pitchFamily="2" charset="77"/>
              </a:rPr>
              <a:t>du JAP a ESPEN: 15 Juillet 2020</a:t>
            </a:r>
          </a:p>
        </p:txBody>
      </p:sp>
      <p:pic>
        <p:nvPicPr>
          <p:cNvPr id="8" name="Picture 7">
            <a:extLst>
              <a:ext uri="{FF2B5EF4-FFF2-40B4-BE49-F238E27FC236}">
                <a16:creationId xmlns:a16="http://schemas.microsoft.com/office/drawing/2014/main" id="{6C2DA406-426F-4F61-BCF2-7059E1272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804" y="114097"/>
            <a:ext cx="7234196" cy="6669138"/>
          </a:xfrm>
          <a:prstGeom prst="rect">
            <a:avLst/>
          </a:prstGeom>
        </p:spPr>
      </p:pic>
    </p:spTree>
    <p:extLst>
      <p:ext uri="{BB962C8B-B14F-4D97-AF65-F5344CB8AC3E}">
        <p14:creationId xmlns:p14="http://schemas.microsoft.com/office/powerpoint/2010/main" val="21117721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380" y="828333"/>
            <a:ext cx="10515600" cy="591715"/>
          </a:xfrm>
        </p:spPr>
        <p:txBody>
          <a:bodyPr/>
          <a:lstStyle/>
          <a:p>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Erreurs et incohérences les plus courantes dans les formulaires JAP soumis</a:t>
            </a:r>
            <a:b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br>
            <a:br>
              <a:rPr lang="en-US" sz="2800" dirty="0">
                <a:solidFill>
                  <a:prstClr val="black"/>
                </a:solidFill>
              </a:rPr>
            </a:br>
            <a:endParaRPr lang="en-GB" dirty="0"/>
          </a:p>
        </p:txBody>
      </p:sp>
      <p:sp>
        <p:nvSpPr>
          <p:cNvPr id="4" name="Content Placeholder 2">
            <a:extLst>
              <a:ext uri="{FF2B5EF4-FFF2-40B4-BE49-F238E27FC236}">
                <a16:creationId xmlns:a16="http://schemas.microsoft.com/office/drawing/2014/main" id="{2C8E4805-C85B-494F-A8F7-9B067246A86B}"/>
              </a:ext>
            </a:extLst>
          </p:cNvPr>
          <p:cNvSpPr txBox="1">
            <a:spLocks noGrp="1"/>
          </p:cNvSpPr>
          <p:nvPr>
            <p:ph idx="1"/>
          </p:nvPr>
        </p:nvSpPr>
        <p:spPr>
          <a:xfrm>
            <a:off x="1364287" y="1283942"/>
            <a:ext cx="10711691" cy="5282040"/>
          </a:xfrm>
          <a:prstGeom prst="rect">
            <a:avLst/>
          </a:prstGeom>
        </p:spPr>
        <p:txBody>
          <a:bodyPr lIns="30874" tIns="15437" rIns="30874" bIns="15437">
            <a:noAutofit/>
          </a:bodyPr>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303709" indent="-303709" defTabSz="404948"/>
            <a:r>
              <a:rPr lang="fr-FR" sz="2000" b="1" dirty="0">
                <a:solidFill>
                  <a:prstClr val="black"/>
                </a:solidFill>
                <a:latin typeface="Calibri" panose="020F0502020204030204"/>
              </a:rPr>
              <a:t>Formulaire de demande de médicaments et le formulaire de rapport commun</a:t>
            </a:r>
          </a:p>
          <a:p>
            <a:pPr marL="685370" lvl="1" indent="-303709" defTabSz="404948"/>
            <a:r>
              <a:rPr lang="fr-FR" sz="2000" dirty="0">
                <a:solidFill>
                  <a:prstClr val="black"/>
                </a:solidFill>
              </a:rPr>
              <a:t>Les chiffres de la population changent de manière inappropriée</a:t>
            </a:r>
          </a:p>
          <a:p>
            <a:pPr marL="685370" lvl="1" indent="-303709" defTabSz="404948"/>
            <a:r>
              <a:rPr lang="fr-FR" sz="2000" dirty="0">
                <a:solidFill>
                  <a:srgbClr val="0070C0"/>
                </a:solidFill>
              </a:rPr>
              <a:t>Le statut d'endémicité change sans prendre en compte de nouvelles données de prévalence</a:t>
            </a:r>
          </a:p>
          <a:p>
            <a:pPr marL="685370" lvl="1" indent="-303709" defTabSz="404948"/>
            <a:r>
              <a:rPr lang="fr-FR" sz="2000" dirty="0">
                <a:solidFill>
                  <a:prstClr val="black"/>
                </a:solidFill>
              </a:rPr>
              <a:t>Fréquence du traitement en fonction du niveau de prévalence (pour SCH)</a:t>
            </a:r>
          </a:p>
          <a:p>
            <a:pPr marL="685370" lvl="1" indent="-303709" defTabSz="404948"/>
            <a:r>
              <a:rPr lang="fr-FR" sz="2000" dirty="0">
                <a:solidFill>
                  <a:srgbClr val="0070C0"/>
                </a:solidFill>
              </a:rPr>
              <a:t>Population cible du SAC supérieure au SAC total</a:t>
            </a:r>
          </a:p>
          <a:p>
            <a:pPr marL="685370" lvl="1" indent="-303709" defTabSz="404948"/>
            <a:r>
              <a:rPr lang="fr-FR" sz="2000" dirty="0" err="1">
                <a:solidFill>
                  <a:prstClr val="black"/>
                </a:solidFill>
              </a:rPr>
              <a:t>Oncho</a:t>
            </a:r>
            <a:r>
              <a:rPr lang="fr-FR" sz="2000" dirty="0">
                <a:solidFill>
                  <a:prstClr val="black"/>
                </a:solidFill>
              </a:rPr>
              <a:t> ou </a:t>
            </a:r>
            <a:r>
              <a:rPr lang="fr-FR" sz="2000" dirty="0" err="1">
                <a:solidFill>
                  <a:prstClr val="black"/>
                </a:solidFill>
              </a:rPr>
              <a:t>Schisto</a:t>
            </a:r>
            <a:r>
              <a:rPr lang="fr-FR" sz="2000" dirty="0">
                <a:solidFill>
                  <a:prstClr val="black"/>
                </a:solidFill>
              </a:rPr>
              <a:t> étant focal dans certains districts, mais non signalé comme tel pendant certaines années</a:t>
            </a:r>
          </a:p>
          <a:p>
            <a:pPr marL="685370" lvl="1" indent="-303709" defTabSz="404948"/>
            <a:r>
              <a:rPr lang="fr-FR" sz="2000" dirty="0">
                <a:solidFill>
                  <a:srgbClr val="0070C0"/>
                </a:solidFill>
              </a:rPr>
              <a:t>Médicament pour le traitement des STH non sélectionné, d'où le nombre de comprimés pour les STH non calculé</a:t>
            </a:r>
          </a:p>
          <a:p>
            <a:pPr marL="303709" indent="-303709" defTabSz="404948"/>
            <a:r>
              <a:rPr lang="fr-FR" sz="2000" b="1" dirty="0">
                <a:solidFill>
                  <a:prstClr val="black"/>
                </a:solidFill>
                <a:latin typeface="Calibri" panose="020F0502020204030204"/>
              </a:rPr>
              <a:t>Formulaire de rapportage de données épidémiologiques </a:t>
            </a:r>
          </a:p>
          <a:p>
            <a:pPr marL="685370" lvl="1" indent="-303709" defTabSz="404948"/>
            <a:r>
              <a:rPr lang="fr-FR" sz="2000" dirty="0">
                <a:solidFill>
                  <a:srgbClr val="0070C0"/>
                </a:solidFill>
              </a:rPr>
              <a:t>Coordonnées géographiques des sites d'enquête non signalées ou signalées dans un mauvais format</a:t>
            </a:r>
          </a:p>
          <a:p>
            <a:pPr marL="685370" lvl="1" indent="-303709" defTabSz="404948"/>
            <a:r>
              <a:rPr lang="fr-FR" sz="2000" dirty="0">
                <a:solidFill>
                  <a:srgbClr val="0070C0"/>
                </a:solidFill>
              </a:rPr>
              <a:t>Type d'enquête non spécifié (Cartographie, site sentinelle, TAS,…)</a:t>
            </a:r>
          </a:p>
          <a:p>
            <a:pPr marL="685370" lvl="1" indent="-303709" defTabSz="404948"/>
            <a:r>
              <a:rPr lang="fr-FR" sz="2000" dirty="0"/>
              <a:t>Année de l'enquête non déclarée</a:t>
            </a:r>
            <a:endParaRPr lang="fr-FR" sz="2000" dirty="0">
              <a:latin typeface="Calibri" panose="020F0502020204030204"/>
            </a:endParaRPr>
          </a:p>
        </p:txBody>
      </p:sp>
    </p:spTree>
    <p:extLst>
      <p:ext uri="{BB962C8B-B14F-4D97-AF65-F5344CB8AC3E}">
        <p14:creationId xmlns:p14="http://schemas.microsoft.com/office/powerpoint/2010/main" val="584774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5590" y="826215"/>
            <a:ext cx="11011989" cy="5042966"/>
          </a:xfrm>
          <a:prstGeom prst="rect">
            <a:avLst/>
          </a:prstGeom>
          <a:noFill/>
        </p:spPr>
        <p:txBody>
          <a:bodyPr vert="horz" lIns="91438" tIns="45719" rIns="91438" bIns="45719" rtlCol="0">
            <a:noAutofit/>
          </a:bodyPr>
          <a:lstStyle>
            <a:lvl1pPr marL="171446" indent="-171446" algn="l" defTabSz="457189" rtl="0" eaLnBrk="1" latinLnBrk="0" hangingPunct="1">
              <a:lnSpc>
                <a:spcPct val="150000"/>
              </a:lnSpc>
              <a:spcBef>
                <a:spcPct val="20000"/>
              </a:spcBef>
              <a:buFontTx/>
              <a:buBlip>
                <a:blip r:embed="rId2"/>
              </a:buBlip>
              <a:defRPr sz="3200" kern="1200">
                <a:solidFill>
                  <a:schemeClr val="tx1"/>
                </a:solidFill>
                <a:latin typeface="+mn-lt"/>
                <a:ea typeface="+mn-ea"/>
                <a:cs typeface="+mn-cs"/>
              </a:defRPr>
            </a:lvl1pPr>
            <a:lvl2pPr marL="514338" indent="-171446" algn="l" defTabSz="457189" rtl="0" eaLnBrk="1" latinLnBrk="0" hangingPunct="1">
              <a:lnSpc>
                <a:spcPct val="100000"/>
              </a:lnSpc>
              <a:spcBef>
                <a:spcPct val="20000"/>
              </a:spcBef>
              <a:buFontTx/>
              <a:buBlip>
                <a:blip r:embed="rId2"/>
              </a:buBlip>
              <a:defRPr sz="2800" kern="1200">
                <a:solidFill>
                  <a:schemeClr val="tx1"/>
                </a:solidFill>
                <a:latin typeface="+mn-lt"/>
                <a:ea typeface="+mn-ea"/>
                <a:cs typeface="+mn-cs"/>
              </a:defRPr>
            </a:lvl2pPr>
            <a:lvl3pPr marL="857229" indent="-171446" algn="l" defTabSz="457189" rtl="0" eaLnBrk="1" latinLnBrk="0" hangingPunct="1">
              <a:lnSpc>
                <a:spcPct val="100000"/>
              </a:lnSpc>
              <a:spcBef>
                <a:spcPct val="20000"/>
              </a:spcBef>
              <a:buFontTx/>
              <a:buBlip>
                <a:blip r:embed="rId2"/>
              </a:buBlip>
              <a:defRPr sz="2400" kern="1200">
                <a:solidFill>
                  <a:schemeClr val="tx1"/>
                </a:solidFill>
                <a:latin typeface="+mn-lt"/>
                <a:ea typeface="+mn-ea"/>
                <a:cs typeface="+mn-cs"/>
              </a:defRPr>
            </a:lvl3pPr>
            <a:lvl4pPr marL="1600160"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5543" marR="0" lvl="0" indent="-545543" algn="l" defTabSz="457189" rtl="0" eaLnBrk="1" fontAlgn="auto" latinLnBrk="0" hangingPunct="1">
              <a:lnSpc>
                <a:spcPct val="150000"/>
              </a:lnSpc>
              <a:spcBef>
                <a:spcPct val="200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Justifiable</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Niveau d'endémicité pour chaque district conformément aux derniers résultats de cartographie ou d'évaluation d'impact</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Nombre de matchs du tour MDA avec le niveau d'endémicité</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Cibler le groupe d'âge approprié</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Démographie basée sur les données de recensement disponibles les plus récentes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Population nécessitant un PC ajusté à la zone de transmission</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Sélectionnez le médicament à traiter (pour les STH)</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Stratégie PC conforme aux recommandations de l'OMS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EPIRF: derniers plans de cartographie / sites sentinelles / résultats de l'analyse d'impact joints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AW: Plan d'activités existant avec financement et partenaires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545543" marR="0" lvl="0" indent="-545543" algn="l" defTabSz="457189" rtl="0" eaLnBrk="1" fontAlgn="auto" latinLnBrk="0" hangingPunct="1">
              <a:lnSpc>
                <a:spcPct val="150000"/>
              </a:lnSpc>
              <a:spcBef>
                <a:spcPct val="200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Complete</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Inventaire de médicaments disponibles dans le pays (comprimés en stock)</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Coordonnées de livraison (adresse, adresse e-mail, numéro de téléphone du destinataire, etc.)</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Date à laquelle les médicaments doivent arriver à l'entrepôt national</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Dates prévues pour les TDM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1954951" marR="0" lvl="3"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969706" marR="0" lvl="1" indent="-545543" algn="l" defTabSz="457189" rtl="0" eaLnBrk="1" fontAlgn="auto" latinLnBrk="0" hangingPunct="1">
              <a:lnSpc>
                <a:spcPct val="100000"/>
              </a:lnSpc>
              <a:spcBef>
                <a:spcPct val="20000"/>
              </a:spcBef>
              <a:spcAft>
                <a:spcPts val="0"/>
              </a:spcAft>
              <a:buClrTx/>
              <a:buSzTx/>
              <a:buFontTx/>
              <a:buBlip>
                <a:blip r:embed="rId2"/>
              </a:buBlip>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a:spLocks noGrp="1"/>
          </p:cNvSpPr>
          <p:nvPr>
            <p:ph type="title"/>
          </p:nvPr>
        </p:nvSpPr>
        <p:spPr>
          <a:xfrm>
            <a:off x="1393825" y="234950"/>
            <a:ext cx="10515600" cy="590550"/>
          </a:xfrm>
        </p:spPr>
        <p:txBody>
          <a:bodyPr>
            <a:normAutofit/>
          </a:bodyPr>
          <a:lstStyle/>
          <a:p>
            <a:pPr algn="l"/>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Qu’est ce qu’une demande de bonne qualité ?</a:t>
            </a:r>
          </a:p>
        </p:txBody>
      </p:sp>
    </p:spTree>
    <p:extLst>
      <p:ext uri="{BB962C8B-B14F-4D97-AF65-F5344CB8AC3E}">
        <p14:creationId xmlns:p14="http://schemas.microsoft.com/office/powerpoint/2010/main" val="3214339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2519867"/>
              </p:ext>
            </p:extLst>
          </p:nvPr>
        </p:nvGraphicFramePr>
        <p:xfrm>
          <a:off x="1270826" y="1075383"/>
          <a:ext cx="10638559" cy="5481925"/>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solidFill>
                            <a:schemeClr val="tx1"/>
                          </a:solidFill>
                          <a:effectLst/>
                        </a:rPr>
                        <a:t>20 minutes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Question et Réponses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Tous</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solidFill>
                            <a:schemeClr val="tx1"/>
                          </a:solidFill>
                          <a:effectLst/>
                        </a:rPr>
                        <a:t>5 minutes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Mots de clôture</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ESPEN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37144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B223-D22E-4AE4-B8AC-2EF67DD41DF9}"/>
              </a:ext>
            </a:extLst>
          </p:cNvPr>
          <p:cNvSpPr txBox="1"/>
          <p:nvPr/>
        </p:nvSpPr>
        <p:spPr>
          <a:xfrm>
            <a:off x="5263662" y="3798278"/>
            <a:ext cx="2836984" cy="1015663"/>
          </a:xfrm>
          <a:prstGeom prst="rect">
            <a:avLst/>
          </a:prstGeom>
          <a:noFill/>
        </p:spPr>
        <p:txBody>
          <a:bodyPr wrap="square" rtlCol="0">
            <a:spAutoFit/>
          </a:bodyPr>
          <a:lstStyle/>
          <a:p>
            <a:r>
              <a:rPr lang="en-GB" sz="6000" dirty="0"/>
              <a:t>Merci</a:t>
            </a:r>
          </a:p>
        </p:txBody>
      </p:sp>
    </p:spTree>
    <p:extLst>
      <p:ext uri="{BB962C8B-B14F-4D97-AF65-F5344CB8AC3E}">
        <p14:creationId xmlns:p14="http://schemas.microsoft.com/office/powerpoint/2010/main" val="351745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B3FE4-824E-40D3-8615-06A199BA412F}"/>
              </a:ext>
            </a:extLst>
          </p:cNvPr>
          <p:cNvSpPr>
            <a:spLocks noGrp="1"/>
          </p:cNvSpPr>
          <p:nvPr>
            <p:ph idx="1"/>
          </p:nvPr>
        </p:nvSpPr>
        <p:spPr>
          <a:xfrm>
            <a:off x="1505762" y="1123083"/>
            <a:ext cx="9201059" cy="4611835"/>
          </a:xfrm>
        </p:spPr>
        <p:txBody>
          <a:bodyPr/>
          <a:lstStyle/>
          <a:p>
            <a:r>
              <a:rPr lang="fr-FR" dirty="0"/>
              <a:t>Lutte antivectorielle et santé publique vétérinaire</a:t>
            </a:r>
          </a:p>
          <a:p>
            <a:pPr lvl="1"/>
            <a:r>
              <a:rPr lang="fr-FR" dirty="0"/>
              <a:t>Dans les zones sans transmission communautaire de COVID-19, les activités doivent se poursuivre avec des précautions (éloignement physique, hygiène des mains, port du masque)</a:t>
            </a:r>
          </a:p>
          <a:p>
            <a:pPr lvl="1"/>
            <a:r>
              <a:rPr lang="fr-FR" dirty="0"/>
              <a:t>Dans les zones de transmission communautaire de COVID-19, seules les activités essentielles devraient se poursuivre:</a:t>
            </a:r>
            <a:r>
              <a:rPr lang="en-GB" dirty="0"/>
              <a:t> </a:t>
            </a:r>
          </a:p>
          <a:p>
            <a:pPr lvl="2"/>
            <a:r>
              <a:rPr lang="fr-FR" dirty="0"/>
              <a:t>Réduction à la source des sites de reproduction des vecteurs dans et autour des maisons</a:t>
            </a:r>
          </a:p>
          <a:p>
            <a:pPr lvl="2"/>
            <a:r>
              <a:rPr lang="fr-FR" dirty="0"/>
              <a:t>Campagnes de vaccination de masse des animaux et euthanasie des animaux enragés</a:t>
            </a:r>
            <a:endParaRPr lang="en-GB" dirty="0"/>
          </a:p>
          <a:p>
            <a:r>
              <a:rPr lang="en-US" dirty="0"/>
              <a:t>WASH Communautaire</a:t>
            </a:r>
          </a:p>
          <a:p>
            <a:pPr lvl="1"/>
            <a:r>
              <a:rPr lang="fr-FR" dirty="0"/>
              <a:t>Les activités doivent se poursuivre</a:t>
            </a:r>
            <a:endParaRPr lang="en-US" dirty="0"/>
          </a:p>
          <a:p>
            <a:r>
              <a:rPr lang="fr-FR" dirty="0"/>
              <a:t>Prise en charge individuelle des cas</a:t>
            </a:r>
          </a:p>
          <a:p>
            <a:pPr lvl="1"/>
            <a:r>
              <a:rPr lang="fr-FR" i="1" dirty="0"/>
              <a:t>Abordé dans un guide distinct sur les services de santé essentiels</a:t>
            </a:r>
            <a:endParaRPr lang="en-US" i="1" dirty="0"/>
          </a:p>
          <a:p>
            <a:pPr lvl="1"/>
            <a:endParaRPr lang="en-US" dirty="0"/>
          </a:p>
          <a:p>
            <a:endParaRPr lang="en-GB" dirty="0"/>
          </a:p>
        </p:txBody>
      </p:sp>
      <p:sp>
        <p:nvSpPr>
          <p:cNvPr id="4" name="Title 1">
            <a:extLst>
              <a:ext uri="{FF2B5EF4-FFF2-40B4-BE49-F238E27FC236}">
                <a16:creationId xmlns:a16="http://schemas.microsoft.com/office/drawing/2014/main" id="{95FE9693-5A5B-44E9-B6CE-E63B2CFC6441}"/>
              </a:ext>
            </a:extLst>
          </p:cNvPr>
          <p:cNvSpPr>
            <a:spLocks noGrp="1"/>
          </p:cNvSpPr>
          <p:nvPr>
            <p:ph type="title"/>
          </p:nvPr>
        </p:nvSpPr>
        <p:spPr>
          <a:xfrm>
            <a:off x="1246589" y="-36971"/>
            <a:ext cx="9698822" cy="1238270"/>
          </a:xfrm>
        </p:spPr>
        <p:txBody>
          <a:bodyPr/>
          <a:lstStyle/>
          <a:p>
            <a:r>
              <a:rPr lang="fr-FR" sz="3265" dirty="0"/>
              <a:t>Directives sur les interventions communautaires contre les MTN dans le contexte de COVID-19</a:t>
            </a:r>
            <a:endParaRPr lang="en-GB" sz="3265" dirty="0"/>
          </a:p>
        </p:txBody>
      </p:sp>
    </p:spTree>
    <p:extLst>
      <p:ext uri="{BB962C8B-B14F-4D97-AF65-F5344CB8AC3E}">
        <p14:creationId xmlns:p14="http://schemas.microsoft.com/office/powerpoint/2010/main" val="850187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CbDHtz0P3ARmWKw64Ue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tJDecd4l0GT0_pwb8MAr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O_CF_WHO046">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885DJ_CF 16x9.potx" id="{FEC0BC90-E755-4E85-B20E-88CF181FD423}" vid="{13A64720-2163-44E0-B9C1-1DF6F097D80C}"/>
    </a:ext>
  </a:extLst>
</a:theme>
</file>

<file path=ppt/theme/theme9.xml><?xml version="1.0" encoding="utf-8"?>
<a:theme xmlns:a="http://schemas.openxmlformats.org/drawingml/2006/main" name="5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4998</TotalTime>
  <Words>9771</Words>
  <Application>Microsoft Office PowerPoint</Application>
  <PresentationFormat>Widescreen</PresentationFormat>
  <Paragraphs>2810</Paragraphs>
  <Slides>89</Slides>
  <Notes>6</Notes>
  <HiddenSlides>0</HiddenSlides>
  <MMClips>0</MMClips>
  <ScaleCrop>false</ScaleCrop>
  <HeadingPairs>
    <vt:vector size="8" baseType="variant">
      <vt:variant>
        <vt:lpstr>Fonts Used</vt:lpstr>
      </vt:variant>
      <vt:variant>
        <vt:i4>20</vt:i4>
      </vt:variant>
      <vt:variant>
        <vt:lpstr>Theme</vt:lpstr>
      </vt:variant>
      <vt:variant>
        <vt:i4>15</vt:i4>
      </vt:variant>
      <vt:variant>
        <vt:lpstr>Embedded OLE Servers</vt:lpstr>
      </vt:variant>
      <vt:variant>
        <vt:i4>2</vt:i4>
      </vt:variant>
      <vt:variant>
        <vt:lpstr>Slide Titles</vt:lpstr>
      </vt:variant>
      <vt:variant>
        <vt:i4>89</vt:i4>
      </vt:variant>
    </vt:vector>
  </HeadingPairs>
  <TitlesOfParts>
    <vt:vector size="126" baseType="lpstr">
      <vt:lpstr>Acumin Pro Condensed Medium</vt:lpstr>
      <vt:lpstr>Agency FB</vt:lpstr>
      <vt:lpstr>Arial</vt:lpstr>
      <vt:lpstr>Arial Narrow</vt:lpstr>
      <vt:lpstr>Arial Unicode MS</vt:lpstr>
      <vt:lpstr>Arimo</vt:lpstr>
      <vt:lpstr>Bebas Neue Bold</vt:lpstr>
      <vt:lpstr>Bradley Hand ITC</vt:lpstr>
      <vt:lpstr>Calibri</vt:lpstr>
      <vt:lpstr>Calibri Light</vt:lpstr>
      <vt:lpstr>Century Gothic</vt:lpstr>
      <vt:lpstr>Edwardian Script ITC</vt:lpstr>
      <vt:lpstr>Geneva</vt:lpstr>
      <vt:lpstr>Gill Sans MT</vt:lpstr>
      <vt:lpstr>Helvetica Neue</vt:lpstr>
      <vt:lpstr>Hero</vt:lpstr>
      <vt:lpstr>Impact</vt:lpstr>
      <vt:lpstr>Poppins</vt:lpstr>
      <vt:lpstr>Times New Roman</vt:lpstr>
      <vt:lpstr>Wingdings</vt:lpstr>
      <vt:lpstr>1_Thème Office</vt:lpstr>
      <vt:lpstr>2_Thème Office</vt:lpstr>
      <vt:lpstr>3_Thème Office</vt:lpstr>
      <vt:lpstr>4_Thème Office</vt:lpstr>
      <vt:lpstr>6_Thème Office</vt:lpstr>
      <vt:lpstr>7_Thème Office</vt:lpstr>
      <vt:lpstr>3_PPTtemplate</vt:lpstr>
      <vt:lpstr>WHO_CF_WHO046</vt:lpstr>
      <vt:lpstr>5_Thème Office</vt:lpstr>
      <vt:lpstr>Office Theme</vt:lpstr>
      <vt:lpstr>8_Thème Office</vt:lpstr>
      <vt:lpstr>1_Office Theme</vt:lpstr>
      <vt:lpstr>9_Thème Office</vt:lpstr>
      <vt:lpstr>10_Thème Office</vt:lpstr>
      <vt:lpstr>master</vt:lpstr>
      <vt:lpstr>think-cell Slide</vt:lpstr>
      <vt:lpstr>Document</vt:lpstr>
      <vt:lpstr>PowerPoint Presentation</vt:lpstr>
      <vt:lpstr>UPDATE ON SCHISTOSOMIASIS SUB-DISTRICT* LEVEL DATA REVIEW FOR TARGETED TREATMENTS </vt:lpstr>
      <vt:lpstr>Agenda </vt:lpstr>
      <vt:lpstr>PowerPoint Presentation</vt:lpstr>
      <vt:lpstr>Les MTNs dans le context de la pandémie du Covid 19 </vt:lpstr>
      <vt:lpstr>Orientations provisoires de l'OMS</vt:lpstr>
      <vt:lpstr>Document conjoint OMS-FICR-UNICEF pour les interventions communautaires et de proximité</vt:lpstr>
      <vt:lpstr>Directives sur les interventions communautaires contre les MTN dans le contexte de COVID-19</vt:lpstr>
      <vt:lpstr>Directives sur les interventions communautaires contre les MTN dans le contexte de COVID-19</vt:lpstr>
      <vt:lpstr>Maintien des services de santé essentiels. Orientation opérationnelle pour le contexte Covid 19</vt:lpstr>
      <vt:lpstr>Considérations pour la mise en œuvre d'interventions de traitement de masse pour les maladies tropicales négligées dans le contexte de la pandémie de COVID-19 - Nouvelles orientations</vt:lpstr>
      <vt:lpstr>Feuille de route pour les maladies tropicales négligées 2021–2030: changement d'approches</vt:lpstr>
      <vt:lpstr>Cibles, indicateurs et jalons de la nouvelle feuille de route</vt:lpstr>
      <vt:lpstr>Actions critiques pour chaque maladie pour atteindre les objectifs de 2030</vt:lpstr>
      <vt:lpstr>PowerPoint Presentation</vt:lpstr>
      <vt:lpstr>Nouvelles lignes directrices sur la schistosomiase</vt:lpstr>
      <vt:lpstr>Merci</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Décision finale au niveau des sous-districts pour la mise en œuvre da la CP</vt:lpstr>
      <vt:lpstr>PowerPoint Presentation</vt:lpstr>
      <vt:lpstr>PowerPoint Presentation</vt:lpstr>
      <vt:lpstr>PowerPoint Presentation</vt:lpstr>
      <vt:lpstr>Analyse de la mise en œuvre au niveau des sous-districts pour la schistosomiase pour les 44 pays </vt:lpstr>
      <vt:lpstr>Analyse de la mise en œuvre au niveau des sous-districts pour la schistosomiase pour les 44 pays </vt:lpstr>
      <vt:lpstr>Résumé des besoins en PZQ sur la base de l’analyse sous-districts</vt:lpstr>
      <vt:lpstr>Génération des Données Pour la Requête de PZQ basée sur l’Analyse au niveau du sous-district</vt:lpstr>
      <vt:lpstr>PowerPoint Presentation</vt:lpstr>
      <vt:lpstr>Agenda </vt:lpstr>
      <vt:lpstr>Agenda </vt:lpstr>
      <vt:lpstr>PowerPoint Presentation</vt:lpstr>
      <vt:lpstr>Besoins en données</vt:lpstr>
      <vt:lpstr>Données en entrée -Données épidémiologiques</vt:lpstr>
      <vt:lpstr>Données en entrée - Données démographiques</vt:lpstr>
      <vt:lpstr>Données en entrée – Données spatiales</vt:lpstr>
      <vt:lpstr>Données en entrée – Données récentes de demande de médicaments</vt:lpstr>
      <vt:lpstr>Données en sortie – Calculs d’endémicité</vt:lpstr>
      <vt:lpstr>PowerPoint Presentation</vt:lpstr>
      <vt:lpstr>Données en sortie –Catégories d’endémicité</vt:lpstr>
      <vt:lpstr>Données en sortie – Endémicité finale de la sous-unité</vt:lpstr>
      <vt:lpstr>Données de sortie – Endémicité finale de la sous-unité</vt:lpstr>
      <vt:lpstr>Données de sortie – Calculs de la population nécessitant la CP</vt:lpstr>
      <vt:lpstr>Données en sortie - Gains dans la mise en œuvre au niveau sous-district</vt:lpstr>
      <vt:lpstr>Données en sortie - Gains dans la mise en œuvre au niveau sous-district</vt:lpstr>
      <vt:lpstr>Output Data – Medicines Request</vt:lpstr>
      <vt:lpstr>Préparation des données pour l’analyse
</vt:lpstr>
      <vt:lpstr>Données démographiques</vt:lpstr>
      <vt:lpstr>Données épidémiologiques</vt:lpstr>
      <vt:lpstr>Données géographiques</vt:lpstr>
      <vt:lpstr>Dernière endémicité pour la demande de PZQ</vt:lpstr>
      <vt:lpstr>Agenda </vt:lpstr>
      <vt:lpstr>    VALIDATION DE L'ANALYSE DES DONNÉES  DU SOUS-DISTRICT AU NIVEAU DU PAYS INCLUSION DANS L'APPLICATION JAP.  </vt:lpstr>
      <vt:lpstr>PLAN DE PRÉSENTATION</vt:lpstr>
      <vt:lpstr>CONTEXTE</vt:lpstr>
      <vt:lpstr>REVUE DES DONNÉES</vt:lpstr>
      <vt:lpstr>REVUE DES DONNÉES</vt:lpstr>
      <vt:lpstr>REVUE DES DONNÉES</vt:lpstr>
      <vt:lpstr>PowerPoint Presentation</vt:lpstr>
      <vt:lpstr>REVUE DES DONNÉES</vt:lpstr>
      <vt:lpstr>CATÉGORIES D’ENDÉMICITÉ PAR SOUS-DISTRICT</vt:lpstr>
      <vt:lpstr>PLAN TRIENNAL DE TRAITEMENT</vt:lpstr>
      <vt:lpstr>DOSSIER DE DEMANDE COMMUNE DE MÉDICAMENTS (JAP) 2021</vt:lpstr>
      <vt:lpstr>DOSSIER DE DEMANDE COMMUNE DE MÉDICAMENTS (JAP) 2021</vt:lpstr>
      <vt:lpstr>PowerPoint Presentation</vt:lpstr>
      <vt:lpstr>Agenda </vt:lpstr>
      <vt:lpstr>PowerPoint Presentation</vt:lpstr>
      <vt:lpstr>Contenu</vt:lpstr>
      <vt:lpstr>Quelles sont les étapes clés du processus de la chaîne d'approvisionnement spécifiques aux MTN ? (1/2)</vt:lpstr>
      <vt:lpstr>Quelles sont les étapes clés du processus de la chaîne d'approvisionnement spécifiques aux MTN ? (1/2)</vt:lpstr>
      <vt:lpstr>PowerPoint Presentation</vt:lpstr>
      <vt:lpstr>Médicaments non comptabilisés ou non justifiés</vt:lpstr>
      <vt:lpstr>Verification de l’inventaire physique  &amp; solde de medicament </vt:lpstr>
      <vt:lpstr>Exemple d’une situation de médicaments non justifiés</vt:lpstr>
      <vt:lpstr>PowerPoint Presentation</vt:lpstr>
      <vt:lpstr>Erreurs et incohérences les plus courantes dans les formulaires JAP soumis  </vt:lpstr>
      <vt:lpstr>Qu’est ce qu’une demande de bonne qualité ?</vt:lpstr>
      <vt:lpstr>Agenda </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Kepha</dc:creator>
  <cp:lastModifiedBy>Anouk Gouvras</cp:lastModifiedBy>
  <cp:revision>344</cp:revision>
  <cp:lastPrinted>2019-08-12T08:17:52Z</cp:lastPrinted>
  <dcterms:created xsi:type="dcterms:W3CDTF">2019-05-31T02:10:01Z</dcterms:created>
  <dcterms:modified xsi:type="dcterms:W3CDTF">2020-09-15T09:07:08Z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