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9" r:id="rId4"/>
  </p:sldMasterIdLst>
  <p:notesMasterIdLst>
    <p:notesMasterId r:id="rId18"/>
  </p:notesMasterIdLst>
  <p:handoutMasterIdLst>
    <p:handoutMasterId r:id="rId19"/>
  </p:handoutMasterIdLst>
  <p:sldIdLst>
    <p:sldId id="256" r:id="rId5"/>
    <p:sldId id="281" r:id="rId6"/>
    <p:sldId id="315" r:id="rId7"/>
    <p:sldId id="311" r:id="rId8"/>
    <p:sldId id="321" r:id="rId9"/>
    <p:sldId id="323" r:id="rId10"/>
    <p:sldId id="324" r:id="rId11"/>
    <p:sldId id="325" r:id="rId12"/>
    <p:sldId id="326" r:id="rId13"/>
    <p:sldId id="327" r:id="rId14"/>
    <p:sldId id="330" r:id="rId15"/>
    <p:sldId id="333" r:id="rId16"/>
    <p:sldId id="334" r:id="rId17"/>
  </p:sldIdLst>
  <p:sldSz cx="9144000" cy="6858000" type="screen4x3"/>
  <p:notesSz cx="70104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llison Greenspan" initials="AG" lastIdx="5" clrIdx="0"/>
  <p:cmAuthor id="2" name="Sue Binder" initials="SB" lastIdx="6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handouts4" clrMode="gray" frameSlides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409" autoAdjust="0"/>
    <p:restoredTop sz="93733" autoAdjust="0"/>
  </p:normalViewPr>
  <p:slideViewPr>
    <p:cSldViewPr snapToGrid="0" snapToObjects="1">
      <p:cViewPr varScale="1">
        <p:scale>
          <a:sx n="51" d="100"/>
          <a:sy n="51" d="100"/>
        </p:scale>
        <p:origin x="48" y="1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40" d="100"/>
        <a:sy n="14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21" Type="http://schemas.openxmlformats.org/officeDocument/2006/relationships/presProps" Target="pres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commentAuthors" Target="commentAuthor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nouk Gouvras" userId="7f9e6bef-5492-4b2b-bdb4-1c8f4f9730b1" providerId="ADAL" clId="{363D4071-3B9A-4B21-A462-647F69BCD244}"/>
    <pc:docChg chg="modSld">
      <pc:chgData name="Anouk Gouvras" userId="7f9e6bef-5492-4b2b-bdb4-1c8f4f9730b1" providerId="ADAL" clId="{363D4071-3B9A-4B21-A462-647F69BCD244}" dt="2019-12-11T11:45:20.761" v="4" actId="20577"/>
      <pc:docMkLst>
        <pc:docMk/>
      </pc:docMkLst>
      <pc:sldChg chg="modSp">
        <pc:chgData name="Anouk Gouvras" userId="7f9e6bef-5492-4b2b-bdb4-1c8f4f9730b1" providerId="ADAL" clId="{363D4071-3B9A-4B21-A462-647F69BCD244}" dt="2019-12-11T11:45:20.761" v="4" actId="20577"/>
        <pc:sldMkLst>
          <pc:docMk/>
          <pc:sldMk cId="3611302906" sldId="324"/>
        </pc:sldMkLst>
        <pc:spChg chg="mod">
          <ac:chgData name="Anouk Gouvras" userId="7f9e6bef-5492-4b2b-bdb4-1c8f4f9730b1" providerId="ADAL" clId="{363D4071-3B9A-4B21-A462-647F69BCD244}" dt="2019-12-11T11:45:20.761" v="4" actId="20577"/>
          <ac:spMkLst>
            <pc:docMk/>
            <pc:sldMk cId="3611302906" sldId="324"/>
            <ac:spMk id="3" creationId="{5DD209EA-54A3-4D6A-8752-A1381BF81A34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3037840" cy="465138"/>
          </a:xfrm>
          <a:prstGeom prst="rect">
            <a:avLst/>
          </a:prstGeom>
        </p:spPr>
        <p:txBody>
          <a:bodyPr vert="horz" lIns="92286" tIns="46143" rIns="92286" bIns="46143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939" y="0"/>
            <a:ext cx="3037840" cy="465138"/>
          </a:xfrm>
          <a:prstGeom prst="rect">
            <a:avLst/>
          </a:prstGeom>
        </p:spPr>
        <p:txBody>
          <a:bodyPr vert="horz" lIns="92286" tIns="46143" rIns="92286" bIns="46143" rtlCol="0"/>
          <a:lstStyle>
            <a:lvl1pPr algn="r">
              <a:defRPr sz="1200"/>
            </a:lvl1pPr>
          </a:lstStyle>
          <a:p>
            <a:fld id="{241EE404-7558-1341-BDF2-DA387525D36C}" type="datetimeFigureOut">
              <a:rPr lang="en-US" smtClean="0"/>
              <a:t>12/11/2019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1" y="8829675"/>
            <a:ext cx="3037840" cy="465138"/>
          </a:xfrm>
          <a:prstGeom prst="rect">
            <a:avLst/>
          </a:prstGeom>
        </p:spPr>
        <p:txBody>
          <a:bodyPr vert="horz" lIns="92286" tIns="46143" rIns="92286" bIns="46143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939" y="8829675"/>
            <a:ext cx="3037840" cy="465138"/>
          </a:xfrm>
          <a:prstGeom prst="rect">
            <a:avLst/>
          </a:prstGeom>
        </p:spPr>
        <p:txBody>
          <a:bodyPr vert="horz" lIns="92286" tIns="46143" rIns="92286" bIns="46143" rtlCol="0" anchor="b"/>
          <a:lstStyle>
            <a:lvl1pPr algn="r">
              <a:defRPr sz="1200"/>
            </a:lvl1pPr>
          </a:lstStyle>
          <a:p>
            <a:fld id="{E29ECD3F-887C-2B43-B4A6-4D847859AA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62441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3037840" cy="464820"/>
          </a:xfrm>
          <a:prstGeom prst="rect">
            <a:avLst/>
          </a:prstGeom>
        </p:spPr>
        <p:txBody>
          <a:bodyPr vert="horz" lIns="92286" tIns="46143" rIns="92286" bIns="46143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9" y="0"/>
            <a:ext cx="3037840" cy="464820"/>
          </a:xfrm>
          <a:prstGeom prst="rect">
            <a:avLst/>
          </a:prstGeom>
        </p:spPr>
        <p:txBody>
          <a:bodyPr vert="horz" lIns="92286" tIns="46143" rIns="92286" bIns="46143" rtlCol="0"/>
          <a:lstStyle>
            <a:lvl1pPr algn="r">
              <a:defRPr sz="1200"/>
            </a:lvl1pPr>
          </a:lstStyle>
          <a:p>
            <a:fld id="{180BA0C3-F1ED-944A-8F28-A04612330E10}" type="datetimeFigureOut">
              <a:rPr lang="en-US" smtClean="0"/>
              <a:t>12/11/2019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286" tIns="46143" rIns="92286" bIns="46143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15790"/>
            <a:ext cx="5608320" cy="4183380"/>
          </a:xfrm>
          <a:prstGeom prst="rect">
            <a:avLst/>
          </a:prstGeom>
        </p:spPr>
        <p:txBody>
          <a:bodyPr vert="horz" lIns="92286" tIns="46143" rIns="92286" bIns="46143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1" y="8829967"/>
            <a:ext cx="3037840" cy="464820"/>
          </a:xfrm>
          <a:prstGeom prst="rect">
            <a:avLst/>
          </a:prstGeom>
        </p:spPr>
        <p:txBody>
          <a:bodyPr vert="horz" lIns="92286" tIns="46143" rIns="92286" bIns="46143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9" y="8829967"/>
            <a:ext cx="3037840" cy="464820"/>
          </a:xfrm>
          <a:prstGeom prst="rect">
            <a:avLst/>
          </a:prstGeom>
        </p:spPr>
        <p:txBody>
          <a:bodyPr vert="horz" lIns="92286" tIns="46143" rIns="92286" bIns="46143" rtlCol="0" anchor="b"/>
          <a:lstStyle>
            <a:lvl1pPr algn="r">
              <a:defRPr sz="1200"/>
            </a:lvl1pPr>
          </a:lstStyle>
          <a:p>
            <a:fld id="{6540146C-DD4C-9444-A432-3A632FF74A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76533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40146C-DD4C-9444-A432-3A632FF74A59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039299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40146C-DD4C-9444-A432-3A632FF74A59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787295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Remove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40146C-DD4C-9444-A432-3A632FF74A59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121948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40146C-DD4C-9444-A432-3A632FF74A59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570969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40146C-DD4C-9444-A432-3A632FF74A59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955803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40146C-DD4C-9444-A432-3A632FF74A59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403263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40146C-DD4C-9444-A432-3A632FF74A59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712895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40146C-DD4C-9444-A432-3A632FF74A59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444921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40146C-DD4C-9444-A432-3A632FF74A59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662796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40146C-DD4C-9444-A432-3A632FF74A59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64349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E38E4D-051A-41E1-86A4-E56916468FD0}" type="datetimeFigureOut">
              <a:rPr lang="en-US" smtClean="0"/>
              <a:t>12/11/2019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6BB73A-582F-4420-9A14-CB10A2B2E5E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E38E4D-051A-41E1-86A4-E56916468FD0}" type="datetimeFigureOut">
              <a:rPr lang="en-US" smtClean="0"/>
              <a:t>12/11/2019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6BB73A-582F-4420-9A14-CB10A2B2E5E8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200" b="1">
                <a:latin typeface="+mn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2pPr marL="754380" indent="-342900">
              <a:buClr>
                <a:schemeClr val="bg2">
                  <a:lumMod val="50000"/>
                </a:schemeClr>
              </a:buClr>
              <a:buFont typeface="Wingdings" panose="05000000000000000000" pitchFamily="2" charset="2"/>
              <a:buChar char="§"/>
              <a:defRPr/>
            </a:lvl2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E38E4D-051A-41E1-86A4-E56916468FD0}" type="datetimeFigureOut">
              <a:rPr lang="en-US" smtClean="0"/>
              <a:t>12/11/2019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6BB73A-582F-4420-9A14-CB10A2B2E5E8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E38E4D-051A-41E1-86A4-E56916468FD0}" type="datetimeFigureOut">
              <a:rPr lang="en-US" smtClean="0"/>
              <a:t>12/11/2019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6BB73A-582F-4420-9A14-CB10A2B2E5E8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E38E4D-051A-41E1-86A4-E56916468FD0}" type="datetimeFigureOut">
              <a:rPr lang="en-US" smtClean="0"/>
              <a:t>12/11/2019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6BB73A-582F-4420-9A14-CB10A2B2E5E8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E38E4D-051A-41E1-86A4-E56916468FD0}" type="datetimeFigureOut">
              <a:rPr lang="en-US" smtClean="0"/>
              <a:t>12/11/2019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6BB73A-582F-4420-9A14-CB10A2B2E5E8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E38E4D-051A-41E1-86A4-E56916468FD0}" type="datetimeFigureOut">
              <a:rPr lang="en-US" smtClean="0"/>
              <a:t>12/11/2019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6BB73A-582F-4420-9A14-CB10A2B2E5E8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E38E4D-051A-41E1-86A4-E56916468FD0}" type="datetimeFigureOut">
              <a:rPr lang="en-US" smtClean="0"/>
              <a:t>12/11/2019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6BB73A-582F-4420-9A14-CB10A2B2E5E8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E38E4D-051A-41E1-86A4-E56916468FD0}" type="datetimeFigureOut">
              <a:rPr lang="en-US" smtClean="0"/>
              <a:t>12/11/2019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6BB73A-582F-4420-9A14-CB10A2B2E5E8}" type="slidenum">
              <a:rPr lang="en-US" smtClean="0"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Drag picture to placeholder or click icon to add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E38E4D-051A-41E1-86A4-E56916468FD0}" type="datetimeFigureOut">
              <a:rPr lang="en-US" smtClean="0"/>
              <a:t>12/11/2019</a:t>
            </a:fld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86BB73A-582F-4420-9A14-CB10A2B2E5E8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886BB73A-582F-4420-9A14-CB10A2B2E5E8}" type="slidenum">
              <a:rPr lang="en-US" smtClean="0"/>
              <a:t>‹#›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7CE38E4D-051A-41E1-86A4-E56916468FD0}" type="datetimeFigureOut">
              <a:rPr lang="en-US" smtClean="0"/>
              <a:t>12/11/2019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0" r:id="rId1"/>
    <p:sldLayoutId id="2147483691" r:id="rId2"/>
    <p:sldLayoutId id="2147483692" r:id="rId3"/>
    <p:sldLayoutId id="2147483693" r:id="rId4"/>
    <p:sldLayoutId id="2147483694" r:id="rId5"/>
    <p:sldLayoutId id="2147483695" r:id="rId6"/>
    <p:sldLayoutId id="2147483696" r:id="rId7"/>
    <p:sldLayoutId id="2147483697" r:id="rId8"/>
    <p:sldLayoutId id="2147483698" r:id="rId9"/>
    <p:sldLayoutId id="2147483699" r:id="rId10"/>
    <p:sldLayoutId id="2147483700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8430436" cy="6557186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</p:pic>
      <p:sp>
        <p:nvSpPr>
          <p:cNvPr id="4" name="TextBox 3"/>
          <p:cNvSpPr txBox="1"/>
          <p:nvPr/>
        </p:nvSpPr>
        <p:spPr>
          <a:xfrm>
            <a:off x="9698619" y="3859945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1761435" y="4300767"/>
            <a:ext cx="5976727" cy="1077218"/>
          </a:xfrm>
          <a:prstGeom prst="rect">
            <a:avLst/>
          </a:prstGeom>
          <a:solidFill>
            <a:schemeClr val="tx2">
              <a:lumMod val="50000"/>
            </a:schemeClr>
          </a:solidFill>
        </p:spPr>
        <p:txBody>
          <a:bodyPr wrap="square">
            <a:spAutoFit/>
          </a:bodyPr>
          <a:lstStyle/>
          <a:p>
            <a:r>
              <a:rPr lang="en-US" sz="3200" dirty="0">
                <a:solidFill>
                  <a:schemeClr val="bg1"/>
                </a:solidFill>
              </a:rPr>
              <a:t>Slide Set 5. Teacher’s Guide for Activities and Safe Play</a:t>
            </a:r>
          </a:p>
        </p:txBody>
      </p:sp>
      <p:sp>
        <p:nvSpPr>
          <p:cNvPr id="6" name="Text Box 2">
            <a:extLst>
              <a:ext uri="{FF2B5EF4-FFF2-40B4-BE49-F238E27FC236}">
                <a16:creationId xmlns:a16="http://schemas.microsoft.com/office/drawing/2014/main" id="{728DDA21-6670-4347-BA60-0EF46FF573C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48087" y="1545994"/>
            <a:ext cx="5801399" cy="13379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2400" b="1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Teaching about the Prevention, Control, and Treatment of Urogenital Schistosomiasis</a:t>
            </a:r>
            <a:endParaRPr lang="en-US" sz="24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50ABB2FA-2A1F-4A6D-840E-DA0B1B316CE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02069" y="6065451"/>
            <a:ext cx="847417" cy="7925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191739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78BF8A-72E1-46B9-AD5D-52F499E2FE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Practicing asking the questions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DE4AD8F-AE34-40E5-8FF2-B03DF46445F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199"/>
            <a:ext cx="7620000" cy="5050857"/>
          </a:xfrm>
        </p:spPr>
        <p:txBody>
          <a:bodyPr>
            <a:normAutofit fontScale="92500" lnSpcReduction="10000"/>
          </a:bodyPr>
          <a:lstStyle/>
          <a:p>
            <a:r>
              <a:rPr lang="en-US" sz="2400" dirty="0"/>
              <a:t>In our class today, the losers will be the team nearest the door</a:t>
            </a:r>
          </a:p>
          <a:p>
            <a:r>
              <a:rPr lang="en-US" sz="2400" dirty="0"/>
              <a:t>Teacher: Ask the schistosomiasis questions</a:t>
            </a:r>
          </a:p>
          <a:p>
            <a:pPr lvl="1">
              <a:buClr>
                <a:schemeClr val="accent3">
                  <a:lumMod val="75000"/>
                </a:schemeClr>
              </a:buClr>
            </a:pPr>
            <a:r>
              <a:rPr lang="en-US" sz="2200" dirty="0"/>
              <a:t>Teacher, say to the losers, “I am so sorry. You have schistosomiasis.” Ask the losers questions the following questions:</a:t>
            </a:r>
          </a:p>
          <a:p>
            <a:pPr lvl="2"/>
            <a:r>
              <a:rPr lang="en-US" dirty="0"/>
              <a:t>How did you get schistosomiasis?</a:t>
            </a:r>
          </a:p>
          <a:p>
            <a:pPr lvl="2"/>
            <a:r>
              <a:rPr lang="en-US" dirty="0"/>
              <a:t>How do you know you have schistosomiasis? </a:t>
            </a:r>
          </a:p>
          <a:p>
            <a:pPr lvl="2"/>
            <a:r>
              <a:rPr lang="en-US" dirty="0"/>
              <a:t>What are your symptoms?</a:t>
            </a:r>
          </a:p>
          <a:p>
            <a:pPr lvl="2"/>
            <a:r>
              <a:rPr lang="en-US" dirty="0"/>
              <a:t>How will you be treated? </a:t>
            </a:r>
          </a:p>
          <a:p>
            <a:pPr lvl="2"/>
            <a:r>
              <a:rPr lang="en-US" dirty="0"/>
              <a:t>How will you prevent getting schistosomiasis next time? </a:t>
            </a:r>
          </a:p>
          <a:p>
            <a:pPr lvl="1">
              <a:buClr>
                <a:schemeClr val="accent3">
                  <a:lumMod val="75000"/>
                </a:schemeClr>
              </a:buClr>
            </a:pPr>
            <a:r>
              <a:rPr lang="en-US" sz="2200" dirty="0"/>
              <a:t>Say to the winners, “It’s great. You do not have schistosomiasis.” Ask the winner the following questions: </a:t>
            </a:r>
          </a:p>
          <a:p>
            <a:pPr lvl="2"/>
            <a:r>
              <a:rPr lang="en-US" dirty="0"/>
              <a:t>How did you prevent getting schistosomiasis?</a:t>
            </a:r>
          </a:p>
          <a:p>
            <a:pPr lvl="2"/>
            <a:r>
              <a:rPr lang="en-US" dirty="0"/>
              <a:t>What did you avoid doing to prevent getting schistosomiasis?</a:t>
            </a:r>
          </a:p>
          <a:p>
            <a:pPr lvl="2"/>
            <a:r>
              <a:rPr lang="en-US" dirty="0"/>
              <a:t>What safe games did you play?</a:t>
            </a:r>
          </a:p>
          <a:p>
            <a:pPr lvl="2"/>
            <a:r>
              <a:rPr lang="en-US" dirty="0"/>
              <a:t>What would you tell your friends who got schistosomiasis?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3241301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3EC328-519E-4EBF-9848-F921F9E421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6559" y="271798"/>
            <a:ext cx="7620000" cy="1143000"/>
          </a:xfrm>
        </p:spPr>
        <p:txBody>
          <a:bodyPr/>
          <a:lstStyle/>
          <a:p>
            <a:r>
              <a:rPr lang="en-US" sz="3200" b="1" dirty="0">
                <a:latin typeface="+mn-lt"/>
              </a:rPr>
              <a:t>Performances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58B7F9-6BC1-4A96-95D2-AA03C65160D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53088" y="1414798"/>
            <a:ext cx="7620000" cy="4992556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</a:pPr>
            <a:r>
              <a:rPr lang="en-US" sz="2400" dirty="0">
                <a:latin typeface="Calibri"/>
                <a:cs typeface="Calibri"/>
              </a:rPr>
              <a:t>Go to the Performances section of your guide</a:t>
            </a:r>
          </a:p>
          <a:p>
            <a:pPr>
              <a:spcBef>
                <a:spcPts val="0"/>
              </a:spcBef>
            </a:pPr>
            <a:endParaRPr lang="en-US" sz="1200" dirty="0">
              <a:latin typeface="Calibri"/>
              <a:cs typeface="Calibri"/>
            </a:endParaRPr>
          </a:p>
          <a:p>
            <a:pPr>
              <a:spcBef>
                <a:spcPts val="0"/>
              </a:spcBef>
            </a:pPr>
            <a:r>
              <a:rPr lang="en-US" sz="2400" dirty="0">
                <a:latin typeface="Calibri"/>
                <a:cs typeface="Calibri"/>
              </a:rPr>
              <a:t>You will see examples of a play and a poem about schistosomiasis</a:t>
            </a:r>
          </a:p>
          <a:p>
            <a:pPr lvl="1">
              <a:spcBef>
                <a:spcPts val="0"/>
              </a:spcBef>
              <a:buClr>
                <a:schemeClr val="accent3">
                  <a:lumMod val="75000"/>
                </a:schemeClr>
              </a:buClr>
              <a:buFont typeface="Wingdings" panose="05000000000000000000" pitchFamily="2" charset="2"/>
              <a:buChar char="§"/>
            </a:pPr>
            <a:r>
              <a:rPr lang="en-US" sz="2200" dirty="0"/>
              <a:t>The plays and poems can be silly and fun</a:t>
            </a:r>
          </a:p>
          <a:p>
            <a:pPr lvl="1">
              <a:spcBef>
                <a:spcPts val="0"/>
              </a:spcBef>
              <a:buClr>
                <a:schemeClr val="accent3">
                  <a:lumMod val="75000"/>
                </a:schemeClr>
              </a:buClr>
              <a:buFont typeface="Wingdings" panose="05000000000000000000" pitchFamily="2" charset="2"/>
              <a:buChar char="§"/>
            </a:pPr>
            <a:r>
              <a:rPr lang="en-US" sz="2200" dirty="0"/>
              <a:t>Let’s go round robin reading the lines in the poem on Page 23 in the guide</a:t>
            </a:r>
          </a:p>
        </p:txBody>
      </p:sp>
    </p:spTree>
    <p:extLst>
      <p:ext uri="{BB962C8B-B14F-4D97-AF65-F5344CB8AC3E}">
        <p14:creationId xmlns:p14="http://schemas.microsoft.com/office/powerpoint/2010/main" val="205263808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6CE299-AB56-402F-A419-64546A4C38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400" y="301325"/>
            <a:ext cx="7886700" cy="1325563"/>
          </a:xfrm>
        </p:spPr>
        <p:txBody>
          <a:bodyPr>
            <a:normAutofit/>
          </a:bodyPr>
          <a:lstStyle/>
          <a:p>
            <a:r>
              <a:rPr lang="en-US" sz="4000" b="1" dirty="0">
                <a:latin typeface="Calibri" panose="020F0502020204030204" pitchFamily="34" charset="0"/>
                <a:cs typeface="Calibri" panose="020F0502020204030204" pitchFamily="34" charset="0"/>
              </a:rPr>
              <a:t>Questions about activities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03C4D1F-D6A7-4A6C-A990-20FC537AC7E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3399" y="1690193"/>
            <a:ext cx="6955055" cy="4203700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en-US" sz="2400" dirty="0">
                <a:latin typeface="Calibri"/>
                <a:cs typeface="Calibri"/>
              </a:rPr>
              <a:t>Do you think your students will like the activities?</a:t>
            </a:r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en-US" sz="2400" dirty="0">
                <a:latin typeface="Calibri"/>
                <a:cs typeface="Calibri"/>
              </a:rPr>
              <a:t>How was it to play the game? </a:t>
            </a:r>
          </a:p>
          <a:p>
            <a:pPr lvl="1">
              <a:spcBef>
                <a:spcPts val="0"/>
              </a:spcBef>
              <a:spcAft>
                <a:spcPts val="600"/>
              </a:spcAft>
              <a:buClr>
                <a:schemeClr val="accent3">
                  <a:lumMod val="75000"/>
                </a:schemeClr>
              </a:buClr>
            </a:pPr>
            <a:r>
              <a:rPr lang="en-US" sz="2400" dirty="0">
                <a:latin typeface="Calibri"/>
                <a:cs typeface="Calibri"/>
              </a:rPr>
              <a:t>Can you picture yourself using safe games with your students? </a:t>
            </a:r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en-US" sz="2400" dirty="0">
                <a:latin typeface="Calibri"/>
                <a:cs typeface="Calibri"/>
              </a:rPr>
              <a:t>Do your students like to perform?</a:t>
            </a:r>
          </a:p>
          <a:p>
            <a:pPr lvl="1">
              <a:spcBef>
                <a:spcPts val="0"/>
              </a:spcBef>
              <a:spcAft>
                <a:spcPts val="600"/>
              </a:spcAft>
              <a:buClr>
                <a:schemeClr val="accent3">
                  <a:lumMod val="75000"/>
                </a:schemeClr>
              </a:buClr>
            </a:pPr>
            <a:r>
              <a:rPr lang="en-US" sz="2400" dirty="0">
                <a:latin typeface="Calibri"/>
                <a:cs typeface="Calibri"/>
              </a:rPr>
              <a:t>Do you think they would be able </a:t>
            </a:r>
          </a:p>
          <a:p>
            <a:pPr lvl="1">
              <a:spcBef>
                <a:spcPts val="0"/>
              </a:spcBef>
              <a:spcAft>
                <a:spcPts val="600"/>
              </a:spcAft>
              <a:buClr>
                <a:schemeClr val="accent3">
                  <a:lumMod val="75000"/>
                </a:schemeClr>
              </a:buClr>
            </a:pPr>
            <a:r>
              <a:rPr lang="en-US" sz="2400" dirty="0">
                <a:latin typeface="Calibri"/>
                <a:cs typeface="Calibri"/>
              </a:rPr>
              <a:t>     to write short poems or plays? </a:t>
            </a:r>
          </a:p>
          <a:p>
            <a:pPr lvl="1">
              <a:spcBef>
                <a:spcPts val="0"/>
              </a:spcBef>
              <a:spcAft>
                <a:spcPts val="600"/>
              </a:spcAft>
              <a:buClr>
                <a:schemeClr val="accent3">
                  <a:lumMod val="75000"/>
                </a:schemeClr>
              </a:buClr>
            </a:pPr>
            <a:r>
              <a:rPr lang="en-US" sz="2400" dirty="0">
                <a:latin typeface="Calibri"/>
                <a:cs typeface="Calibri"/>
              </a:rPr>
              <a:t>Would they like to perform them?</a:t>
            </a:r>
          </a:p>
        </p:txBody>
      </p:sp>
      <p:pic>
        <p:nvPicPr>
          <p:cNvPr id="8" name="Picture 7" descr="P1140231.JP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5840" y="4867948"/>
            <a:ext cx="2376512" cy="1782384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9017026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96027" y="1084404"/>
            <a:ext cx="3810000" cy="3810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761148" y="5042850"/>
            <a:ext cx="35448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>
                <a:solidFill>
                  <a:srgbClr val="3366FF"/>
                </a:solidFill>
              </a:rPr>
              <a:t>Any questions?</a:t>
            </a:r>
          </a:p>
        </p:txBody>
      </p:sp>
    </p:spTree>
    <p:extLst>
      <p:ext uri="{BB962C8B-B14F-4D97-AF65-F5344CB8AC3E}">
        <p14:creationId xmlns:p14="http://schemas.microsoft.com/office/powerpoint/2010/main" val="213582190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35626" y="524656"/>
            <a:ext cx="6231192" cy="1068577"/>
          </a:xfrm>
        </p:spPr>
        <p:txBody>
          <a:bodyPr/>
          <a:lstStyle/>
          <a:p>
            <a:r>
              <a:rPr lang="en-US" sz="3200" b="1" dirty="0">
                <a:latin typeface="+mn-lt"/>
              </a:rPr>
              <a:t>Topics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645FF77-F607-419D-A76D-BC63099F6AB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35626" y="1396528"/>
            <a:ext cx="5959578" cy="4800600"/>
          </a:xfrm>
        </p:spPr>
        <p:txBody>
          <a:bodyPr/>
          <a:lstStyle/>
          <a:p>
            <a:r>
              <a:rPr lang="en-US" sz="2400" dirty="0">
                <a:latin typeface="Calibri"/>
                <a:cs typeface="Calibri"/>
              </a:rPr>
              <a:t>What is the </a:t>
            </a:r>
            <a:r>
              <a:rPr lang="en-US" sz="2400" i="1" dirty="0">
                <a:latin typeface="Calibri"/>
                <a:cs typeface="Calibri"/>
              </a:rPr>
              <a:t>Teacher’s</a:t>
            </a:r>
            <a:r>
              <a:rPr lang="en-US" sz="2400" dirty="0">
                <a:latin typeface="Calibri"/>
                <a:cs typeface="Calibri"/>
              </a:rPr>
              <a:t> </a:t>
            </a:r>
            <a:r>
              <a:rPr lang="en-US" sz="2400" i="1" dirty="0">
                <a:latin typeface="Calibri"/>
                <a:cs typeface="Calibri"/>
              </a:rPr>
              <a:t>Guide for Activities and Safe Play?</a:t>
            </a:r>
          </a:p>
          <a:p>
            <a:r>
              <a:rPr lang="en-US" sz="2400" dirty="0">
                <a:latin typeface="Calibri"/>
                <a:cs typeface="Calibri"/>
              </a:rPr>
              <a:t>Structure of the guide</a:t>
            </a:r>
          </a:p>
          <a:p>
            <a:r>
              <a:rPr lang="en-US" sz="2400" dirty="0">
                <a:latin typeface="Calibri"/>
                <a:cs typeface="Calibri"/>
              </a:rPr>
              <a:t>Practice</a:t>
            </a:r>
          </a:p>
          <a:p>
            <a:pPr lvl="1">
              <a:buClr>
                <a:schemeClr val="accent3">
                  <a:lumMod val="75000"/>
                </a:schemeClr>
              </a:buClr>
            </a:pPr>
            <a:r>
              <a:rPr lang="en-US" sz="2400" dirty="0">
                <a:latin typeface="Calibri"/>
                <a:cs typeface="Calibri"/>
              </a:rPr>
              <a:t>Lesson plan activities</a:t>
            </a:r>
          </a:p>
          <a:p>
            <a:pPr lvl="1">
              <a:buClr>
                <a:schemeClr val="accent3">
                  <a:lumMod val="75000"/>
                </a:schemeClr>
              </a:buClr>
            </a:pPr>
            <a:r>
              <a:rPr lang="en-US" sz="2400" dirty="0">
                <a:latin typeface="Calibri"/>
                <a:cs typeface="Calibri"/>
              </a:rPr>
              <a:t>Safe games</a:t>
            </a:r>
          </a:p>
          <a:p>
            <a:pPr lvl="1">
              <a:buClr>
                <a:schemeClr val="accent3">
                  <a:lumMod val="75000"/>
                </a:schemeClr>
              </a:buClr>
            </a:pPr>
            <a:r>
              <a:rPr lang="en-US" sz="2400" dirty="0">
                <a:latin typeface="Calibri"/>
                <a:cs typeface="Calibri"/>
              </a:rPr>
              <a:t>Performances</a:t>
            </a:r>
          </a:p>
          <a:p>
            <a:r>
              <a:rPr lang="en-US" sz="2400" dirty="0">
                <a:latin typeface="Calibri"/>
                <a:cs typeface="Calibri"/>
              </a:rPr>
              <a:t>What did you learn?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pic>
        <p:nvPicPr>
          <p:cNvPr id="5" name="Picture 4" descr="Screen Shot 2019-03-05 at 1.05.57 PM.pn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59141" y="2228432"/>
            <a:ext cx="2848474" cy="36936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868274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6CE299-AB56-402F-A419-64546A4C38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40099" y="630452"/>
            <a:ext cx="7620000" cy="1143000"/>
          </a:xfrm>
        </p:spPr>
        <p:txBody>
          <a:bodyPr/>
          <a:lstStyle/>
          <a:p>
            <a:r>
              <a:rPr lang="en-US" sz="3200" b="1" dirty="0">
                <a:latin typeface="Calibri" panose="020F0502020204030204" pitchFamily="34" charset="0"/>
                <a:cs typeface="Calibri" panose="020F0502020204030204" pitchFamily="34" charset="0"/>
              </a:rPr>
              <a:t>What 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i</a:t>
            </a:r>
            <a:r>
              <a:rPr lang="en-US" sz="3200" b="1" dirty="0">
                <a:latin typeface="Calibri" panose="020F0502020204030204" pitchFamily="34" charset="0"/>
                <a:cs typeface="Calibri" panose="020F0502020204030204" pitchFamily="34" charset="0"/>
              </a:rPr>
              <a:t>s the </a:t>
            </a:r>
            <a:r>
              <a:rPr lang="en-US" sz="3200" b="1" i="1" dirty="0">
                <a:latin typeface="Calibri" panose="020F0502020204030204" pitchFamily="34" charset="0"/>
                <a:cs typeface="Calibri" panose="020F0502020204030204" pitchFamily="34" charset="0"/>
              </a:rPr>
              <a:t>Teacher’s </a:t>
            </a:r>
            <a:r>
              <a:rPr lang="en-US" i="1" dirty="0">
                <a:latin typeface="Calibri" panose="020F0502020204030204" pitchFamily="34" charset="0"/>
                <a:cs typeface="Calibri" panose="020F0502020204030204" pitchFamily="34" charset="0"/>
              </a:rPr>
              <a:t>Guide for Activities and Safe Play?</a:t>
            </a:r>
            <a:br>
              <a:rPr lang="en-US" sz="3200" b="1" i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endParaRPr lang="en-US" sz="3200" b="1" i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03C4D1F-D6A7-4A6C-A990-20FC537AC7E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63496" y="1782014"/>
            <a:ext cx="7067862" cy="4395298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</a:pPr>
            <a:r>
              <a:rPr lang="en-US" sz="2400" dirty="0">
                <a:latin typeface="Calibri"/>
                <a:cs typeface="Calibri"/>
              </a:rPr>
              <a:t>The </a:t>
            </a:r>
            <a:r>
              <a:rPr lang="en-US" sz="2400" i="1" dirty="0">
                <a:cs typeface="Calibri"/>
              </a:rPr>
              <a:t>Teacher’s Guide for Activities and Safe Play</a:t>
            </a:r>
            <a:br>
              <a:rPr lang="en-US" sz="2400" i="1" dirty="0">
                <a:cs typeface="Calibri"/>
              </a:rPr>
            </a:br>
            <a:r>
              <a:rPr lang="en-US" sz="2400" dirty="0">
                <a:cs typeface="Calibri"/>
              </a:rPr>
              <a:t>includes </a:t>
            </a:r>
            <a:r>
              <a:rPr lang="en-US" sz="2400" dirty="0">
                <a:latin typeface="Calibri"/>
                <a:cs typeface="Calibri"/>
              </a:rPr>
              <a:t>instruction sheets for:</a:t>
            </a:r>
          </a:p>
          <a:p>
            <a:pPr lvl="1">
              <a:spcBef>
                <a:spcPts val="0"/>
              </a:spcBef>
              <a:buClr>
                <a:schemeClr val="accent3">
                  <a:lumMod val="75000"/>
                </a:schemeClr>
              </a:buClr>
            </a:pPr>
            <a:r>
              <a:rPr lang="en-US" dirty="0">
                <a:latin typeface="Calibri"/>
                <a:cs typeface="Calibri"/>
              </a:rPr>
              <a:t>Lesson plan activities</a:t>
            </a:r>
          </a:p>
          <a:p>
            <a:pPr lvl="1">
              <a:spcBef>
                <a:spcPts val="0"/>
              </a:spcBef>
              <a:buClr>
                <a:schemeClr val="accent3">
                  <a:lumMod val="75000"/>
                </a:schemeClr>
              </a:buClr>
            </a:pPr>
            <a:r>
              <a:rPr lang="en-US" dirty="0">
                <a:latin typeface="Calibri"/>
                <a:cs typeface="Calibri"/>
              </a:rPr>
              <a:t>Games</a:t>
            </a:r>
          </a:p>
          <a:p>
            <a:pPr lvl="1">
              <a:spcBef>
                <a:spcPts val="0"/>
              </a:spcBef>
              <a:buClr>
                <a:schemeClr val="accent3">
                  <a:lumMod val="75000"/>
                </a:schemeClr>
              </a:buClr>
            </a:pPr>
            <a:r>
              <a:rPr lang="en-US" dirty="0">
                <a:latin typeface="Calibri"/>
                <a:cs typeface="Calibri"/>
              </a:rPr>
              <a:t>Performances</a:t>
            </a:r>
          </a:p>
          <a:p>
            <a:pPr>
              <a:spcBef>
                <a:spcPts val="0"/>
              </a:spcBef>
            </a:pPr>
            <a:r>
              <a:rPr lang="en-US" sz="2400" dirty="0">
                <a:latin typeface="Calibri"/>
                <a:cs typeface="Calibri"/>
              </a:rPr>
              <a:t>Each activity has an instruction sheet, which explains the purpose of the activity or game, needed supplies, and how to conduct the activity or game</a:t>
            </a:r>
          </a:p>
          <a:p>
            <a:pPr>
              <a:spcBef>
                <a:spcPts val="0"/>
              </a:spcBef>
            </a:pPr>
            <a:r>
              <a:rPr lang="en-US" sz="2400" dirty="0">
                <a:latin typeface="Calibri"/>
                <a:cs typeface="Calibri"/>
              </a:rPr>
              <a:t>Games and performances include suggested age ranges for the activity</a:t>
            </a:r>
          </a:p>
          <a:p>
            <a:pPr>
              <a:lnSpc>
                <a:spcPct val="120000"/>
              </a:lnSpc>
              <a:spcBef>
                <a:spcPts val="0"/>
              </a:spcBef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3257058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6CE299-AB56-402F-A419-64546A4C38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976646"/>
          </a:xfrm>
        </p:spPr>
        <p:txBody>
          <a:bodyPr/>
          <a:lstStyle/>
          <a:p>
            <a:r>
              <a:rPr lang="en-US" dirty="0"/>
              <a:t>Practice using the Lesson 4 Activity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03C4D1F-D6A7-4A6C-A990-20FC537AC7E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251284"/>
            <a:ext cx="7620000" cy="5265830"/>
          </a:xfrm>
        </p:spPr>
        <p:txBody>
          <a:bodyPr>
            <a:normAutofit/>
          </a:bodyPr>
          <a:lstStyle/>
          <a:p>
            <a:r>
              <a:rPr lang="en-US" dirty="0"/>
              <a:t>Go back to the groups of 2 you used for the </a:t>
            </a:r>
            <a:r>
              <a:rPr lang="en-US" i="1" dirty="0"/>
              <a:t>Teacher Lesson Plans </a:t>
            </a:r>
          </a:p>
          <a:p>
            <a:r>
              <a:rPr lang="en-US" dirty="0"/>
              <a:t>The person who was the teacher last time will be the student now</a:t>
            </a:r>
          </a:p>
          <a:p>
            <a:r>
              <a:rPr lang="en-US" dirty="0"/>
              <a:t>Teachers, first teach using Lesson 4 from the </a:t>
            </a:r>
            <a:r>
              <a:rPr lang="en-US" i="1" dirty="0"/>
              <a:t>Teacher Lesson Plans. </a:t>
            </a:r>
            <a:r>
              <a:rPr lang="en-US" dirty="0"/>
              <a:t>Be sure to use the flipchart on the blood fluke life cycle</a:t>
            </a:r>
          </a:p>
          <a:p>
            <a:r>
              <a:rPr lang="en-US" dirty="0"/>
              <a:t>Then use the instructions for the Lesson 4 activity explaining what the student should do</a:t>
            </a:r>
          </a:p>
          <a:p>
            <a:r>
              <a:rPr lang="en-US" dirty="0"/>
              <a:t>Teachers and students should both do the activity</a:t>
            </a:r>
          </a:p>
          <a:p>
            <a:r>
              <a:rPr lang="en-US" dirty="0"/>
              <a:t>When the student is done, teachers should check the student’s work and give feedback</a:t>
            </a:r>
          </a:p>
          <a:p>
            <a:r>
              <a:rPr lang="en-US" dirty="0"/>
              <a:t>Teachers, remember to use your active learning skills</a:t>
            </a:r>
          </a:p>
          <a:p>
            <a:pPr lvl="1">
              <a:buClr>
                <a:schemeClr val="accent3">
                  <a:lumMod val="75000"/>
                </a:schemeClr>
              </a:buClr>
            </a:pPr>
            <a:r>
              <a:rPr lang="en-US" dirty="0"/>
              <a:t>Smile</a:t>
            </a:r>
          </a:p>
          <a:p>
            <a:pPr lvl="1">
              <a:buClr>
                <a:schemeClr val="accent3">
                  <a:lumMod val="75000"/>
                </a:schemeClr>
              </a:buClr>
            </a:pPr>
            <a:r>
              <a:rPr lang="en-US" dirty="0"/>
              <a:t>Give positive feedback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9931064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6CE299-AB56-402F-A419-64546A4C38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44383" y="349589"/>
            <a:ext cx="6887978" cy="1143000"/>
          </a:xfrm>
        </p:spPr>
        <p:txBody>
          <a:bodyPr/>
          <a:lstStyle/>
          <a:p>
            <a:r>
              <a:rPr lang="en-US" sz="3200" b="1" dirty="0">
                <a:latin typeface="Calibri" panose="020F0502020204030204" pitchFamily="34" charset="0"/>
                <a:cs typeface="Calibri" panose="020F0502020204030204" pitchFamily="34" charset="0"/>
              </a:rPr>
              <a:t>Practice using the Lesson 5 Activity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03C4D1F-D6A7-4A6C-A990-20FC537AC7E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44384" y="1351724"/>
            <a:ext cx="6319568" cy="3527552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</a:pPr>
            <a:r>
              <a:rPr lang="en-US" sz="2400" dirty="0"/>
              <a:t>Switch roles</a:t>
            </a:r>
          </a:p>
          <a:p>
            <a:pPr>
              <a:spcBef>
                <a:spcPts val="0"/>
              </a:spcBef>
              <a:buClr>
                <a:srgbClr val="0070C0"/>
              </a:buClr>
            </a:pPr>
            <a:r>
              <a:rPr lang="en-US" sz="2400" dirty="0"/>
              <a:t>Teachers, use the instructions for Lesson 5 activity to teach the student how to do the activity</a:t>
            </a:r>
          </a:p>
          <a:p>
            <a:pPr>
              <a:spcBef>
                <a:spcPts val="0"/>
              </a:spcBef>
              <a:buClr>
                <a:srgbClr val="0070C0"/>
              </a:buClr>
            </a:pPr>
            <a:r>
              <a:rPr lang="en-US" sz="2400" dirty="0"/>
              <a:t>Students, do the activity</a:t>
            </a:r>
          </a:p>
          <a:p>
            <a:pPr>
              <a:spcBef>
                <a:spcPts val="0"/>
              </a:spcBef>
              <a:buClr>
                <a:srgbClr val="0070C0"/>
              </a:buClr>
            </a:pPr>
            <a:r>
              <a:rPr lang="en-US" sz="2400" dirty="0"/>
              <a:t>Teachers, check the student’s work and give feedback</a:t>
            </a:r>
          </a:p>
        </p:txBody>
      </p:sp>
    </p:spTree>
    <p:extLst>
      <p:ext uri="{BB962C8B-B14F-4D97-AF65-F5344CB8AC3E}">
        <p14:creationId xmlns:p14="http://schemas.microsoft.com/office/powerpoint/2010/main" val="139021223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2950" y="274638"/>
            <a:ext cx="7334250" cy="1143000"/>
          </a:xfrm>
        </p:spPr>
        <p:txBody>
          <a:bodyPr/>
          <a:lstStyle/>
          <a:p>
            <a:r>
              <a:rPr lang="en-US" sz="3200" b="1" dirty="0">
                <a:latin typeface="+mn-lt"/>
              </a:rPr>
              <a:t>Safe games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314830"/>
            <a:ext cx="4878280" cy="4590288"/>
          </a:xfrm>
        </p:spPr>
        <p:txBody>
          <a:bodyPr>
            <a:normAutofit fontScale="85000" lnSpcReduction="20000"/>
          </a:bodyPr>
          <a:lstStyle/>
          <a:p>
            <a:pPr>
              <a:lnSpc>
                <a:spcPct val="110000"/>
              </a:lnSpc>
            </a:pPr>
            <a:r>
              <a:rPr lang="en-US" dirty="0">
                <a:latin typeface="Calibri"/>
                <a:cs typeface="Calibri"/>
              </a:rPr>
              <a:t>Children learn best when learning is fun</a:t>
            </a:r>
          </a:p>
          <a:p>
            <a:pPr>
              <a:lnSpc>
                <a:spcPct val="110000"/>
              </a:lnSpc>
            </a:pPr>
            <a:r>
              <a:rPr lang="en-US" dirty="0">
                <a:latin typeface="Calibri"/>
                <a:cs typeface="Calibri"/>
              </a:rPr>
              <a:t>“Safe games” provide fun while keeping them out of contaminated water and teaching about preventing schistosomiasis</a:t>
            </a:r>
          </a:p>
          <a:p>
            <a:pPr>
              <a:lnSpc>
                <a:spcPct val="110000"/>
              </a:lnSpc>
            </a:pPr>
            <a:r>
              <a:rPr lang="en-US" dirty="0">
                <a:latin typeface="Calibri"/>
                <a:cs typeface="Calibri"/>
              </a:rPr>
              <a:t>Some  examples of safe games are:</a:t>
            </a:r>
          </a:p>
          <a:p>
            <a:pPr lvl="1">
              <a:lnSpc>
                <a:spcPct val="110000"/>
              </a:lnSpc>
              <a:buFont typeface="Wingdings" panose="05000000000000000000" pitchFamily="2" charset="2"/>
              <a:buChar char="§"/>
            </a:pPr>
            <a:r>
              <a:rPr lang="en-US" dirty="0">
                <a:latin typeface="Calibri"/>
                <a:cs typeface="Calibri"/>
              </a:rPr>
              <a:t>Sack races</a:t>
            </a:r>
          </a:p>
          <a:p>
            <a:pPr lvl="1">
              <a:lnSpc>
                <a:spcPct val="110000"/>
              </a:lnSpc>
              <a:buFont typeface="Wingdings" panose="05000000000000000000" pitchFamily="2" charset="2"/>
              <a:buChar char="§"/>
            </a:pPr>
            <a:r>
              <a:rPr lang="en-US" dirty="0">
                <a:latin typeface="Calibri"/>
                <a:cs typeface="Calibri"/>
              </a:rPr>
              <a:t>Running races</a:t>
            </a:r>
          </a:p>
          <a:p>
            <a:pPr lvl="1">
              <a:lnSpc>
                <a:spcPct val="110000"/>
              </a:lnSpc>
              <a:buFont typeface="Wingdings" panose="05000000000000000000" pitchFamily="2" charset="2"/>
              <a:buChar char="§"/>
            </a:pPr>
            <a:r>
              <a:rPr lang="en-US" dirty="0">
                <a:latin typeface="Calibri"/>
                <a:cs typeface="Calibri"/>
              </a:rPr>
              <a:t>Toss game</a:t>
            </a:r>
          </a:p>
          <a:p>
            <a:pPr lvl="1">
              <a:lnSpc>
                <a:spcPct val="110000"/>
              </a:lnSpc>
              <a:buFont typeface="Wingdings" panose="05000000000000000000" pitchFamily="2" charset="2"/>
              <a:buChar char="§"/>
            </a:pPr>
            <a:r>
              <a:rPr lang="en-US" dirty="0">
                <a:latin typeface="Calibri"/>
                <a:cs typeface="Calibri"/>
              </a:rPr>
              <a:t>Tug-of-war</a:t>
            </a:r>
          </a:p>
          <a:p>
            <a:pPr>
              <a:lnSpc>
                <a:spcPct val="110000"/>
              </a:lnSpc>
            </a:pPr>
            <a:r>
              <a:rPr lang="en-US" dirty="0">
                <a:latin typeface="Calibri"/>
                <a:cs typeface="Calibri"/>
              </a:rPr>
              <a:t>Can you think of others?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pic>
        <p:nvPicPr>
          <p:cNvPr id="5" name="Picture 4" descr="IMG_7074.jpg"/>
          <p:cNvPicPr/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757"/>
          <a:stretch/>
        </p:blipFill>
        <p:spPr>
          <a:xfrm>
            <a:off x="5060336" y="4282092"/>
            <a:ext cx="1984248" cy="2110734"/>
          </a:xfrm>
          <a:prstGeom prst="rect">
            <a:avLst/>
          </a:prstGeom>
          <a:ln w="28575">
            <a:solidFill>
              <a:schemeClr val="tx1"/>
            </a:solidFill>
          </a:ln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98AEF04F-C009-49AA-ADEC-D6424A89DEC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52007" y="1314449"/>
            <a:ext cx="1714559" cy="2295525"/>
          </a:xfrm>
          <a:prstGeom prst="rect">
            <a:avLst/>
          </a:prstGeom>
          <a:ln w="28575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65270050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3CD4CE-B0B7-4955-B2BB-FC10293185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Safe games in the </a:t>
            </a:r>
            <a:r>
              <a:rPr lang="en-US" i="1" dirty="0"/>
              <a:t>Teacher’s Guide for Activities and Safe Play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DD209EA-54A3-4D6A-8752-A1381BF81A3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0888" y="1420521"/>
            <a:ext cx="7586312" cy="4800600"/>
          </a:xfrm>
        </p:spPr>
        <p:txBody>
          <a:bodyPr>
            <a:normAutofit lnSpcReduction="10000"/>
          </a:bodyPr>
          <a:lstStyle/>
          <a:p>
            <a:r>
              <a:rPr lang="en-US" sz="2400" dirty="0">
                <a:latin typeface="Calibri"/>
                <a:cs typeface="Calibri"/>
              </a:rPr>
              <a:t>The </a:t>
            </a:r>
            <a:r>
              <a:rPr lang="en-US" sz="2400" i="1" dirty="0"/>
              <a:t>Teacher’s Guide for Activities and Safe Play </a:t>
            </a:r>
            <a:r>
              <a:rPr lang="en-US" sz="2400" dirty="0">
                <a:latin typeface="Calibri"/>
                <a:cs typeface="Calibri"/>
              </a:rPr>
              <a:t>includes instructions for safe games</a:t>
            </a:r>
          </a:p>
          <a:p>
            <a:pPr lvl="1">
              <a:buClr>
                <a:schemeClr val="accent3">
                  <a:lumMod val="75000"/>
                </a:schemeClr>
              </a:buClr>
            </a:pPr>
            <a:r>
              <a:rPr lang="en-US" dirty="0">
                <a:latin typeface="Calibri"/>
                <a:cs typeface="Calibri"/>
              </a:rPr>
              <a:t>Purpose</a:t>
            </a:r>
          </a:p>
          <a:p>
            <a:pPr lvl="1">
              <a:buClr>
                <a:schemeClr val="accent3">
                  <a:lumMod val="75000"/>
                </a:schemeClr>
              </a:buClr>
            </a:pPr>
            <a:r>
              <a:rPr lang="en-US" dirty="0">
                <a:latin typeface="Calibri"/>
                <a:cs typeface="Calibri"/>
              </a:rPr>
              <a:t>Appropriate ages</a:t>
            </a:r>
          </a:p>
          <a:p>
            <a:pPr lvl="1">
              <a:buClr>
                <a:schemeClr val="accent3">
                  <a:lumMod val="75000"/>
                </a:schemeClr>
              </a:buClr>
            </a:pPr>
            <a:r>
              <a:rPr lang="en-US" dirty="0">
                <a:latin typeface="Calibri"/>
                <a:cs typeface="Calibri"/>
              </a:rPr>
              <a:t>Supplies needed</a:t>
            </a:r>
          </a:p>
          <a:p>
            <a:pPr lvl="1">
              <a:buClr>
                <a:schemeClr val="accent3">
                  <a:lumMod val="75000"/>
                </a:schemeClr>
              </a:buClr>
            </a:pPr>
            <a:r>
              <a:rPr lang="en-US" dirty="0">
                <a:latin typeface="Calibri"/>
                <a:cs typeface="Calibri"/>
              </a:rPr>
              <a:t>How to play</a:t>
            </a:r>
          </a:p>
          <a:p>
            <a:pPr lvl="1">
              <a:buClr>
                <a:schemeClr val="accent3">
                  <a:lumMod val="75000"/>
                </a:schemeClr>
              </a:buClr>
            </a:pPr>
            <a:r>
              <a:rPr lang="en-US" dirty="0">
                <a:latin typeface="Calibri"/>
                <a:cs typeface="Calibri"/>
              </a:rPr>
              <a:t>Questions about schistosomiasis to ask as part of each game</a:t>
            </a:r>
          </a:p>
          <a:p>
            <a:r>
              <a:rPr lang="en-US" sz="2400" dirty="0">
                <a:latin typeface="Calibri"/>
                <a:cs typeface="Calibri"/>
              </a:rPr>
              <a:t>Open the guide to the table of contents</a:t>
            </a:r>
          </a:p>
          <a:p>
            <a:r>
              <a:rPr lang="en-US" sz="2400" dirty="0">
                <a:latin typeface="Calibri"/>
                <a:cs typeface="Calibri"/>
              </a:rPr>
              <a:t>In the section on safe games, what games look familiar? What games are new to you? </a:t>
            </a:r>
          </a:p>
          <a:p>
            <a:r>
              <a:rPr lang="en-US" sz="2400" dirty="0">
                <a:latin typeface="Calibri"/>
                <a:cs typeface="Calibri"/>
              </a:rPr>
              <a:t>Note that most games require some preparation in advance. For example, you have to make a toss game board for the toss game</a:t>
            </a:r>
          </a:p>
          <a:p>
            <a:pPr lvl="1"/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1130290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3CD4CE-B0B7-4955-B2BB-FC10293185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Schistosomiasis questions to ask during games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DD209EA-54A3-4D6A-8752-A1381BF81A3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417638"/>
            <a:ext cx="7620000" cy="4800600"/>
          </a:xfrm>
        </p:spPr>
        <p:txBody>
          <a:bodyPr>
            <a:normAutofit lnSpcReduction="10000"/>
          </a:bodyPr>
          <a:lstStyle/>
          <a:p>
            <a:r>
              <a:rPr lang="en-US" sz="2400" dirty="0">
                <a:latin typeface="Calibri"/>
                <a:cs typeface="Calibri"/>
              </a:rPr>
              <a:t>Questions about schistosomiasis prevention are included in each game, the same ones each time</a:t>
            </a:r>
          </a:p>
          <a:p>
            <a:pPr lvl="1">
              <a:buClr>
                <a:schemeClr val="accent3">
                  <a:lumMod val="75000"/>
                </a:schemeClr>
              </a:buClr>
            </a:pPr>
            <a:r>
              <a:rPr lang="en-US" dirty="0">
                <a:latin typeface="Calibri"/>
                <a:cs typeface="Calibri"/>
              </a:rPr>
              <a:t>The questions are the most important part of the game</a:t>
            </a:r>
          </a:p>
          <a:p>
            <a:pPr lvl="1">
              <a:buClr>
                <a:schemeClr val="accent3">
                  <a:lumMod val="75000"/>
                </a:schemeClr>
              </a:buClr>
            </a:pPr>
            <a:r>
              <a:rPr lang="en-US" dirty="0">
                <a:latin typeface="Calibri"/>
                <a:cs typeface="Calibri"/>
              </a:rPr>
              <a:t>They reinforce messages about schistosomiasis prevention</a:t>
            </a:r>
          </a:p>
          <a:p>
            <a:pPr lvl="1">
              <a:buClr>
                <a:schemeClr val="accent3">
                  <a:lumMod val="75000"/>
                </a:schemeClr>
              </a:buClr>
            </a:pPr>
            <a:r>
              <a:rPr lang="en-US" dirty="0">
                <a:latin typeface="Calibri"/>
                <a:cs typeface="Calibri"/>
              </a:rPr>
              <a:t>Let’s go round robin reading the questions and answers</a:t>
            </a:r>
          </a:p>
          <a:p>
            <a:r>
              <a:rPr lang="en-US" sz="2400" dirty="0">
                <a:latin typeface="Calibri"/>
                <a:cs typeface="Calibri"/>
              </a:rPr>
              <a:t>Turn to </a:t>
            </a:r>
            <a:r>
              <a:rPr lang="en-US" sz="2400" i="1" dirty="0">
                <a:latin typeface="Calibri"/>
                <a:cs typeface="Calibri"/>
              </a:rPr>
              <a:t>Safe Game 1: Skipping Rope</a:t>
            </a:r>
            <a:r>
              <a:rPr lang="en-US" sz="2400" dirty="0">
                <a:latin typeface="Calibri"/>
                <a:cs typeface="Calibri"/>
              </a:rPr>
              <a:t>, in the guide. At the bottom are the questions.</a:t>
            </a:r>
          </a:p>
          <a:p>
            <a:pPr lvl="1">
              <a:buClr>
                <a:schemeClr val="accent3">
                  <a:lumMod val="75000"/>
                </a:schemeClr>
              </a:buClr>
            </a:pPr>
            <a:r>
              <a:rPr lang="en-US" dirty="0">
                <a:latin typeface="Calibri"/>
                <a:cs typeface="Calibri"/>
              </a:rPr>
              <a:t>The losers have to answer questions about having schistosomiasis</a:t>
            </a:r>
          </a:p>
          <a:p>
            <a:pPr lvl="1">
              <a:buClr>
                <a:schemeClr val="accent3">
                  <a:lumMod val="75000"/>
                </a:schemeClr>
              </a:buClr>
            </a:pPr>
            <a:r>
              <a:rPr lang="en-US" dirty="0">
                <a:latin typeface="Calibri"/>
                <a:cs typeface="Calibri"/>
              </a:rPr>
              <a:t>The winners get to answer questions about how they prevented schistosomiasis</a:t>
            </a:r>
          </a:p>
          <a:p>
            <a:r>
              <a:rPr lang="en-US" sz="2400" dirty="0">
                <a:latin typeface="Calibri"/>
                <a:cs typeface="Calibri"/>
              </a:rPr>
              <a:t>Let’s go round robin and read the questions to </a:t>
            </a:r>
            <a:r>
              <a:rPr lang="en-US" sz="2400">
                <a:latin typeface="Calibri"/>
                <a:cs typeface="Calibri"/>
              </a:rPr>
              <a:t>ask the losers</a:t>
            </a:r>
            <a:endParaRPr lang="en-US" sz="2400" dirty="0">
              <a:latin typeface="Calibri"/>
              <a:cs typeface="Calibri"/>
            </a:endParaRPr>
          </a:p>
          <a:p>
            <a:pPr lvl="1"/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8817679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78BF8A-72E1-46B9-AD5D-52F499E2FE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4773" y="-131080"/>
            <a:ext cx="7620000" cy="1143000"/>
          </a:xfrm>
        </p:spPr>
        <p:txBody>
          <a:bodyPr/>
          <a:lstStyle/>
          <a:p>
            <a:r>
              <a:rPr lang="en-US" sz="3200" b="1" dirty="0">
                <a:latin typeface="+mn-lt"/>
              </a:rPr>
              <a:t>Practicing </a:t>
            </a:r>
            <a:r>
              <a:rPr lang="en-US" dirty="0"/>
              <a:t>s</a:t>
            </a:r>
            <a:r>
              <a:rPr lang="en-US" sz="3200" b="1" dirty="0">
                <a:latin typeface="+mn-lt"/>
              </a:rPr>
              <a:t>afe games: tug-of-war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DE4AD8F-AE34-40E5-8FF2-B03DF46445F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4773" y="781529"/>
            <a:ext cx="7758779" cy="5667949"/>
          </a:xfrm>
        </p:spPr>
        <p:txBody>
          <a:bodyPr>
            <a:normAutofit lnSpcReduction="10000"/>
          </a:bodyPr>
          <a:lstStyle/>
          <a:p>
            <a:r>
              <a:rPr lang="en-US" dirty="0"/>
              <a:t>Let’s practice leading and playing Safe Games</a:t>
            </a:r>
          </a:p>
          <a:p>
            <a:r>
              <a:rPr lang="en-US" dirty="0"/>
              <a:t>Turn to </a:t>
            </a:r>
            <a:r>
              <a:rPr lang="en-US" i="1" dirty="0"/>
              <a:t>Safe Game 2: Tug-of-War</a:t>
            </a:r>
            <a:r>
              <a:rPr lang="en-US" dirty="0"/>
              <a:t> </a:t>
            </a:r>
          </a:p>
          <a:p>
            <a:r>
              <a:rPr lang="en-US" dirty="0"/>
              <a:t>Let’s continue going round robin</a:t>
            </a:r>
          </a:p>
          <a:p>
            <a:pPr lvl="1">
              <a:buClr>
                <a:schemeClr val="accent3">
                  <a:lumMod val="75000"/>
                </a:schemeClr>
              </a:buClr>
              <a:buFont typeface="Wingdings" panose="05000000000000000000" pitchFamily="2" charset="2"/>
              <a:buChar char="§"/>
            </a:pPr>
            <a:r>
              <a:rPr lang="en-US" dirty="0"/>
              <a:t>Next person: Read the purpose</a:t>
            </a:r>
          </a:p>
          <a:p>
            <a:pPr lvl="1">
              <a:buClr>
                <a:schemeClr val="accent3">
                  <a:lumMod val="75000"/>
                </a:schemeClr>
              </a:buClr>
              <a:buFont typeface="Wingdings" panose="05000000000000000000" pitchFamily="2" charset="2"/>
              <a:buChar char="§"/>
            </a:pPr>
            <a:r>
              <a:rPr lang="en-US" dirty="0"/>
              <a:t>Next person: Read the supplies</a:t>
            </a:r>
          </a:p>
          <a:p>
            <a:pPr lvl="1">
              <a:buClr>
                <a:schemeClr val="accent3">
                  <a:lumMod val="75000"/>
                </a:schemeClr>
              </a:buClr>
              <a:buFont typeface="Wingdings" panose="05000000000000000000" pitchFamily="2" charset="2"/>
              <a:buChar char="§"/>
            </a:pPr>
            <a:r>
              <a:rPr lang="en-US" dirty="0"/>
              <a:t>Next person: Prepare the rope according to the instructions</a:t>
            </a:r>
          </a:p>
          <a:p>
            <a:r>
              <a:rPr lang="en-US" dirty="0"/>
              <a:t>Next person will be the teacher. Please come to the front</a:t>
            </a:r>
          </a:p>
          <a:p>
            <a:r>
              <a:rPr lang="en-US" dirty="0"/>
              <a:t>The left half of the room will be one team, and the right half will be the other</a:t>
            </a:r>
          </a:p>
          <a:p>
            <a:pPr lvl="1">
              <a:buClr>
                <a:schemeClr val="accent3">
                  <a:lumMod val="75000"/>
                </a:schemeClr>
              </a:buClr>
            </a:pPr>
            <a:r>
              <a:rPr lang="en-US" dirty="0"/>
              <a:t>Because we are inside, we will do a modified version—we won’t tug too hard</a:t>
            </a:r>
          </a:p>
          <a:p>
            <a:r>
              <a:rPr lang="en-US" dirty="0"/>
              <a:t>Teacher, please explain the game</a:t>
            </a:r>
          </a:p>
          <a:p>
            <a:pPr lvl="1">
              <a:buClr>
                <a:schemeClr val="accent3">
                  <a:lumMod val="75000"/>
                </a:schemeClr>
              </a:buClr>
            </a:pPr>
            <a:r>
              <a:rPr lang="en-US" dirty="0"/>
              <a:t>Does everyone understand?</a:t>
            </a:r>
          </a:p>
          <a:p>
            <a:r>
              <a:rPr lang="en-US" dirty="0"/>
              <a:t>Teacher, please start the game</a:t>
            </a:r>
          </a:p>
          <a:p>
            <a:pPr lvl="1">
              <a:buClr>
                <a:schemeClr val="accent3">
                  <a:lumMod val="75000"/>
                </a:schemeClr>
              </a:buClr>
            </a:pPr>
            <a:r>
              <a:rPr lang="en-US" dirty="0"/>
              <a:t>In our class today, we will pretend to tug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pic>
        <p:nvPicPr>
          <p:cNvPr id="6" name="Picture 5" descr="IMG_20150225_144419.jpg"/>
          <p:cNvPicPr>
            <a:picLocks noChangeAspect="1"/>
          </p:cNvPicPr>
          <p:nvPr/>
        </p:nvPicPr>
        <p:blipFill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5132" y="4322280"/>
            <a:ext cx="1210632" cy="1992864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197665020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djacency">
  <a:themeElements>
    <a:clrScheme name="Executive">
      <a:dk1>
        <a:sysClr val="windowText" lastClr="000000"/>
      </a:dk1>
      <a:lt1>
        <a:sysClr val="window" lastClr="FFFFFF"/>
      </a:lt1>
      <a:dk2>
        <a:srgbClr val="2F5897"/>
      </a:dk2>
      <a:lt2>
        <a:srgbClr val="E4E9EF"/>
      </a:lt2>
      <a:accent1>
        <a:srgbClr val="6076B4"/>
      </a:accent1>
      <a:accent2>
        <a:srgbClr val="9C5252"/>
      </a:accent2>
      <a:accent3>
        <a:srgbClr val="E68422"/>
      </a:accent3>
      <a:accent4>
        <a:srgbClr val="846648"/>
      </a:accent4>
      <a:accent5>
        <a:srgbClr val="63891F"/>
      </a:accent5>
      <a:accent6>
        <a:srgbClr val="758085"/>
      </a:accent6>
      <a:hlink>
        <a:srgbClr val="3399FF"/>
      </a:hlink>
      <a:folHlink>
        <a:srgbClr val="B2B2B2"/>
      </a:folHlink>
    </a:clrScheme>
    <a:fontScheme name="Adjacency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Adjacency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9DC401AFAB8BA248BE2B469835572419" ma:contentTypeVersion="8" ma:contentTypeDescription="Create a new document." ma:contentTypeScope="" ma:versionID="73c550f58388110293fc264549b403d5">
  <xsd:schema xmlns:xsd="http://www.w3.org/2001/XMLSchema" xmlns:xs="http://www.w3.org/2001/XMLSchema" xmlns:p="http://schemas.microsoft.com/office/2006/metadata/properties" xmlns:ns2="a4ecec9d-3957-4ce3-a88f-3cafdb560bca" xmlns:ns3="65a248ca-af82-41d4-811e-3b1b95bf39ea" targetNamespace="http://schemas.microsoft.com/office/2006/metadata/properties" ma:root="true" ma:fieldsID="a7aabe87a9a681768adc7d7a11152463" ns2:_="" ns3:_="">
    <xsd:import namespace="a4ecec9d-3957-4ce3-a88f-3cafdb560bca"/>
    <xsd:import namespace="65a248ca-af82-41d4-811e-3b1b95bf39ea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OCR" minOccurs="0"/>
                <xsd:element ref="ns3:SharedWithUsers" minOccurs="0"/>
                <xsd:element ref="ns3:SharedWithDetails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4ecec9d-3957-4ce3-a88f-3cafdb560bc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5a248ca-af82-41d4-811e-3b1b95bf39ea" elementFormDefault="qualified">
    <xsd:import namespace="http://schemas.microsoft.com/office/2006/documentManagement/types"/>
    <xsd:import namespace="http://schemas.microsoft.com/office/infopath/2007/PartnerControls"/>
    <xsd:element name="SharedWithUsers" ma:index="13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4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9A6469B5-A285-4FE2-A6D7-622BFF230B57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772314BA-E948-46AF-B800-FEE83E5EA4B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a4ecec9d-3957-4ce3-a88f-3cafdb560bca"/>
    <ds:schemaRef ds:uri="65a248ca-af82-41d4-811e-3b1b95bf39e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E86CBFF0-97D0-4F79-ABE2-C3244271454F}">
  <ds:schemaRefs>
    <ds:schemaRef ds:uri="http://schemas.microsoft.com/office/2006/metadata/properties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Adjacency.thmx</Template>
  <TotalTime>11039</TotalTime>
  <Words>888</Words>
  <Application>Microsoft Office PowerPoint</Application>
  <PresentationFormat>On-screen Show (4:3)</PresentationFormat>
  <Paragraphs>119</Paragraphs>
  <Slides>13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8" baseType="lpstr">
      <vt:lpstr>Arial</vt:lpstr>
      <vt:lpstr>Calibri</vt:lpstr>
      <vt:lpstr>Cambria</vt:lpstr>
      <vt:lpstr>Wingdings</vt:lpstr>
      <vt:lpstr>Adjacency</vt:lpstr>
      <vt:lpstr>PowerPoint Presentation</vt:lpstr>
      <vt:lpstr>Topics</vt:lpstr>
      <vt:lpstr>What is the Teacher’s Guide for Activities and Safe Play? </vt:lpstr>
      <vt:lpstr>Practice using the Lesson 4 Activity </vt:lpstr>
      <vt:lpstr>Practice using the Lesson 5 Activity</vt:lpstr>
      <vt:lpstr>Safe games </vt:lpstr>
      <vt:lpstr>Safe games in the Teacher’s Guide for Activities and Safe Play</vt:lpstr>
      <vt:lpstr>Schistosomiasis questions to ask during games</vt:lpstr>
      <vt:lpstr>Practicing safe games: tug-of-war</vt:lpstr>
      <vt:lpstr>Practicing asking the questions</vt:lpstr>
      <vt:lpstr>Performances</vt:lpstr>
      <vt:lpstr>Questions about activities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PARTICIPATORY TRAINING METHODOLOGY AND MATERIALS</dc:title>
  <dc:creator>Bobbie Person</dc:creator>
  <cp:lastModifiedBy>Anouk Gouvras</cp:lastModifiedBy>
  <cp:revision>311</cp:revision>
  <cp:lastPrinted>2019-03-09T15:54:44Z</cp:lastPrinted>
  <dcterms:created xsi:type="dcterms:W3CDTF">2016-11-17T15:21:49Z</dcterms:created>
  <dcterms:modified xsi:type="dcterms:W3CDTF">2019-12-11T11:45:30Z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0x0101009DC401AFAB8BA248BE2B469835572419</vt:lpwstr>
  </property>
</Properties>
</file>