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4"/>
  </p:notesMasterIdLst>
  <p:handoutMasterIdLst>
    <p:handoutMasterId r:id="rId15"/>
  </p:handoutMasterIdLst>
  <p:sldIdLst>
    <p:sldId id="256" r:id="rId5"/>
    <p:sldId id="281" r:id="rId6"/>
    <p:sldId id="257" r:id="rId7"/>
    <p:sldId id="285" r:id="rId8"/>
    <p:sldId id="259" r:id="rId9"/>
    <p:sldId id="284" r:id="rId10"/>
    <p:sldId id="282" r:id="rId11"/>
    <p:sldId id="287" r:id="rId12"/>
    <p:sldId id="288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246FCA-ABA2-43E6-A4DC-D38F6539D076}" v="4" dt="2019-12-11T11:31:15.3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08" autoAdjust="0"/>
  </p:normalViewPr>
  <p:slideViewPr>
    <p:cSldViewPr snapToGrid="0" snapToObjects="1">
      <p:cViewPr varScale="1">
        <p:scale>
          <a:sx n="42" d="100"/>
          <a:sy n="42" d="100"/>
        </p:scale>
        <p:origin x="5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4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60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46246FCA-ABA2-43E6-A4DC-D38F6539D076}"/>
    <pc:docChg chg="modSld">
      <pc:chgData name="Anouk Gouvras" userId="7f9e6bef-5492-4b2b-bdb4-1c8f4f9730b1" providerId="ADAL" clId="{46246FCA-ABA2-43E6-A4DC-D38F6539D076}" dt="2019-12-11T11:33:07.604" v="20" actId="114"/>
      <pc:docMkLst>
        <pc:docMk/>
      </pc:docMkLst>
      <pc:sldChg chg="modSp">
        <pc:chgData name="Anouk Gouvras" userId="7f9e6bef-5492-4b2b-bdb4-1c8f4f9730b1" providerId="ADAL" clId="{46246FCA-ABA2-43E6-A4DC-D38F6539D076}" dt="2019-12-11T11:31:15.376" v="3" actId="20577"/>
        <pc:sldMkLst>
          <pc:docMk/>
          <pc:sldMk cId="1214996948" sldId="257"/>
        </pc:sldMkLst>
        <pc:spChg chg="mod">
          <ac:chgData name="Anouk Gouvras" userId="7f9e6bef-5492-4b2b-bdb4-1c8f4f9730b1" providerId="ADAL" clId="{46246FCA-ABA2-43E6-A4DC-D38F6539D076}" dt="2019-12-11T11:31:15.376" v="3" actId="20577"/>
          <ac:spMkLst>
            <pc:docMk/>
            <pc:sldMk cId="1214996948" sldId="25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46246FCA-ABA2-43E6-A4DC-D38F6539D076}" dt="2019-12-11T11:33:07.604" v="20" actId="114"/>
        <pc:sldMkLst>
          <pc:docMk/>
          <pc:sldMk cId="3285491251" sldId="282"/>
        </pc:sldMkLst>
        <pc:spChg chg="mod">
          <ac:chgData name="Anouk Gouvras" userId="7f9e6bef-5492-4b2b-bdb4-1c8f4f9730b1" providerId="ADAL" clId="{46246FCA-ABA2-43E6-A4DC-D38F6539D076}" dt="2019-12-11T11:33:07.604" v="20" actId="114"/>
          <ac:spMkLst>
            <pc:docMk/>
            <pc:sldMk cId="3285491251" sldId="282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3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1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58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7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12/11/2019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9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720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88473" y="4380279"/>
            <a:ext cx="5503443" cy="58477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1.  Introduction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DB7A96C-1C09-42B3-9894-B11518960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680" y="1174676"/>
            <a:ext cx="5830238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Urogenital Schistosomiasis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862D9-35A8-4C63-99E3-5745DC821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6868" y="5844121"/>
            <a:ext cx="969348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43396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6" y="1593273"/>
            <a:ext cx="6119506" cy="4144754"/>
          </a:xfrm>
        </p:spPr>
        <p:txBody>
          <a:bodyPr>
            <a:normAutofit/>
          </a:bodyPr>
          <a:lstStyle/>
          <a:p>
            <a:r>
              <a:rPr lang="en-US" sz="2400" dirty="0"/>
              <a:t>Overview of the training program </a:t>
            </a:r>
          </a:p>
          <a:p>
            <a:r>
              <a:rPr lang="en-US" sz="2400" dirty="0"/>
              <a:t>Active learning</a:t>
            </a:r>
          </a:p>
          <a:p>
            <a:r>
              <a:rPr lang="en-US" sz="2400" dirty="0"/>
              <a:t>Training agenda</a:t>
            </a:r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190" y="534953"/>
            <a:ext cx="6897501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Why should we teach schoolchildren about schistosomiasis?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0083"/>
            <a:ext cx="7135091" cy="4078883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Schistosomiasis is common in many countries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Children are at the highest risk for getting schistosomiasis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Urogenital schistosomiasis causes damage to the bladder and can affect the ability of girls to have babies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It affects children’s growth and makes them tired, and it can interfere with their ability to learn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Schistosomiasis can be prevented. Teaching children about schistosomiasis can help children choose activities that don’t put them at risk</a:t>
            </a:r>
          </a:p>
        </p:txBody>
      </p:sp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071" y="278232"/>
            <a:ext cx="702872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71" y="1270238"/>
            <a:ext cx="6988606" cy="4573331"/>
          </a:xfrm>
        </p:spPr>
        <p:txBody>
          <a:bodyPr numCol="1">
            <a:normAutofit/>
          </a:bodyPr>
          <a:lstStyle/>
          <a:p>
            <a:pPr marL="274320">
              <a:spcBef>
                <a:spcPts val="0"/>
              </a:spcBef>
            </a:pPr>
            <a:r>
              <a:rPr lang="en-US" sz="2400" dirty="0"/>
              <a:t>This training is designed to help you be an effective teacher, so your students know about schistosomiasis and how to keep from getting infected</a:t>
            </a:r>
          </a:p>
          <a:p>
            <a:pPr marL="274320">
              <a:spcBef>
                <a:spcPts val="0"/>
              </a:spcBef>
            </a:pPr>
            <a:r>
              <a:rPr lang="en-US" sz="2400" dirty="0"/>
              <a:t>It also teaches you how to involve the community in preventing schistosomiasis</a:t>
            </a:r>
          </a:p>
          <a:p>
            <a:pPr marL="45720" indent="0">
              <a:spcBef>
                <a:spcPts val="0"/>
              </a:spcBef>
              <a:buNone/>
            </a:pPr>
            <a:endParaRPr lang="en-US" sz="2400" dirty="0"/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A00C3-72FF-45E5-9007-A97A04637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008" y="4320548"/>
            <a:ext cx="1524896" cy="2115793"/>
          </a:xfrm>
          <a:prstGeom prst="rect">
            <a:avLst/>
          </a:prstGeom>
          <a:ln w="3175" cmpd="dbl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D589D-B293-4F8D-BF09-609C3BCD9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595" y="4780944"/>
            <a:ext cx="1904758" cy="1525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A37573-073D-496B-8B2C-C771E2DCF89D}"/>
              </a:ext>
            </a:extLst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0353" y="4196810"/>
            <a:ext cx="2462997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9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12" y="275364"/>
            <a:ext cx="7373534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Objectives</a:t>
            </a:r>
          </a:p>
        </p:txBody>
      </p:sp>
      <p:sp>
        <p:nvSpPr>
          <p:cNvPr id="9" name="AutoShape 2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9AAA3B4D-D84F-4405-B709-6F09C9E5476A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421105" y="1239225"/>
            <a:ext cx="7198896" cy="36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Train teachers in active learning strategies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Provide tools teachers can use in the classroom to teach students about schistosomiasis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Train teachers on how to use activities and games to influence behaviors among students, so they don’t get schistosomiasis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Discuss ways teachers can involve the community in schistosomiasis prevention</a:t>
            </a:r>
          </a:p>
          <a:p>
            <a:endParaRPr lang="en-US" dirty="0"/>
          </a:p>
        </p:txBody>
      </p:sp>
      <p:sp>
        <p:nvSpPr>
          <p:cNvPr id="10" name="AutoShape 4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99C9CF32-F811-4642-B2E1-5DBE2D3050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4A17B44E-2AF1-4D42-A4E7-706E8915FF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8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0B3D5BFF-E608-4E5F-B4ED-BC90C6590B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0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F0DB4C29-228C-43A4-8B72-5C624D9E76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76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2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20D68B4F-2466-4815-A36E-255E19C917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29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P11401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4535380"/>
            <a:ext cx="2581553" cy="193616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1640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4" y="138544"/>
            <a:ext cx="7301345" cy="1004455"/>
          </a:xfrm>
        </p:spPr>
        <p:txBody>
          <a:bodyPr/>
          <a:lstStyle/>
          <a:p>
            <a:pPr>
              <a:tabLst>
                <a:tab pos="2230438" algn="l"/>
              </a:tabLst>
            </a:pPr>
            <a:r>
              <a:rPr lang="en-US" sz="3200" b="1" dirty="0">
                <a:latin typeface="+mn-lt"/>
              </a:rPr>
              <a:t>Active Learning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3714" y="1019000"/>
            <a:ext cx="6520177" cy="4590288"/>
          </a:xfrm>
        </p:spPr>
        <p:txBody>
          <a:bodyPr>
            <a:normAutofit/>
          </a:bodyPr>
          <a:lstStyle/>
          <a:p>
            <a:r>
              <a:rPr lang="en-US" sz="2400" dirty="0"/>
              <a:t>This training will probably be different from other trainings you have had</a:t>
            </a:r>
          </a:p>
          <a:p>
            <a:r>
              <a:rPr lang="en-US" sz="2400" dirty="0"/>
              <a:t>We will use active learning approaches and teach you how to use them</a:t>
            </a:r>
          </a:p>
          <a:p>
            <a:r>
              <a:rPr lang="en-US" sz="2400" dirty="0"/>
              <a:t>Does anybody know what active learning means? Can you guess?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F1E0B-B233-41E9-8A1D-67D2109D9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48219" y="3541754"/>
            <a:ext cx="4382771" cy="2552835"/>
          </a:xfrm>
        </p:spPr>
        <p:txBody>
          <a:bodyPr>
            <a:normAutofit/>
          </a:bodyPr>
          <a:lstStyle/>
          <a:p>
            <a:r>
              <a:rPr lang="en-US" sz="2400" dirty="0"/>
              <a:t>Active learning is a way of teaching that requires students to do meaningful activities, instead of just listening or watching.</a:t>
            </a:r>
          </a:p>
        </p:txBody>
      </p:sp>
      <p:pic>
        <p:nvPicPr>
          <p:cNvPr id="5" name="Picture 4" descr="IMG_36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429" y="3773415"/>
            <a:ext cx="2068606" cy="1551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6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62" y="355311"/>
            <a:ext cx="825535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687" y="1488249"/>
            <a:ext cx="7217494" cy="387449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Let’s review the agenda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first discuss active learning approaches 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then review the </a:t>
            </a:r>
            <a:r>
              <a:rPr lang="en-US" sz="2400" i="1" dirty="0"/>
              <a:t>Schistosomiasis</a:t>
            </a:r>
            <a:r>
              <a:rPr lang="en-US" sz="2400" dirty="0"/>
              <a:t> </a:t>
            </a:r>
            <a:r>
              <a:rPr lang="en-US" sz="2400" i="1" dirty="0"/>
              <a:t>Classroom Toolkit – </a:t>
            </a:r>
            <a:r>
              <a:rPr lang="en-US" sz="2400" dirty="0"/>
              <a:t>materials you can use to teach about schistosomiasis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After this, you will practice teaching from these materials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end with a review of the training and answer any questions</a:t>
            </a:r>
          </a:p>
        </p:txBody>
      </p:sp>
    </p:spTree>
    <p:extLst>
      <p:ext uri="{BB962C8B-B14F-4D97-AF65-F5344CB8AC3E}">
        <p14:creationId xmlns:p14="http://schemas.microsoft.com/office/powerpoint/2010/main" val="328549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62" y="355311"/>
            <a:ext cx="825535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Parking 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362" y="1488249"/>
            <a:ext cx="7620000" cy="387449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We have a lot to cover, so we need to stay on track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Some questions are great, but would take us off topic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Therefore, we will use a “parking lot”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If you have questions or comments that are not directly related to what we are discussing, please write </a:t>
            </a:r>
            <a:r>
              <a:rPr lang="en-US" sz="2400"/>
              <a:t>them in </a:t>
            </a:r>
            <a:r>
              <a:rPr lang="en-US" sz="2400" dirty="0"/>
              <a:t>the parking lot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You can get up and write on the parking lot at any time</a:t>
            </a:r>
          </a:p>
        </p:txBody>
      </p:sp>
    </p:spTree>
    <p:extLst>
      <p:ext uri="{BB962C8B-B14F-4D97-AF65-F5344CB8AC3E}">
        <p14:creationId xmlns:p14="http://schemas.microsoft.com/office/powerpoint/2010/main" val="179563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680717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971C2AA-FB3F-464F-8337-8DBEB21FFC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F4A32D-7B9B-4CE7-B33E-0F0E5C75A4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5387D3-8F24-4CBE-9317-E7A7AC7FA9F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6340</TotalTime>
  <Words>390</Words>
  <Application>Microsoft Office PowerPoint</Application>
  <PresentationFormat>On-screen Show (4:3)</PresentationFormat>
  <Paragraphs>46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</vt:lpstr>
      <vt:lpstr>Adjacency</vt:lpstr>
      <vt:lpstr>PowerPoint Presentation</vt:lpstr>
      <vt:lpstr>Topics</vt:lpstr>
      <vt:lpstr>Why should we teach schoolchildren about schistosomiasis?</vt:lpstr>
      <vt:lpstr>Overview</vt:lpstr>
      <vt:lpstr>Objectives</vt:lpstr>
      <vt:lpstr>Active Learning</vt:lpstr>
      <vt:lpstr>Agenda</vt:lpstr>
      <vt:lpstr>Parking lot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226</cp:revision>
  <cp:lastPrinted>2017-09-29T17:01:12Z</cp:lastPrinted>
  <dcterms:created xsi:type="dcterms:W3CDTF">2016-11-17T15:21:49Z</dcterms:created>
  <dcterms:modified xsi:type="dcterms:W3CDTF">2019-12-11T11:33:18Z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