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277" r:id="rId4"/>
    <p:sldId id="257" r:id="rId5"/>
    <p:sldId id="284" r:id="rId6"/>
    <p:sldId id="265" r:id="rId7"/>
    <p:sldId id="282" r:id="rId8"/>
    <p:sldId id="264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4" clrIdx="0">
    <p:extLst/>
  </p:cmAuthor>
  <p:cmAuthor id="2" name="Allison Greenspan" initials="AG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43" autoAdjust="0"/>
    <p:restoredTop sz="86453" autoAdjust="0"/>
  </p:normalViewPr>
  <p:slideViewPr>
    <p:cSldViewPr snapToGrid="0" snapToObjects="1">
      <p:cViewPr varScale="1">
        <p:scale>
          <a:sx n="89" d="100"/>
          <a:sy n="89" d="100"/>
        </p:scale>
        <p:origin x="-9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604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interSettings" Target="printerSettings/printerSettings1.bin"/><Relationship Id="rId1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7" Type="http://schemas.openxmlformats.org/officeDocument/2006/relationships/slide" Target="slides/slide6.xml"/><Relationship Id="rId16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openxmlformats.org/officeDocument/2006/relationships/customXml" Target="../customXml/item2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1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Today we will cover a variety of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69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037" indent="-173037" defTabSz="461432">
              <a:buFont typeface="Arial"/>
              <a:buChar char="•"/>
              <a:defRPr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3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58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1432">
              <a:defRPr/>
            </a:pPr>
            <a:endParaRPr lang="en-US" dirty="0"/>
          </a:p>
          <a:p>
            <a:pPr defTabSz="461432">
              <a:defRPr/>
            </a:pPr>
            <a:endParaRPr lang="x-non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5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3/19/19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" y="0"/>
            <a:ext cx="8430436" cy="67567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38462" y="4429933"/>
            <a:ext cx="5124313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2.  Active Learning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xmlns="" id="{5DB7A96C-1C09-42B3-9894-B11518960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648325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US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Prevention</a:t>
            </a: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Control, and Treatment of Schistosomiasis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4E1EE4E-0A61-49C1-AF6C-B3DECD6ED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524" y="5947777"/>
            <a:ext cx="969348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433966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6" y="1593273"/>
            <a:ext cx="6778069" cy="2236265"/>
          </a:xfrm>
        </p:spPr>
        <p:txBody>
          <a:bodyPr>
            <a:normAutofit/>
          </a:bodyPr>
          <a:lstStyle/>
          <a:p>
            <a:r>
              <a:rPr lang="en-US" sz="2400" dirty="0"/>
              <a:t>What is an effective training experience?</a:t>
            </a:r>
          </a:p>
          <a:p>
            <a:r>
              <a:rPr lang="en-US" sz="2400" dirty="0"/>
              <a:t>Preparing for active learning</a:t>
            </a:r>
          </a:p>
          <a:p>
            <a:r>
              <a:rPr lang="en-US" sz="2400" dirty="0"/>
              <a:t>Creating an active learning environment</a:t>
            </a:r>
          </a:p>
          <a:p>
            <a:r>
              <a:rPr lang="en-US" sz="2400" dirty="0"/>
              <a:t>Engaging learners</a:t>
            </a:r>
          </a:p>
          <a:p>
            <a:endParaRPr lang="en-US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0" y="755918"/>
            <a:ext cx="7347596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Think of a bad training you attended --</a:t>
            </a:r>
            <a:br>
              <a:rPr lang="en-US" sz="3200" b="1" dirty="0">
                <a:latin typeface="+mn-lt"/>
              </a:rPr>
            </a:br>
            <a:r>
              <a:rPr lang="en-US" sz="3200" b="1" dirty="0">
                <a:latin typeface="+mn-lt"/>
              </a:rPr>
              <a:t>What made it bad?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106" y="2008746"/>
            <a:ext cx="6756101" cy="4104995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Information was not useful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No materials were provided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Trainer talked down to participants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Trainer and/or participants talked on phon</a:t>
            </a:r>
            <a:r>
              <a:rPr lang="en-US" sz="2400" dirty="0">
                <a:solidFill>
                  <a:srgbClr val="000000"/>
                </a:solidFill>
              </a:rPr>
              <a:t>es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No time was provided to practice new skills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No time was provided for questions or comments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4"/>
          <a:stretch/>
        </p:blipFill>
        <p:spPr>
          <a:xfrm>
            <a:off x="5388071" y="1479212"/>
            <a:ext cx="2285350" cy="164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473" y="633079"/>
            <a:ext cx="702872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Think of a </a:t>
            </a:r>
            <a:r>
              <a:rPr lang="en-US" sz="3200" b="1" dirty="0" smtClean="0">
                <a:latin typeface="+mn-lt"/>
              </a:rPr>
              <a:t>good training you attended </a:t>
            </a:r>
            <a:r>
              <a:rPr lang="en-US" sz="3200" b="1" dirty="0">
                <a:latin typeface="+mn-lt"/>
              </a:rPr>
              <a:t>– What </a:t>
            </a:r>
            <a:r>
              <a:rPr lang="en-US" dirty="0" smtClean="0"/>
              <a:t>m</a:t>
            </a:r>
            <a:r>
              <a:rPr lang="en-US" sz="3200" b="1" dirty="0" smtClean="0">
                <a:latin typeface="+mn-lt"/>
              </a:rPr>
              <a:t>ade it good</a:t>
            </a:r>
            <a:r>
              <a:rPr lang="en-US" sz="3200" b="1" dirty="0">
                <a:latin typeface="+mn-lt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473" y="1882150"/>
            <a:ext cx="6821076" cy="4573331"/>
          </a:xfrm>
        </p:spPr>
        <p:txBody>
          <a:bodyPr numCol="1">
            <a:normAutofit/>
          </a:bodyPr>
          <a:lstStyle/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Information was useful 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Training was interesting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Training was interactive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Trainer was encouraging and positive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We stayed on time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We had time to practice new skills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577" y="1974358"/>
            <a:ext cx="3245433" cy="157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9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73" y="274638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Active </a:t>
            </a:r>
            <a:r>
              <a:rPr lang="en-US" dirty="0" smtClean="0"/>
              <a:t>l</a:t>
            </a:r>
            <a:r>
              <a:rPr lang="en-US" sz="3200" b="1" dirty="0" smtClean="0">
                <a:latin typeface="+mn-lt"/>
              </a:rPr>
              <a:t>earning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6214"/>
            <a:ext cx="7620000" cy="5413664"/>
          </a:xfrm>
        </p:spPr>
        <p:txBody>
          <a:bodyPr>
            <a:normAutofit/>
          </a:bodyPr>
          <a:lstStyle/>
          <a:p>
            <a:r>
              <a:rPr lang="en-US" sz="2400" dirty="0"/>
              <a:t>Active learning is a way of teaching that requires students to do meaningful activities, instead of just listening or watching</a:t>
            </a:r>
          </a:p>
          <a:p>
            <a:r>
              <a:rPr lang="en-US" sz="2400" dirty="0"/>
              <a:t>The characteristics of good training you described are characteristics of active learning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Lots of interaction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Encouraging and positive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Time to practice new skills and explore new knowledge</a:t>
            </a:r>
          </a:p>
          <a:p>
            <a:r>
              <a:rPr lang="en-US" sz="2400" dirty="0"/>
              <a:t>Practice is critical for learning any new skill.               Active learning involves lots of practice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Teacher 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384" y="4396153"/>
            <a:ext cx="1531815" cy="2042418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637677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571" y="462312"/>
            <a:ext cx="8235429" cy="749041"/>
          </a:xfrm>
        </p:spPr>
        <p:txBody>
          <a:bodyPr/>
          <a:lstStyle/>
          <a:p>
            <a:r>
              <a:rPr lang="en-US" sz="3200" b="1" dirty="0">
                <a:solidFill>
                  <a:srgbClr val="2F5897"/>
                </a:solidFill>
                <a:latin typeface="+mn-lt"/>
              </a:rPr>
              <a:t>Why </a:t>
            </a:r>
            <a:r>
              <a:rPr lang="en-US" dirty="0" smtClean="0">
                <a:solidFill>
                  <a:srgbClr val="2F5897"/>
                </a:solidFill>
              </a:rPr>
              <a:t>a</a:t>
            </a:r>
            <a:r>
              <a:rPr lang="en-US" sz="3200" b="1" dirty="0" smtClean="0">
                <a:solidFill>
                  <a:srgbClr val="2F5897"/>
                </a:solidFill>
                <a:latin typeface="+mn-lt"/>
              </a:rPr>
              <a:t>ctive learning</a:t>
            </a:r>
            <a:r>
              <a:rPr lang="en-US" sz="3200" b="1" dirty="0">
                <a:solidFill>
                  <a:srgbClr val="2F5897"/>
                </a:solidFill>
                <a:latin typeface="+mn-lt"/>
              </a:rPr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" y="1213533"/>
            <a:ext cx="6548865" cy="48162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DEFD21-B0D0-4C4F-BEAB-B48CB85D9EA6}"/>
              </a:ext>
            </a:extLst>
          </p:cNvPr>
          <p:cNvSpPr txBox="1"/>
          <p:nvPr/>
        </p:nvSpPr>
        <p:spPr>
          <a:xfrm>
            <a:off x="508000" y="6029785"/>
            <a:ext cx="7161589" cy="370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People remember more information when they are actively engaged! </a:t>
            </a:r>
          </a:p>
        </p:txBody>
      </p:sp>
    </p:spTree>
    <p:extLst>
      <p:ext uri="{BB962C8B-B14F-4D97-AF65-F5344CB8AC3E}">
        <p14:creationId xmlns:p14="http://schemas.microsoft.com/office/powerpoint/2010/main" val="313080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9398"/>
            <a:ext cx="85725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Preparing for active </a:t>
            </a:r>
            <a:r>
              <a:rPr lang="en-US" dirty="0"/>
              <a:t>l</a:t>
            </a:r>
            <a:r>
              <a:rPr lang="en-US" sz="3200" b="1" dirty="0">
                <a:latin typeface="+mn-lt"/>
              </a:rPr>
              <a:t>earning</a:t>
            </a:r>
            <a:endParaRPr lang="en-US" sz="3200" b="1" strike="sngStrike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839" y="1664895"/>
            <a:ext cx="7013863" cy="398575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2060"/>
              </a:buClr>
            </a:pPr>
            <a:r>
              <a:rPr lang="en-US" sz="2600" dirty="0"/>
              <a:t>Identify locations for all indoor and outdoor activities</a:t>
            </a:r>
          </a:p>
          <a:p>
            <a:pPr>
              <a:spcBef>
                <a:spcPts val="0"/>
              </a:spcBef>
            </a:pPr>
            <a:r>
              <a:rPr lang="en-US" sz="2600" dirty="0"/>
              <a:t>Have all training materials copied and ready to hand out</a:t>
            </a:r>
          </a:p>
          <a:p>
            <a:pPr>
              <a:spcBef>
                <a:spcPts val="0"/>
              </a:spcBef>
            </a:pPr>
            <a:r>
              <a:rPr lang="en-US" sz="2600" dirty="0"/>
              <a:t>Have </a:t>
            </a:r>
            <a:r>
              <a:rPr lang="en-US" sz="2600" dirty="0">
                <a:solidFill>
                  <a:srgbClr val="000000"/>
                </a:solidFill>
              </a:rPr>
              <a:t>supplies for activities and games in </a:t>
            </a:r>
            <a:r>
              <a:rPr lang="en-US" sz="2600" dirty="0"/>
              <a:t>place and ready to be used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5642">
            <a:off x="4108137" y="4056651"/>
            <a:ext cx="2377440" cy="1737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21520">
            <a:off x="1728960" y="4317467"/>
            <a:ext cx="2007895" cy="200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91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</a:t>
            </a:r>
            <a:r>
              <a:rPr lang="en-US" dirty="0" smtClean="0"/>
              <a:t>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123" y="1227015"/>
            <a:ext cx="7620000" cy="50768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Avoid lecturing and just reading slides or text.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Tell stories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real-life examples</a:t>
            </a:r>
            <a:endParaRPr lang="x-none" dirty="0"/>
          </a:p>
          <a:p>
            <a:r>
              <a:rPr lang="en-US" dirty="0"/>
              <a:t>Smile and move around the room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Can everybody smile? Big smiles?	</a:t>
            </a:r>
          </a:p>
          <a:p>
            <a:r>
              <a:rPr lang="en-US" dirty="0"/>
              <a:t>Be positive and give praise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Turn to a person next to you, and praise them for something</a:t>
            </a:r>
          </a:p>
          <a:p>
            <a:r>
              <a:rPr lang="en-US" dirty="0"/>
              <a:t>Keep energy high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Ask questions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games and activities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stretches or songs when energy is low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Can everybody stand up and stretch?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GOOD JOB!!!</a:t>
            </a:r>
          </a:p>
          <a:p>
            <a:r>
              <a:rPr lang="en-US" dirty="0"/>
              <a:t>Provide time to practice </a:t>
            </a:r>
          </a:p>
          <a:p>
            <a:r>
              <a:rPr lang="en-US" dirty="0"/>
              <a:t>Make time for questions and comments.</a:t>
            </a:r>
          </a:p>
        </p:txBody>
      </p:sp>
      <p:pic>
        <p:nvPicPr>
          <p:cNvPr id="2" name="Picture 1" descr="IMG_35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548" y="527539"/>
            <a:ext cx="1902652" cy="238369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598790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</a:t>
            </a:r>
            <a:r>
              <a:rPr lang="en-US" sz="4000" b="1" dirty="0" smtClean="0">
                <a:solidFill>
                  <a:srgbClr val="3366FF"/>
                </a:solidFill>
              </a:rPr>
              <a:t>questions</a:t>
            </a:r>
            <a:r>
              <a:rPr lang="en-US" sz="4000" b="1" dirty="0">
                <a:solidFill>
                  <a:srgbClr val="3366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891693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0C9CA8-73D0-4984-BD19-D0EC5E3DFD88}"/>
</file>

<file path=customXml/itemProps2.xml><?xml version="1.0" encoding="utf-8"?>
<ds:datastoreItem xmlns:ds="http://schemas.openxmlformats.org/officeDocument/2006/customXml" ds:itemID="{681694D3-9CB1-4CAC-886B-07DCF8314ABE}"/>
</file>

<file path=customXml/itemProps3.xml><?xml version="1.0" encoding="utf-8"?>
<ds:datastoreItem xmlns:ds="http://schemas.openxmlformats.org/officeDocument/2006/customXml" ds:itemID="{504CFCB6-B165-481B-B4D3-ED4C5CE553FE}"/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5985</TotalTime>
  <Words>284</Words>
  <Application>Microsoft Macintosh PowerPoint</Application>
  <PresentationFormat>On-screen Show (4:3)</PresentationFormat>
  <Paragraphs>68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PowerPoint Presentation</vt:lpstr>
      <vt:lpstr>Topics</vt:lpstr>
      <vt:lpstr>Think of a bad training you attended -- What made it bad?</vt:lpstr>
      <vt:lpstr>Think of a good training you attended – What made it good?</vt:lpstr>
      <vt:lpstr>Active learning</vt:lpstr>
      <vt:lpstr>Why active learning?</vt:lpstr>
      <vt:lpstr>Preparing for active learning</vt:lpstr>
      <vt:lpstr>Engaging learners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Bobbie Person</cp:lastModifiedBy>
  <cp:revision>210</cp:revision>
  <cp:lastPrinted>2019-03-09T15:44:54Z</cp:lastPrinted>
  <dcterms:created xsi:type="dcterms:W3CDTF">2016-11-17T15:21:49Z</dcterms:created>
  <dcterms:modified xsi:type="dcterms:W3CDTF">2019-03-19T10:54:28Z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