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9" r:id="rId4"/>
  </p:sldMasterIdLst>
  <p:notesMasterIdLst>
    <p:notesMasterId r:id="rId17"/>
  </p:notesMasterIdLst>
  <p:handoutMasterIdLst>
    <p:handoutMasterId r:id="rId18"/>
  </p:handoutMasterIdLst>
  <p:sldIdLst>
    <p:sldId id="256" r:id="rId5"/>
    <p:sldId id="281" r:id="rId6"/>
    <p:sldId id="315" r:id="rId7"/>
    <p:sldId id="314" r:id="rId8"/>
    <p:sldId id="327" r:id="rId9"/>
    <p:sldId id="310" r:id="rId10"/>
    <p:sldId id="325" r:id="rId11"/>
    <p:sldId id="311" r:id="rId12"/>
    <p:sldId id="318" r:id="rId13"/>
    <p:sldId id="322" r:id="rId14"/>
    <p:sldId id="320" r:id="rId15"/>
    <p:sldId id="328" r:id="rId16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llison Greenspan" initials="AG" lastIdx="2" clrIdx="0"/>
  <p:cmAuthor id="2" name="Sue Binder" initials="SB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4" clrMode="gray" frameSlides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3971" autoAdjust="0"/>
    <p:restoredTop sz="93733" autoAdjust="0"/>
  </p:normalViewPr>
  <p:slideViewPr>
    <p:cSldViewPr snapToGrid="0" snapToObjects="1">
      <p:cViewPr varScale="1">
        <p:scale>
          <a:sx n="50" d="100"/>
          <a:sy n="50" d="100"/>
        </p:scale>
        <p:origin x="28" y="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70" d="100"/>
        <a:sy n="170" d="100"/>
      </p:scale>
      <p:origin x="0" y="-259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microsoft.com/office/2016/11/relationships/changesInfo" Target="changesInfos/changesInfo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commentAuthors" Target="comment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nouk Gouvras" userId="7f9e6bef-5492-4b2b-bdb4-1c8f4f9730b1" providerId="ADAL" clId="{BFB6F721-DE4B-4F7F-87A9-E86DFC97445A}"/>
    <pc:docChg chg="modSld">
      <pc:chgData name="Anouk Gouvras" userId="7f9e6bef-5492-4b2b-bdb4-1c8f4f9730b1" providerId="ADAL" clId="{BFB6F721-DE4B-4F7F-87A9-E86DFC97445A}" dt="2019-12-11T11:42:37.170" v="4" actId="20577"/>
      <pc:docMkLst>
        <pc:docMk/>
      </pc:docMkLst>
      <pc:sldChg chg="modSp">
        <pc:chgData name="Anouk Gouvras" userId="7f9e6bef-5492-4b2b-bdb4-1c8f4f9730b1" providerId="ADAL" clId="{BFB6F721-DE4B-4F7F-87A9-E86DFC97445A}" dt="2019-12-11T11:42:37.170" v="4" actId="20577"/>
        <pc:sldMkLst>
          <pc:docMk/>
          <pc:sldMk cId="2489742885" sldId="310"/>
        </pc:sldMkLst>
        <pc:spChg chg="mod">
          <ac:chgData name="Anouk Gouvras" userId="7f9e6bef-5492-4b2b-bdb4-1c8f4f9730b1" providerId="ADAL" clId="{BFB6F721-DE4B-4F7F-87A9-E86DFC97445A}" dt="2019-12-11T11:42:37.170" v="4" actId="20577"/>
          <ac:spMkLst>
            <pc:docMk/>
            <pc:sldMk cId="2489742885" sldId="310"/>
            <ac:spMk id="3" creationId="{AAF96AA2-36B0-4CF9-A1B7-5D7842A1ADF4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37840" cy="465138"/>
          </a:xfrm>
          <a:prstGeom prst="rect">
            <a:avLst/>
          </a:prstGeom>
        </p:spPr>
        <p:txBody>
          <a:bodyPr vert="horz" lIns="92286" tIns="46143" rIns="92286" bIns="46143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9" y="0"/>
            <a:ext cx="3037840" cy="465138"/>
          </a:xfrm>
          <a:prstGeom prst="rect">
            <a:avLst/>
          </a:prstGeom>
        </p:spPr>
        <p:txBody>
          <a:bodyPr vert="horz" lIns="92286" tIns="46143" rIns="92286" bIns="46143" rtlCol="0"/>
          <a:lstStyle>
            <a:lvl1pPr algn="r">
              <a:defRPr sz="1200"/>
            </a:lvl1pPr>
          </a:lstStyle>
          <a:p>
            <a:fld id="{241EE404-7558-1341-BDF2-DA387525D36C}" type="datetimeFigureOut">
              <a:rPr lang="en-US" smtClean="0"/>
              <a:t>12/11/2019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8829675"/>
            <a:ext cx="3037840" cy="465138"/>
          </a:xfrm>
          <a:prstGeom prst="rect">
            <a:avLst/>
          </a:prstGeom>
        </p:spPr>
        <p:txBody>
          <a:bodyPr vert="horz" lIns="92286" tIns="46143" rIns="92286" bIns="46143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9" y="8829675"/>
            <a:ext cx="3037840" cy="465138"/>
          </a:xfrm>
          <a:prstGeom prst="rect">
            <a:avLst/>
          </a:prstGeom>
        </p:spPr>
        <p:txBody>
          <a:bodyPr vert="horz" lIns="92286" tIns="46143" rIns="92286" bIns="46143" rtlCol="0" anchor="b"/>
          <a:lstStyle>
            <a:lvl1pPr algn="r">
              <a:defRPr sz="1200"/>
            </a:lvl1pPr>
          </a:lstStyle>
          <a:p>
            <a:fld id="{E29ECD3F-887C-2B43-B4A6-4D847859AA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6244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37840" cy="464820"/>
          </a:xfrm>
          <a:prstGeom prst="rect">
            <a:avLst/>
          </a:prstGeom>
        </p:spPr>
        <p:txBody>
          <a:bodyPr vert="horz" lIns="92286" tIns="46143" rIns="92286" bIns="46143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9" y="0"/>
            <a:ext cx="3037840" cy="464820"/>
          </a:xfrm>
          <a:prstGeom prst="rect">
            <a:avLst/>
          </a:prstGeom>
        </p:spPr>
        <p:txBody>
          <a:bodyPr vert="horz" lIns="92286" tIns="46143" rIns="92286" bIns="46143" rtlCol="0"/>
          <a:lstStyle>
            <a:lvl1pPr algn="r">
              <a:defRPr sz="1200"/>
            </a:lvl1pPr>
          </a:lstStyle>
          <a:p>
            <a:fld id="{180BA0C3-F1ED-944A-8F28-A04612330E10}" type="datetimeFigureOut">
              <a:rPr lang="en-US" smtClean="0"/>
              <a:t>12/11/2019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286" tIns="46143" rIns="92286" bIns="46143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2286" tIns="46143" rIns="92286" bIns="46143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829967"/>
            <a:ext cx="3037840" cy="464820"/>
          </a:xfrm>
          <a:prstGeom prst="rect">
            <a:avLst/>
          </a:prstGeom>
        </p:spPr>
        <p:txBody>
          <a:bodyPr vert="horz" lIns="92286" tIns="46143" rIns="92286" bIns="46143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9" y="8829967"/>
            <a:ext cx="3037840" cy="464820"/>
          </a:xfrm>
          <a:prstGeom prst="rect">
            <a:avLst/>
          </a:prstGeom>
        </p:spPr>
        <p:txBody>
          <a:bodyPr vert="horz" lIns="92286" tIns="46143" rIns="92286" bIns="46143" rtlCol="0" anchor="b"/>
          <a:lstStyle>
            <a:lvl1pPr algn="r">
              <a:defRPr sz="1200"/>
            </a:lvl1pPr>
          </a:lstStyle>
          <a:p>
            <a:fld id="{6540146C-DD4C-9444-A432-3A632FF74A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76533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40146C-DD4C-9444-A432-3A632FF74A5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03929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Remove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40146C-DD4C-9444-A432-3A632FF74A5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12194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40146C-DD4C-9444-A432-3A632FF74A5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731516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40146C-DD4C-9444-A432-3A632FF74A5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791981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40146C-DD4C-9444-A432-3A632FF74A5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95020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40146C-DD4C-9444-A432-3A632FF74A5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57096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12/11/2019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12/11/2019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200" b="1">
                <a:latin typeface="+mn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12/11/2019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12/11/2019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12/11/2019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12/11/2019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12/11/2019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12/11/2019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12/11/2019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12/11/2019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7CE38E4D-051A-41E1-86A4-E56916468FD0}" type="datetimeFigureOut">
              <a:rPr lang="en-US" smtClean="0"/>
              <a:t>12/11/2019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8430436" cy="655718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9698619" y="3859945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939787" y="3859945"/>
            <a:ext cx="6045909" cy="1077218"/>
          </a:xfrm>
          <a:prstGeom prst="rect">
            <a:avLst/>
          </a:prstGeom>
          <a:solidFill>
            <a:schemeClr val="tx2">
              <a:lumMod val="50000"/>
            </a:schemeClr>
          </a:solidFill>
        </p:spPr>
        <p:txBody>
          <a:bodyPr wrap="square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</a:rPr>
              <a:t>Slide Set 4. Lesson Plans and Flipchart</a:t>
            </a:r>
          </a:p>
        </p:txBody>
      </p:sp>
      <p:sp>
        <p:nvSpPr>
          <p:cNvPr id="6" name="Text Box 2">
            <a:extLst>
              <a:ext uri="{FF2B5EF4-FFF2-40B4-BE49-F238E27FC236}">
                <a16:creationId xmlns:a16="http://schemas.microsoft.com/office/drawing/2014/main" id="{728DDA21-6670-4347-BA60-0EF46FF573C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48087" y="1545994"/>
            <a:ext cx="5806777" cy="13379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2400" b="1" dirty="0">
                <a:solidFill>
                  <a:srgbClr val="00206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Teaching about the Prevention, Control, and Treatment of Urogenital Schistosomiasis</a:t>
            </a:r>
            <a:endParaRPr lang="en-US" sz="24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8FA402B-970B-49A1-9473-18F866E03C3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07447" y="6067138"/>
            <a:ext cx="847417" cy="7925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19173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D3E10F-CDFD-4BAF-9CB3-7A1625C1C7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The Schistosomiasis Flipchart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CFE434-FDA7-4CD0-A489-5DB1B9F39D1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Some classroom lessons refer to the </a:t>
            </a:r>
            <a:r>
              <a:rPr lang="en-US" i="1" dirty="0"/>
              <a:t>Schistosomiasis Flipchart</a:t>
            </a:r>
            <a:r>
              <a:rPr lang="en-US" dirty="0"/>
              <a:t> </a:t>
            </a:r>
          </a:p>
          <a:p>
            <a:r>
              <a:rPr lang="en-US" dirty="0"/>
              <a:t>You can use the the </a:t>
            </a:r>
            <a:r>
              <a:rPr lang="en-US" i="1" dirty="0"/>
              <a:t>Schistosomiasis Flipchart</a:t>
            </a:r>
            <a:r>
              <a:rPr lang="en-US" dirty="0"/>
              <a:t> as part of a lesson, or on its own</a:t>
            </a:r>
          </a:p>
          <a:p>
            <a:r>
              <a:rPr lang="en-US" dirty="0"/>
              <a:t>Turn to Flipchart C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What is the topic of this Flipchart? </a:t>
            </a:r>
          </a:p>
          <a:p>
            <a:r>
              <a:rPr lang="en-US" dirty="0"/>
              <a:t>To use the </a:t>
            </a:r>
            <a:r>
              <a:rPr lang="en-US" i="1" dirty="0"/>
              <a:t>Schistosomiasis Flipchart</a:t>
            </a:r>
            <a:r>
              <a:rPr lang="en-US" dirty="0"/>
              <a:t>, show the children the picture and use the prompts on the back to engage them in discussion</a:t>
            </a:r>
          </a:p>
          <a:p>
            <a:r>
              <a:rPr lang="en-US" dirty="0"/>
              <a:t>Divide into new groups of 2</a:t>
            </a:r>
          </a:p>
          <a:p>
            <a:r>
              <a:rPr lang="en-US" dirty="0"/>
              <a:t>Practice using Flipcharts C, F, G, and H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Take turns being the teacher 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Use active learning skills</a:t>
            </a:r>
          </a:p>
        </p:txBody>
      </p:sp>
    </p:spTree>
    <p:extLst>
      <p:ext uri="{BB962C8B-B14F-4D97-AF65-F5344CB8AC3E}">
        <p14:creationId xmlns:p14="http://schemas.microsoft.com/office/powerpoint/2010/main" val="28044134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D3E10F-CDFD-4BAF-9CB3-7A1625C1C7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457200"/>
            <a:ext cx="7620000" cy="1143000"/>
          </a:xfrm>
        </p:spPr>
        <p:txBody>
          <a:bodyPr/>
          <a:lstStyle/>
          <a:p>
            <a:r>
              <a:rPr lang="en-US" dirty="0"/>
              <a:t> What did you learn?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CFE434-FDA7-4CD0-A489-5DB1B9F39D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600200"/>
            <a:ext cx="7620000" cy="4800600"/>
          </a:xfrm>
        </p:spPr>
        <p:txBody>
          <a:bodyPr/>
          <a:lstStyle/>
          <a:p>
            <a:r>
              <a:rPr lang="en-US" dirty="0"/>
              <a:t>What did you learn about schistosomiasis?</a:t>
            </a:r>
          </a:p>
          <a:p>
            <a:r>
              <a:rPr lang="en-US" dirty="0"/>
              <a:t>What do you think about using active learning approaches?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What is hard?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What is easy?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What questions do you have? </a:t>
            </a:r>
          </a:p>
        </p:txBody>
      </p:sp>
    </p:spTree>
    <p:extLst>
      <p:ext uri="{BB962C8B-B14F-4D97-AF65-F5344CB8AC3E}">
        <p14:creationId xmlns:p14="http://schemas.microsoft.com/office/powerpoint/2010/main" val="137776229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96027" y="1084404"/>
            <a:ext cx="3810000" cy="3810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761148" y="5042850"/>
            <a:ext cx="35448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rgbClr val="3366FF"/>
                </a:solidFill>
              </a:rPr>
              <a:t>Any questions?</a:t>
            </a:r>
          </a:p>
        </p:txBody>
      </p:sp>
    </p:spTree>
    <p:extLst>
      <p:ext uri="{BB962C8B-B14F-4D97-AF65-F5344CB8AC3E}">
        <p14:creationId xmlns:p14="http://schemas.microsoft.com/office/powerpoint/2010/main" val="27881134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35626" y="524656"/>
            <a:ext cx="6231192" cy="1068577"/>
          </a:xfrm>
        </p:spPr>
        <p:txBody>
          <a:bodyPr/>
          <a:lstStyle/>
          <a:p>
            <a:r>
              <a:rPr lang="en-US" sz="3200" b="1" dirty="0">
                <a:latin typeface="+mn-lt"/>
              </a:rPr>
              <a:t>Topics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645FF77-F607-419D-A76D-BC63099F6A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35625" y="1485683"/>
            <a:ext cx="4719117" cy="4099726"/>
          </a:xfrm>
        </p:spPr>
        <p:txBody>
          <a:bodyPr/>
          <a:lstStyle/>
          <a:p>
            <a:r>
              <a:rPr lang="en-US" sz="2400" dirty="0">
                <a:latin typeface="Calibri"/>
                <a:cs typeface="Calibri"/>
              </a:rPr>
              <a:t>What are the </a:t>
            </a:r>
            <a:r>
              <a:rPr lang="en-US" sz="2400" i="1" dirty="0"/>
              <a:t>Teacher Lesson Plans</a:t>
            </a:r>
            <a:r>
              <a:rPr lang="en-US" sz="2400" dirty="0">
                <a:latin typeface="Calibri"/>
                <a:cs typeface="Calibri"/>
              </a:rPr>
              <a:t>?</a:t>
            </a:r>
          </a:p>
          <a:p>
            <a:r>
              <a:rPr lang="en-US" sz="2400" dirty="0">
                <a:latin typeface="Calibri"/>
                <a:cs typeface="Calibri"/>
              </a:rPr>
              <a:t>Structure of the lesson plans</a:t>
            </a:r>
          </a:p>
          <a:p>
            <a:r>
              <a:rPr lang="en-US" sz="2400" dirty="0">
                <a:latin typeface="Calibri"/>
                <a:cs typeface="Calibri"/>
              </a:rPr>
              <a:t>Classroom activities with the lesson plans</a:t>
            </a:r>
          </a:p>
          <a:p>
            <a:r>
              <a:rPr lang="en-US" sz="2400" dirty="0">
                <a:latin typeface="Calibri"/>
                <a:cs typeface="Calibri"/>
              </a:rPr>
              <a:t>Practice teaching lesson plans</a:t>
            </a:r>
          </a:p>
          <a:p>
            <a:r>
              <a:rPr lang="en-US" sz="2400" dirty="0">
                <a:latin typeface="Calibri"/>
                <a:cs typeface="Calibri"/>
              </a:rPr>
              <a:t>Practice using the </a:t>
            </a:r>
            <a:r>
              <a:rPr lang="en-US" sz="2400" i="1" dirty="0">
                <a:latin typeface="Calibri"/>
                <a:cs typeface="Calibri"/>
              </a:rPr>
              <a:t>Schistosomiasis Flipchart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54742" y="675322"/>
            <a:ext cx="2287838" cy="31992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86827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6CE299-AB56-402F-A419-64546A4C38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1324" y="510636"/>
            <a:ext cx="7620000" cy="1143000"/>
          </a:xfrm>
        </p:spPr>
        <p:txBody>
          <a:bodyPr/>
          <a:lstStyle/>
          <a:p>
            <a:r>
              <a:rPr lang="en-US" sz="3200" b="1" dirty="0">
                <a:latin typeface="Calibri" panose="020F0502020204030204" pitchFamily="34" charset="0"/>
                <a:cs typeface="Calibri" panose="020F0502020204030204" pitchFamily="34" charset="0"/>
              </a:rPr>
              <a:t>What topics are covered in the Teacher </a:t>
            </a:r>
            <a:r>
              <a:rPr lang="en-US" dirty="0"/>
              <a:t>Lesson Plans?</a:t>
            </a:r>
            <a:endParaRPr lang="en-US" sz="32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3C4D1F-D6A7-4A6C-A990-20FC537AC7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96846" y="1773452"/>
            <a:ext cx="7067862" cy="4800600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sz="2400" dirty="0"/>
              <a:t>Turn to the table of contents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sz="2400" dirty="0"/>
              <a:t>I’ll start…"Lesson 1:  What is urogenital schistosomiasis?"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sz="2400" dirty="0"/>
              <a:t>Let’s go round robin and read the topics covered by the lesson plans</a:t>
            </a:r>
          </a:p>
          <a:p>
            <a:pPr marL="114300" indent="0">
              <a:lnSpc>
                <a:spcPct val="120000"/>
              </a:lnSpc>
              <a:spcBef>
                <a:spcPts val="0"/>
              </a:spcBef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25705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6CE299-AB56-402F-A419-64546A4C38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11013"/>
            <a:ext cx="7620000" cy="957391"/>
          </a:xfrm>
        </p:spPr>
        <p:txBody>
          <a:bodyPr/>
          <a:lstStyle/>
          <a:p>
            <a:r>
              <a:rPr lang="en-US" dirty="0"/>
              <a:t>Look at Lesson 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3C4D1F-D6A7-4A6C-A990-20FC537AC7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0573" y="1068404"/>
            <a:ext cx="7620000" cy="5498105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20000"/>
              </a:lnSpc>
            </a:pPr>
            <a:r>
              <a:rPr lang="en-US" dirty="0"/>
              <a:t>Each lesson has the same structure</a:t>
            </a:r>
          </a:p>
          <a:p>
            <a:pPr>
              <a:lnSpc>
                <a:spcPct val="120000"/>
              </a:lnSpc>
            </a:pPr>
            <a:r>
              <a:rPr lang="en-US" dirty="0"/>
              <a:t>It starts with a box</a:t>
            </a:r>
          </a:p>
          <a:p>
            <a:pPr lvl="1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en-US" dirty="0"/>
              <a:t>What information is in the box? </a:t>
            </a:r>
          </a:p>
          <a:p>
            <a:pPr lvl="1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en-US" dirty="0"/>
              <a:t>Who can tell me the Objective of Lesson 1? </a:t>
            </a:r>
          </a:p>
          <a:p>
            <a:pPr>
              <a:lnSpc>
                <a:spcPct val="120000"/>
              </a:lnSpc>
            </a:pPr>
            <a:r>
              <a:rPr lang="en-US" dirty="0"/>
              <a:t>Next are questions to stimulate discussion and answers to the questions</a:t>
            </a:r>
          </a:p>
          <a:p>
            <a:pPr lvl="1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en-US" dirty="0"/>
              <a:t>Can someone read the first question? </a:t>
            </a:r>
          </a:p>
          <a:p>
            <a:pPr>
              <a:lnSpc>
                <a:spcPct val="120000"/>
              </a:lnSpc>
            </a:pPr>
            <a:r>
              <a:rPr lang="en-US" dirty="0"/>
              <a:t>After the questions and answers… 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Activity – what is the activity for Lesson 1?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Flipchart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Check for understanding</a:t>
            </a:r>
          </a:p>
          <a:p>
            <a:pPr lvl="1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en-US" dirty="0"/>
              <a:t>Important notes</a:t>
            </a:r>
          </a:p>
          <a:p>
            <a:pPr>
              <a:lnSpc>
                <a:spcPct val="120000"/>
              </a:lnSpc>
            </a:pPr>
            <a:r>
              <a:rPr lang="en-US" dirty="0"/>
              <a:t>The lessons often repeat information. For example, the same information may be in the questions in the </a:t>
            </a:r>
            <a:r>
              <a:rPr lang="en-US" i="1" dirty="0"/>
              <a:t>Teacher Lesson Plans</a:t>
            </a:r>
            <a:r>
              <a:rPr lang="en-US" dirty="0"/>
              <a:t>, the </a:t>
            </a:r>
            <a:r>
              <a:rPr lang="en-US" i="1" dirty="0"/>
              <a:t>Schistosomiasis Flipchart</a:t>
            </a:r>
            <a:r>
              <a:rPr lang="en-US" dirty="0"/>
              <a:t>, and </a:t>
            </a:r>
            <a:r>
              <a:rPr lang="en-US" i="1" dirty="0"/>
              <a:t>Teacher’s Guide for Activities and Safe Play</a:t>
            </a:r>
            <a:endParaRPr lang="en-US" dirty="0"/>
          </a:p>
          <a:p>
            <a:pPr lvl="1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en-US" dirty="0"/>
              <a:t>Repetition helps students learn </a:t>
            </a:r>
          </a:p>
          <a:p>
            <a:pPr lvl="1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en-US" dirty="0"/>
              <a:t>You can choose how much you repeat the material, based on if the students seem to have learned it</a:t>
            </a:r>
          </a:p>
          <a:p>
            <a:pPr lvl="1">
              <a:lnSpc>
                <a:spcPct val="120000"/>
              </a:lnSpc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9757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6CE299-AB56-402F-A419-64546A4C38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Asking questions: Lesson 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3C4D1F-D6A7-4A6C-A990-20FC537AC7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248883"/>
            <a:ext cx="7620000" cy="4800600"/>
          </a:xfrm>
        </p:spPr>
        <p:txBody>
          <a:bodyPr>
            <a:normAutofit/>
          </a:bodyPr>
          <a:lstStyle/>
          <a:p>
            <a:r>
              <a:rPr lang="en-US" dirty="0"/>
              <a:t>The questions are meant to start discussion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Who can tell me the first question I would ask?</a:t>
            </a:r>
          </a:p>
          <a:p>
            <a:pPr lvl="2"/>
            <a:r>
              <a:rPr lang="en-US" dirty="0"/>
              <a:t>Does anybody want to answer that question?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If nobody answers, what could I do to start a discussion?</a:t>
            </a:r>
          </a:p>
          <a:p>
            <a:pPr lvl="2"/>
            <a:r>
              <a:rPr lang="en-US" dirty="0"/>
              <a:t>Ask the students to guess</a:t>
            </a:r>
          </a:p>
          <a:p>
            <a:pPr lvl="2"/>
            <a:r>
              <a:rPr lang="en-US" dirty="0"/>
              <a:t>Make up a silly answer, like, “I think you get schistosomiasis from standing on your head. Do you think that’s right?”</a:t>
            </a:r>
          </a:p>
          <a:p>
            <a:pPr lvl="1"/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93520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AA79F0-6C38-4C11-BAB8-9886F44D19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Classroom activities for teaching about schistosomiasis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F96AA2-36B0-4CF9-A1B7-5D7842A1AD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 active learning, we use drawing, games, and other sorts of activities to teach</a:t>
            </a:r>
          </a:p>
          <a:p>
            <a:r>
              <a:rPr lang="en-US" dirty="0"/>
              <a:t>Most lessons include activities</a:t>
            </a:r>
          </a:p>
          <a:p>
            <a:r>
              <a:rPr lang="en-US" dirty="0"/>
              <a:t>Instructions for the activities are in the </a:t>
            </a:r>
            <a:r>
              <a:rPr lang="en-US" i="1" dirty="0"/>
              <a:t>Teacher’s Guide for Activities and Safe Play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Find Lesson 4 in the </a:t>
            </a:r>
            <a:r>
              <a:rPr lang="en-US" i="1" dirty="0"/>
              <a:t>Teacher Lesson Plans. </a:t>
            </a:r>
            <a:r>
              <a:rPr lang="en-US" dirty="0"/>
              <a:t>What page is it on? 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What activity can you do with Lesson 4? </a:t>
            </a:r>
          </a:p>
          <a:p>
            <a:r>
              <a:rPr lang="en-US" dirty="0"/>
              <a:t>Open the </a:t>
            </a:r>
            <a:r>
              <a:rPr lang="en-US" i="1" dirty="0"/>
              <a:t>Teacher’s Guide for Activities and Safe Play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Find the instructions for the Lesson 4 activity? What is it? What page is it on? </a:t>
            </a:r>
          </a:p>
        </p:txBody>
      </p:sp>
    </p:spTree>
    <p:extLst>
      <p:ext uri="{BB962C8B-B14F-4D97-AF65-F5344CB8AC3E}">
        <p14:creationId xmlns:p14="http://schemas.microsoft.com/office/powerpoint/2010/main" val="24897428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AA79F0-6C38-4C11-BAB8-9886F44D19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9754" y="442161"/>
            <a:ext cx="7704436" cy="1143000"/>
          </a:xfrm>
        </p:spPr>
        <p:txBody>
          <a:bodyPr/>
          <a:lstStyle/>
          <a:p>
            <a:r>
              <a:rPr lang="en-US" sz="3200" b="1" dirty="0">
                <a:latin typeface="Calibri" panose="020F0502020204030204" pitchFamily="34" charset="0"/>
                <a:cs typeface="Calibri" panose="020F0502020204030204" pitchFamily="34" charset="0"/>
              </a:rPr>
              <a:t>Demonstration: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lang="en-US" sz="3200" b="1" dirty="0">
                <a:latin typeface="Calibri" panose="020F0502020204030204" pitchFamily="34" charset="0"/>
                <a:cs typeface="Calibri" panose="020F0502020204030204" pitchFamily="34" charset="0"/>
              </a:rPr>
              <a:t>eaching about the blood fluke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F96AA2-36B0-4CF9-A1B7-5D7842A1AD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9754" y="1523078"/>
            <a:ext cx="7892298" cy="4800600"/>
          </a:xfrm>
        </p:spPr>
        <p:txBody>
          <a:bodyPr>
            <a:normAutofit/>
          </a:bodyPr>
          <a:lstStyle/>
          <a:p>
            <a:r>
              <a:rPr lang="en-US" dirty="0"/>
              <a:t>Perhaps the most powerful lesson in the</a:t>
            </a:r>
            <a:r>
              <a:rPr lang="en-US" i="1" dirty="0"/>
              <a:t> Teacher Lesson Plans </a:t>
            </a:r>
            <a:r>
              <a:rPr lang="en-US" dirty="0"/>
              <a:t>is Lesson 2</a:t>
            </a:r>
          </a:p>
          <a:p>
            <a:r>
              <a:rPr lang="en-US" dirty="0"/>
              <a:t>Most people don’t realize that the schistosomiasis worm is not like the usual worm</a:t>
            </a:r>
          </a:p>
          <a:p>
            <a:r>
              <a:rPr lang="en-US" dirty="0"/>
              <a:t>I will demonstrate teaching Lesson 2</a:t>
            </a:r>
          </a:p>
          <a:p>
            <a:r>
              <a:rPr lang="en-US" dirty="0"/>
              <a:t>Things to notice</a:t>
            </a:r>
          </a:p>
          <a:p>
            <a:pPr marL="568325" lvl="1">
              <a:buClr>
                <a:schemeClr val="accent3">
                  <a:lumMod val="75000"/>
                </a:schemeClr>
              </a:buClr>
              <a:buFont typeface="Wingdings" panose="05000000000000000000" pitchFamily="2" charset="2"/>
              <a:buChar char="§"/>
            </a:pPr>
            <a:r>
              <a:rPr lang="en-US" dirty="0"/>
              <a:t>I will encourage you to guess, even if you don’t know the answers, so that I’m not the only one talking</a:t>
            </a:r>
          </a:p>
          <a:p>
            <a:pPr marL="568325" lvl="1">
              <a:buClr>
                <a:schemeClr val="accent3">
                  <a:lumMod val="75000"/>
                </a:schemeClr>
              </a:buClr>
              <a:buFont typeface="Wingdings" panose="05000000000000000000" pitchFamily="2" charset="2"/>
              <a:buChar char="§"/>
            </a:pPr>
            <a:r>
              <a:rPr lang="en-US" dirty="0"/>
              <a:t>I will smile</a:t>
            </a:r>
          </a:p>
          <a:p>
            <a:pPr marL="568325" lvl="1">
              <a:buClr>
                <a:schemeClr val="accent3">
                  <a:lumMod val="75000"/>
                </a:schemeClr>
              </a:buClr>
              <a:buFont typeface="Wingdings" panose="05000000000000000000" pitchFamily="2" charset="2"/>
              <a:buChar char="§"/>
            </a:pPr>
            <a:r>
              <a:rPr lang="en-US" dirty="0"/>
              <a:t>I will give positive feedback</a:t>
            </a:r>
          </a:p>
          <a:p>
            <a:pPr marL="568325" lvl="1">
              <a:buClr>
                <a:schemeClr val="accent3">
                  <a:lumMod val="75000"/>
                </a:schemeClr>
              </a:buClr>
              <a:buFont typeface="Wingdings" panose="05000000000000000000" pitchFamily="2" charset="2"/>
              <a:buChar char="§"/>
            </a:pPr>
            <a:r>
              <a:rPr lang="en-US" dirty="0"/>
              <a:t>I will repeat the questions at the end to reinforce the learning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8325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6CE299-AB56-402F-A419-64546A4C38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Practice using Lesson 6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3C4D1F-D6A7-4A6C-A990-20FC537AC7E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Divide into pairs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One person will be the teacher and the other the student</a:t>
            </a:r>
          </a:p>
          <a:p>
            <a:r>
              <a:rPr lang="en-US" dirty="0"/>
              <a:t>Turn to Lesson 6 in the </a:t>
            </a:r>
            <a:r>
              <a:rPr lang="en-US" i="1" dirty="0"/>
              <a:t>Teacher Lesson Plans. </a:t>
            </a:r>
            <a:r>
              <a:rPr lang="en-US" dirty="0"/>
              <a:t>Ask the questions. Encourage your students to guess, even if they don’t know the answer</a:t>
            </a:r>
          </a:p>
          <a:p>
            <a:r>
              <a:rPr lang="en-US" dirty="0"/>
              <a:t>If the answer is incorrect or incomplete, 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Give positive feedback, for example, “That was a good try”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Help the student get the right answer. Try using questions or acting to engage the student</a:t>
            </a:r>
          </a:p>
          <a:p>
            <a:r>
              <a:rPr lang="en-US" dirty="0"/>
              <a:t>We will not do the activities or use the </a:t>
            </a:r>
            <a:r>
              <a:rPr lang="en-US" i="1" dirty="0"/>
              <a:t>Schistosomiasis Flipchart</a:t>
            </a:r>
            <a:r>
              <a:rPr lang="en-US" dirty="0"/>
              <a:t> at this time </a:t>
            </a:r>
          </a:p>
          <a:p>
            <a:r>
              <a:rPr lang="en-US" dirty="0"/>
              <a:t>You will have 5 minutes. Have fun!!!</a:t>
            </a:r>
          </a:p>
        </p:txBody>
      </p:sp>
    </p:spTree>
    <p:extLst>
      <p:ext uri="{BB962C8B-B14F-4D97-AF65-F5344CB8AC3E}">
        <p14:creationId xmlns:p14="http://schemas.microsoft.com/office/powerpoint/2010/main" val="23993106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6CE299-AB56-402F-A419-64546A4C38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6887" y="434713"/>
            <a:ext cx="7620000" cy="1143000"/>
          </a:xfrm>
        </p:spPr>
        <p:txBody>
          <a:bodyPr/>
          <a:lstStyle/>
          <a:p>
            <a:r>
              <a:rPr lang="en-US" sz="3200" b="1" dirty="0">
                <a:latin typeface="Calibri" panose="020F0502020204030204" pitchFamily="34" charset="0"/>
                <a:cs typeface="Calibri" panose="020F0502020204030204" pitchFamily="34" charset="0"/>
              </a:rPr>
              <a:t>How did you do?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3C4D1F-D6A7-4A6C-A990-20FC537AC7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2000" y="1696965"/>
            <a:ext cx="7620000" cy="4800600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sz="2400" dirty="0"/>
              <a:t>Did the teacher encourage interaction?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sz="2400" dirty="0"/>
              <a:t>Was the teacher encouraging and positive?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sz="2400" dirty="0"/>
              <a:t>How did the teacher help the student get the right answer? 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sz="2400" dirty="0"/>
              <a:t>What else did you notice? </a:t>
            </a:r>
          </a:p>
        </p:txBody>
      </p:sp>
    </p:spTree>
    <p:extLst>
      <p:ext uri="{BB962C8B-B14F-4D97-AF65-F5344CB8AC3E}">
        <p14:creationId xmlns:p14="http://schemas.microsoft.com/office/powerpoint/2010/main" val="308777634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Adjacency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DC401AFAB8BA248BE2B469835572419" ma:contentTypeVersion="8" ma:contentTypeDescription="Create a new document." ma:contentTypeScope="" ma:versionID="73c550f58388110293fc264549b403d5">
  <xsd:schema xmlns:xsd="http://www.w3.org/2001/XMLSchema" xmlns:xs="http://www.w3.org/2001/XMLSchema" xmlns:p="http://schemas.microsoft.com/office/2006/metadata/properties" xmlns:ns2="a4ecec9d-3957-4ce3-a88f-3cafdb560bca" xmlns:ns3="65a248ca-af82-41d4-811e-3b1b95bf39ea" targetNamespace="http://schemas.microsoft.com/office/2006/metadata/properties" ma:root="true" ma:fieldsID="a7aabe87a9a681768adc7d7a11152463" ns2:_="" ns3:_="">
    <xsd:import namespace="a4ecec9d-3957-4ce3-a88f-3cafdb560bca"/>
    <xsd:import namespace="65a248ca-af82-41d4-811e-3b1b95bf39e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4ecec9d-3957-4ce3-a88f-3cafdb560bc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5a248ca-af82-41d4-811e-3b1b95bf39ea" elementFormDefault="qualified">
    <xsd:import namespace="http://schemas.microsoft.com/office/2006/documentManagement/types"/>
    <xsd:import namespace="http://schemas.microsoft.com/office/infopath/2007/PartnerControls"/>
    <xsd:element name="SharedWithUsers" ma:index="13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4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2B83E58-CFA8-4A35-9D8C-6169DFB70B61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26618C97-4A10-4332-8880-8C0AF10DBF1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00B8CFA-93A7-4ED9-A19A-48358DE2584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4ecec9d-3957-4ce3-a88f-3cafdb560bca"/>
    <ds:schemaRef ds:uri="65a248ca-af82-41d4-811e-3b1b95bf39e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Adjacency.thmx</Template>
  <TotalTime>11681</TotalTime>
  <Words>753</Words>
  <Application>Microsoft Office PowerPoint</Application>
  <PresentationFormat>On-screen Show (4:3)</PresentationFormat>
  <Paragraphs>91</Paragraphs>
  <Slides>12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Arial</vt:lpstr>
      <vt:lpstr>Calibri</vt:lpstr>
      <vt:lpstr>Cambria</vt:lpstr>
      <vt:lpstr>Wingdings</vt:lpstr>
      <vt:lpstr>Adjacency</vt:lpstr>
      <vt:lpstr>PowerPoint Presentation</vt:lpstr>
      <vt:lpstr>Topics</vt:lpstr>
      <vt:lpstr>What topics are covered in the Teacher Lesson Plans?</vt:lpstr>
      <vt:lpstr>Look at Lesson 1</vt:lpstr>
      <vt:lpstr>Asking questions: Lesson 1</vt:lpstr>
      <vt:lpstr>Classroom activities for teaching about schistosomiasis</vt:lpstr>
      <vt:lpstr>Demonstration: Teaching about the blood fluke</vt:lpstr>
      <vt:lpstr>Practice using Lesson 6</vt:lpstr>
      <vt:lpstr>How did you do?</vt:lpstr>
      <vt:lpstr> The Schistosomiasis Flipchart</vt:lpstr>
      <vt:lpstr> What did you learn? 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PARTICIPATORY TRAINING METHODOLOGY AND MATERIALS</dc:title>
  <dc:creator>Bobbie Person</dc:creator>
  <cp:lastModifiedBy>Anouk Gouvras</cp:lastModifiedBy>
  <cp:revision>310</cp:revision>
  <cp:lastPrinted>2019-03-09T15:48:43Z</cp:lastPrinted>
  <dcterms:created xsi:type="dcterms:W3CDTF">2016-11-17T15:21:49Z</dcterms:created>
  <dcterms:modified xsi:type="dcterms:W3CDTF">2019-12-11T11:42:46Z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0x0101009DC401AFAB8BA248BE2B469835572419</vt:lpwstr>
  </property>
</Properties>
</file>