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14"/>
  </p:notesMasterIdLst>
  <p:handoutMasterIdLst>
    <p:handoutMasterId r:id="rId15"/>
  </p:handoutMasterIdLst>
  <p:sldIdLst>
    <p:sldId id="256" r:id="rId5"/>
    <p:sldId id="281" r:id="rId6"/>
    <p:sldId id="277" r:id="rId7"/>
    <p:sldId id="257" r:id="rId8"/>
    <p:sldId id="284" r:id="rId9"/>
    <p:sldId id="265" r:id="rId10"/>
    <p:sldId id="282" r:id="rId11"/>
    <p:sldId id="264" r:id="rId12"/>
    <p:sldId id="286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Binder" initials="SB" lastIdx="4" clrIdx="0"/>
  <p:cmAuthor id="2" name="Allison Greenspan" initials="AG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986ABD-37F7-4D6B-B516-C6A8BC3EAFC3}" v="24" dt="2019-12-10T15:57:59.9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43" autoAdjust="0"/>
    <p:restoredTop sz="86453" autoAdjust="0"/>
  </p:normalViewPr>
  <p:slideViewPr>
    <p:cSldViewPr snapToGrid="0" snapToObjects="1">
      <p:cViewPr varScale="1">
        <p:scale>
          <a:sx n="57" d="100"/>
          <a:sy n="57" d="100"/>
        </p:scale>
        <p:origin x="3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9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604" y="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ouk Gouvras" userId="7f9e6bef-5492-4b2b-bdb4-1c8f4f9730b1" providerId="ADAL" clId="{ED986ABD-37F7-4D6B-B516-C6A8BC3EAFC3}"/>
    <pc:docChg chg="modSld">
      <pc:chgData name="Anouk Gouvras" userId="7f9e6bef-5492-4b2b-bdb4-1c8f4f9730b1" providerId="ADAL" clId="{ED986ABD-37F7-4D6B-B516-C6A8BC3EAFC3}" dt="2019-12-10T15:59:04.377" v="46" actId="20577"/>
      <pc:docMkLst>
        <pc:docMk/>
      </pc:docMkLst>
      <pc:sldChg chg="modSp">
        <pc:chgData name="Anouk Gouvras" userId="7f9e6bef-5492-4b2b-bdb4-1c8f4f9730b1" providerId="ADAL" clId="{ED986ABD-37F7-4D6B-B516-C6A8BC3EAFC3}" dt="2019-12-10T15:57:17.763" v="14" actId="20577"/>
        <pc:sldMkLst>
          <pc:docMk/>
          <pc:sldMk cId="1214996948" sldId="257"/>
        </pc:sldMkLst>
        <pc:spChg chg="mod">
          <ac:chgData name="Anouk Gouvras" userId="7f9e6bef-5492-4b2b-bdb4-1c8f4f9730b1" providerId="ADAL" clId="{ED986ABD-37F7-4D6B-B516-C6A8BC3EAFC3}" dt="2019-12-10T15:57:17.763" v="14" actId="20577"/>
          <ac:spMkLst>
            <pc:docMk/>
            <pc:sldMk cId="1214996948" sldId="257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ED986ABD-37F7-4D6B-B516-C6A8BC3EAFC3}" dt="2019-12-10T15:59:04.377" v="46" actId="20577"/>
        <pc:sldMkLst>
          <pc:docMk/>
          <pc:sldMk cId="598790202" sldId="264"/>
        </pc:sldMkLst>
        <pc:spChg chg="mod">
          <ac:chgData name="Anouk Gouvras" userId="7f9e6bef-5492-4b2b-bdb4-1c8f4f9730b1" providerId="ADAL" clId="{ED986ABD-37F7-4D6B-B516-C6A8BC3EAFC3}" dt="2019-12-10T15:59:04.377" v="46" actId="20577"/>
          <ac:spMkLst>
            <pc:docMk/>
            <pc:sldMk cId="598790202" sldId="264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ED986ABD-37F7-4D6B-B516-C6A8BC3EAFC3}" dt="2019-12-10T15:56:59.643" v="8" actId="20577"/>
        <pc:sldMkLst>
          <pc:docMk/>
          <pc:sldMk cId="589372166" sldId="277"/>
        </pc:sldMkLst>
        <pc:spChg chg="mod">
          <ac:chgData name="Anouk Gouvras" userId="7f9e6bef-5492-4b2b-bdb4-1c8f4f9730b1" providerId="ADAL" clId="{ED986ABD-37F7-4D6B-B516-C6A8BC3EAFC3}" dt="2019-12-10T15:56:59.643" v="8" actId="20577"/>
          <ac:spMkLst>
            <pc:docMk/>
            <pc:sldMk cId="589372166" sldId="277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ED986ABD-37F7-4D6B-B516-C6A8BC3EAFC3}" dt="2019-12-10T15:56:40.428" v="2" actId="20577"/>
        <pc:sldMkLst>
          <pc:docMk/>
          <pc:sldMk cId="1928682740" sldId="281"/>
        </pc:sldMkLst>
        <pc:spChg chg="mod">
          <ac:chgData name="Anouk Gouvras" userId="7f9e6bef-5492-4b2b-bdb4-1c8f4f9730b1" providerId="ADAL" clId="{ED986ABD-37F7-4D6B-B516-C6A8BC3EAFC3}" dt="2019-12-10T15:56:40.428" v="2" actId="20577"/>
          <ac:spMkLst>
            <pc:docMk/>
            <pc:sldMk cId="1928682740" sldId="281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ED986ABD-37F7-4D6B-B516-C6A8BC3EAFC3}" dt="2019-12-10T15:58:19.458" v="29" actId="20577"/>
        <pc:sldMkLst>
          <pc:docMk/>
          <pc:sldMk cId="3285491251" sldId="282"/>
        </pc:sldMkLst>
        <pc:spChg chg="mod">
          <ac:chgData name="Anouk Gouvras" userId="7f9e6bef-5492-4b2b-bdb4-1c8f4f9730b1" providerId="ADAL" clId="{ED986ABD-37F7-4D6B-B516-C6A8BC3EAFC3}" dt="2019-12-10T15:58:19.458" v="29" actId="20577"/>
          <ac:spMkLst>
            <pc:docMk/>
            <pc:sldMk cId="3285491251" sldId="282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ED986ABD-37F7-4D6B-B516-C6A8BC3EAFC3}" dt="2019-12-10T15:57:59.984" v="26" actId="20577"/>
        <pc:sldMkLst>
          <pc:docMk/>
          <pc:sldMk cId="1637677562" sldId="284"/>
        </pc:sldMkLst>
        <pc:spChg chg="mod">
          <ac:chgData name="Anouk Gouvras" userId="7f9e6bef-5492-4b2b-bdb4-1c8f4f9730b1" providerId="ADAL" clId="{ED986ABD-37F7-4D6B-B516-C6A8BC3EAFC3}" dt="2019-12-10T15:57:59.984" v="26" actId="20577"/>
          <ac:spMkLst>
            <pc:docMk/>
            <pc:sldMk cId="1637677562" sldId="284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241EE404-7558-1341-BDF2-DA387525D36C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E29ECD3F-887C-2B43-B4A6-4D847859A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4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180BA0C3-F1ED-944A-8F28-A04612330E1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6" tIns="46143" rIns="92286" bIns="461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2286" tIns="46143" rIns="92286" bIns="461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6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6540146C-DD4C-9444-A432-3A632FF74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5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9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Today we will cover a variety of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1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1432" lvl="1"/>
            <a:endParaRPr lang="en-US" b="1" dirty="0"/>
          </a:p>
          <a:p>
            <a:pPr marL="634468" lvl="1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69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3037" indent="-173037" defTabSz="461432">
              <a:buFont typeface="Arial"/>
              <a:buChar char="•"/>
              <a:defRPr/>
            </a:pPr>
            <a:endParaRPr lang="en-US" dirty="0"/>
          </a:p>
          <a:p>
            <a:pPr marL="173037" indent="-173037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3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758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1432">
              <a:defRPr/>
            </a:pPr>
            <a:endParaRPr lang="en-US" dirty="0"/>
          </a:p>
          <a:p>
            <a:pPr defTabSz="461432">
              <a:defRPr/>
            </a:pPr>
            <a:endParaRPr lang="x-none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65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6" y="0"/>
            <a:ext cx="8430436" cy="67567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98619" y="38599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38462" y="4429933"/>
            <a:ext cx="5124313" cy="58477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Slide Set 2.  Active Learning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5DB7A96C-1C09-42B3-9894-B11518960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087" y="1545994"/>
            <a:ext cx="5648325" cy="133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Teaching 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about the </a:t>
            </a: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Prevention, Control, and Treatment of Schistosomiasis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E1EE4E-0A61-49C1-AF6C-B3DECD6ED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4524" y="5947777"/>
            <a:ext cx="969348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1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236" y="433966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546" y="1593273"/>
            <a:ext cx="6778069" cy="2236265"/>
          </a:xfrm>
        </p:spPr>
        <p:txBody>
          <a:bodyPr>
            <a:normAutofit/>
          </a:bodyPr>
          <a:lstStyle/>
          <a:p>
            <a:r>
              <a:rPr lang="en-US" sz="2400" dirty="0"/>
              <a:t>What is an effective training experience?</a:t>
            </a:r>
          </a:p>
          <a:p>
            <a:r>
              <a:rPr lang="en-US" sz="2400" dirty="0"/>
              <a:t>Preparing for active learning.</a:t>
            </a:r>
          </a:p>
          <a:p>
            <a:r>
              <a:rPr lang="en-US" sz="2400" dirty="0"/>
              <a:t>Creating an active learning environment.</a:t>
            </a:r>
          </a:p>
          <a:p>
            <a:r>
              <a:rPr lang="en-US" sz="2400" dirty="0"/>
              <a:t>Engaging learners.</a:t>
            </a:r>
          </a:p>
          <a:p>
            <a:endParaRPr lang="en-US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68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370" y="755918"/>
            <a:ext cx="7347596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Think of a bad training you attended --</a:t>
            </a:r>
            <a:br>
              <a:rPr lang="en-US" sz="3200" b="1" dirty="0">
                <a:latin typeface="+mn-lt"/>
              </a:rPr>
            </a:br>
            <a:r>
              <a:rPr lang="en-US" sz="3200" b="1" dirty="0">
                <a:latin typeface="+mn-lt"/>
              </a:rPr>
              <a:t>What made it bad?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106" y="2008746"/>
            <a:ext cx="6756101" cy="4104995"/>
          </a:xfrm>
        </p:spPr>
        <p:txBody>
          <a:bodyPr numCol="1"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/>
              <a:t>Information was not useful.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/>
              <a:t>No materials were provided.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/>
              <a:t>Trainer talked down to participants.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/>
              <a:t>Trainer and/or participants talked on phon</a:t>
            </a:r>
            <a:r>
              <a:rPr lang="en-US" sz="2400" dirty="0">
                <a:solidFill>
                  <a:srgbClr val="000000"/>
                </a:solidFill>
              </a:rPr>
              <a:t>es.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/>
              <a:t>No time was provided to practice new skills.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/>
              <a:t>No time was provided for questions or comments.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24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24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1100" dirty="0"/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en-US" sz="10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 descr="images.jpe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34"/>
          <a:stretch/>
        </p:blipFill>
        <p:spPr>
          <a:xfrm>
            <a:off x="5388071" y="1479212"/>
            <a:ext cx="2285350" cy="164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37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473" y="633079"/>
            <a:ext cx="7028725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Think of a good training you attended – What </a:t>
            </a:r>
            <a:r>
              <a:rPr lang="en-US" dirty="0"/>
              <a:t>m</a:t>
            </a:r>
            <a:r>
              <a:rPr lang="en-US" sz="3200" b="1" dirty="0">
                <a:latin typeface="+mn-lt"/>
              </a:rPr>
              <a:t>ade it good?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473" y="1882150"/>
            <a:ext cx="6821076" cy="4573331"/>
          </a:xfrm>
        </p:spPr>
        <p:txBody>
          <a:bodyPr numCol="1">
            <a:normAutofit/>
          </a:bodyPr>
          <a:lstStyle/>
          <a:p>
            <a:pPr marL="274320"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</a:rPr>
              <a:t>Information was useful. 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</a:rPr>
              <a:t>Training was interesting.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</a:rPr>
              <a:t>Training was interactive.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</a:rPr>
              <a:t>Trainer was encouraging and positive.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</a:rPr>
              <a:t>We stayed on time.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rgbClr val="000000"/>
                </a:solidFill>
              </a:rPr>
              <a:t>We had time to practice new skills.</a:t>
            </a: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577" y="1974358"/>
            <a:ext cx="3245433" cy="157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9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973" y="274638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Active </a:t>
            </a:r>
            <a:r>
              <a:rPr lang="en-US" dirty="0"/>
              <a:t>l</a:t>
            </a:r>
            <a:r>
              <a:rPr lang="en-US" sz="3200" b="1" dirty="0">
                <a:latin typeface="+mn-lt"/>
              </a:rPr>
              <a:t>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6214"/>
            <a:ext cx="7620000" cy="5413664"/>
          </a:xfrm>
        </p:spPr>
        <p:txBody>
          <a:bodyPr>
            <a:normAutofit/>
          </a:bodyPr>
          <a:lstStyle/>
          <a:p>
            <a:r>
              <a:rPr lang="en-US" sz="2400" dirty="0"/>
              <a:t>Active learning is a way of teaching that requires students to do meaningful activities, instead of just listening or watching.</a:t>
            </a:r>
          </a:p>
          <a:p>
            <a:r>
              <a:rPr lang="en-US" sz="2400" dirty="0"/>
              <a:t>The characteristics of good training you described are characteristics of active learning: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Lots of interaction.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Encouraging and positive.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Time to practice new skills and explore new knowledge.</a:t>
            </a:r>
          </a:p>
          <a:p>
            <a:r>
              <a:rPr lang="en-US" sz="2400" dirty="0"/>
              <a:t>Practice is critical for learning any new skill.              </a:t>
            </a:r>
          </a:p>
          <a:p>
            <a:r>
              <a:rPr lang="en-US" sz="2400" dirty="0"/>
              <a:t>Active learning involves lots of practice.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Teacher 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384" y="4396153"/>
            <a:ext cx="1531815" cy="2042418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63767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571" y="462312"/>
            <a:ext cx="8235429" cy="749041"/>
          </a:xfrm>
        </p:spPr>
        <p:txBody>
          <a:bodyPr/>
          <a:lstStyle/>
          <a:p>
            <a:r>
              <a:rPr lang="en-US" sz="3200" b="1" dirty="0">
                <a:solidFill>
                  <a:srgbClr val="2F5897"/>
                </a:solidFill>
                <a:latin typeface="+mn-lt"/>
              </a:rPr>
              <a:t>Why </a:t>
            </a:r>
            <a:r>
              <a:rPr lang="en-US" dirty="0">
                <a:solidFill>
                  <a:srgbClr val="2F5897"/>
                </a:solidFill>
              </a:rPr>
              <a:t>a</a:t>
            </a:r>
            <a:r>
              <a:rPr lang="en-US" sz="3200" b="1" dirty="0">
                <a:solidFill>
                  <a:srgbClr val="2F5897"/>
                </a:solidFill>
                <a:latin typeface="+mn-lt"/>
              </a:rPr>
              <a:t>ctive learning?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80" y="1213533"/>
            <a:ext cx="6548865" cy="48162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FDEFD21-B0D0-4C4F-BEAB-B48CB85D9EA6}"/>
              </a:ext>
            </a:extLst>
          </p:cNvPr>
          <p:cNvSpPr txBox="1"/>
          <p:nvPr/>
        </p:nvSpPr>
        <p:spPr>
          <a:xfrm>
            <a:off x="508000" y="6029785"/>
            <a:ext cx="7161589" cy="370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People remember more information when they are actively engaged! </a:t>
            </a:r>
          </a:p>
        </p:txBody>
      </p:sp>
    </p:spTree>
    <p:extLst>
      <p:ext uri="{BB962C8B-B14F-4D97-AF65-F5344CB8AC3E}">
        <p14:creationId xmlns:p14="http://schemas.microsoft.com/office/powerpoint/2010/main" val="3130809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9398"/>
            <a:ext cx="857250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Preparing for active </a:t>
            </a:r>
            <a:r>
              <a:rPr lang="en-US" dirty="0"/>
              <a:t>l</a:t>
            </a:r>
            <a:r>
              <a:rPr lang="en-US" sz="3200" b="1" dirty="0">
                <a:latin typeface="+mn-lt"/>
              </a:rPr>
              <a:t>earning</a:t>
            </a:r>
            <a:endParaRPr lang="en-US" sz="3200" b="1" strike="sngStrike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839" y="1664895"/>
            <a:ext cx="7013863" cy="398575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>
                <a:srgbClr val="002060"/>
              </a:buClr>
            </a:pPr>
            <a:r>
              <a:rPr lang="en-US" sz="2600" dirty="0"/>
              <a:t>Identify locations for all indoor and outdoor activities.</a:t>
            </a:r>
          </a:p>
          <a:p>
            <a:pPr>
              <a:spcBef>
                <a:spcPts val="0"/>
              </a:spcBef>
            </a:pPr>
            <a:r>
              <a:rPr lang="en-US" sz="2600" dirty="0"/>
              <a:t>Have all training materials copied and ready to hand out.</a:t>
            </a:r>
          </a:p>
          <a:p>
            <a:pPr>
              <a:spcBef>
                <a:spcPts val="0"/>
              </a:spcBef>
            </a:pPr>
            <a:r>
              <a:rPr lang="en-US" sz="2600" dirty="0"/>
              <a:t>Have </a:t>
            </a:r>
            <a:r>
              <a:rPr lang="en-US" sz="2600" dirty="0">
                <a:solidFill>
                  <a:srgbClr val="000000"/>
                </a:solidFill>
              </a:rPr>
              <a:t>supplies for activities and games in </a:t>
            </a:r>
            <a:r>
              <a:rPr lang="en-US" sz="2600" dirty="0"/>
              <a:t>place and ready to be used.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5642">
            <a:off x="4108137" y="4056651"/>
            <a:ext cx="2377440" cy="17373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21520">
            <a:off x="1728960" y="4317467"/>
            <a:ext cx="2007895" cy="200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491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Engaging learners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123" y="1227015"/>
            <a:ext cx="7620000" cy="507682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Avoid lecturing and just reading slides or text.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Tell stories.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Use real-life examples.</a:t>
            </a:r>
            <a:endParaRPr lang="x-none" dirty="0"/>
          </a:p>
          <a:p>
            <a:r>
              <a:rPr lang="en-US" dirty="0"/>
              <a:t>Smile and move around the room.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Can everybody smile? Big smiles?	</a:t>
            </a:r>
          </a:p>
          <a:p>
            <a:r>
              <a:rPr lang="en-US" dirty="0"/>
              <a:t>Be positive and give praise	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Turn to a person next to you and praise them for something.</a:t>
            </a:r>
          </a:p>
          <a:p>
            <a:r>
              <a:rPr lang="en-US" dirty="0"/>
              <a:t>Keep energy high.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Ask questions.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Use games and activities.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Use stretches or songs when energy is low.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Can everybody stand up and stretch?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GOOD JOB!!!</a:t>
            </a:r>
          </a:p>
          <a:p>
            <a:r>
              <a:rPr lang="en-US" dirty="0"/>
              <a:t>Provide time </a:t>
            </a:r>
            <a:r>
              <a:rPr lang="en-US"/>
              <a:t>to practice. </a:t>
            </a:r>
            <a:endParaRPr lang="en-US" dirty="0"/>
          </a:p>
          <a:p>
            <a:r>
              <a:rPr lang="en-US" dirty="0"/>
              <a:t>Make time for questions and comments.</a:t>
            </a:r>
          </a:p>
        </p:txBody>
      </p:sp>
      <p:pic>
        <p:nvPicPr>
          <p:cNvPr id="2" name="Picture 1" descr="IMG_359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548" y="527539"/>
            <a:ext cx="1902652" cy="2383692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598790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27" y="1084404"/>
            <a:ext cx="38100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1148" y="5042850"/>
            <a:ext cx="3544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3366FF"/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6891693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C401AFAB8BA248BE2B469835572419" ma:contentTypeVersion="8" ma:contentTypeDescription="Create a new document." ma:contentTypeScope="" ma:versionID="73c550f58388110293fc264549b403d5">
  <xsd:schema xmlns:xsd="http://www.w3.org/2001/XMLSchema" xmlns:xs="http://www.w3.org/2001/XMLSchema" xmlns:p="http://schemas.microsoft.com/office/2006/metadata/properties" xmlns:ns2="a4ecec9d-3957-4ce3-a88f-3cafdb560bca" xmlns:ns3="65a248ca-af82-41d4-811e-3b1b95bf39ea" targetNamespace="http://schemas.microsoft.com/office/2006/metadata/properties" ma:root="true" ma:fieldsID="a7aabe87a9a681768adc7d7a11152463" ns2:_="" ns3:_="">
    <xsd:import namespace="a4ecec9d-3957-4ce3-a88f-3cafdb560bca"/>
    <xsd:import namespace="65a248ca-af82-41d4-811e-3b1b95bf39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cec9d-3957-4ce3-a88f-3cafdb560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a248ca-af82-41d4-811e-3b1b95bf39e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C4E4911-B08A-406F-907D-690D6470EE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128BB1-9990-46AD-B726-E3A9C98227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ecec9d-3957-4ce3-a88f-3cafdb560bca"/>
    <ds:schemaRef ds:uri="65a248ca-af82-41d4-811e-3b1b95bf39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31ED01-3A54-4F58-BAAE-C75D56046D5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5989</TotalTime>
  <Words>377</Words>
  <Application>Microsoft Office PowerPoint</Application>
  <PresentationFormat>On-screen Show (4:3)</PresentationFormat>
  <Paragraphs>69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</vt:lpstr>
      <vt:lpstr>Wingdings</vt:lpstr>
      <vt:lpstr>Adjacency</vt:lpstr>
      <vt:lpstr>PowerPoint Presentation</vt:lpstr>
      <vt:lpstr>Topics</vt:lpstr>
      <vt:lpstr>Think of a bad training you attended -- What made it bad?</vt:lpstr>
      <vt:lpstr>Think of a good training you attended – What made it good?</vt:lpstr>
      <vt:lpstr>Active learning</vt:lpstr>
      <vt:lpstr>Why active learning?</vt:lpstr>
      <vt:lpstr>Preparing for active learning</vt:lpstr>
      <vt:lpstr>Engaging learners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TRAINING METHODOLOGY AND MATERIALS</dc:title>
  <dc:creator>Bobbie Person</dc:creator>
  <cp:lastModifiedBy>Anouk Gouvras</cp:lastModifiedBy>
  <cp:revision>210</cp:revision>
  <cp:lastPrinted>2019-03-09T15:44:54Z</cp:lastPrinted>
  <dcterms:created xsi:type="dcterms:W3CDTF">2016-11-17T15:21:49Z</dcterms:created>
  <dcterms:modified xsi:type="dcterms:W3CDTF">2019-12-10T15:59:06Z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0x0101009DC401AFAB8BA248BE2B469835572419</vt:lpwstr>
  </property>
</Properties>
</file>