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6"/>
  </p:notesMasterIdLst>
  <p:handoutMasterIdLst>
    <p:handoutMasterId r:id="rId17"/>
  </p:handoutMasterIdLst>
  <p:sldIdLst>
    <p:sldId id="318" r:id="rId5"/>
    <p:sldId id="281" r:id="rId6"/>
    <p:sldId id="277" r:id="rId7"/>
    <p:sldId id="310" r:id="rId8"/>
    <p:sldId id="313" r:id="rId9"/>
    <p:sldId id="303" r:id="rId10"/>
    <p:sldId id="257" r:id="rId11"/>
    <p:sldId id="304" r:id="rId12"/>
    <p:sldId id="296" r:id="rId13"/>
    <p:sldId id="316" r:id="rId14"/>
    <p:sldId id="317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6" clrIdx="0"/>
  <p:cmAuthor id="2" name="Allison Greenspan" initials="AG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66" autoAdjust="0"/>
    <p:restoredTop sz="90987" autoAdjust="0"/>
  </p:normalViewPr>
  <p:slideViewPr>
    <p:cSldViewPr snapToGrid="0" snapToObjects="1">
      <p:cViewPr varScale="1">
        <p:scale>
          <a:sx n="60" d="100"/>
          <a:sy n="60" d="100"/>
        </p:scale>
        <p:origin x="36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3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19" d="100"/>
        <a:sy n="219" d="100"/>
      </p:scale>
      <p:origin x="0" y="-50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k Gouvras" userId="7f9e6bef-5492-4b2b-bdb4-1c8f4f9730b1" providerId="ADAL" clId="{8ADFA1A7-E4F4-45EA-8DF7-A6C268DAD498}"/>
    <pc:docChg chg="undo custSel modSld">
      <pc:chgData name="Anouk Gouvras" userId="7f9e6bef-5492-4b2b-bdb4-1c8f4f9730b1" providerId="ADAL" clId="{8ADFA1A7-E4F4-45EA-8DF7-A6C268DAD498}" dt="2019-12-10T16:15:22.797" v="70" actId="20577"/>
      <pc:docMkLst>
        <pc:docMk/>
      </pc:docMkLst>
      <pc:sldChg chg="modSp">
        <pc:chgData name="Anouk Gouvras" userId="7f9e6bef-5492-4b2b-bdb4-1c8f4f9730b1" providerId="ADAL" clId="{8ADFA1A7-E4F4-45EA-8DF7-A6C268DAD498}" dt="2019-12-10T16:14:27.699" v="48" actId="20577"/>
        <pc:sldMkLst>
          <pc:docMk/>
          <pc:sldMk cId="1214996948" sldId="257"/>
        </pc:sldMkLst>
        <pc:spChg chg="mod">
          <ac:chgData name="Anouk Gouvras" userId="7f9e6bef-5492-4b2b-bdb4-1c8f4f9730b1" providerId="ADAL" clId="{8ADFA1A7-E4F4-45EA-8DF7-A6C268DAD498}" dt="2019-12-10T16:14:27.699" v="48" actId="20577"/>
          <ac:spMkLst>
            <pc:docMk/>
            <pc:sldMk cId="1214996948" sldId="257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ADFA1A7-E4F4-45EA-8DF7-A6C268DAD498}" dt="2019-12-10T16:12:28.282" v="4" actId="20577"/>
        <pc:sldMkLst>
          <pc:docMk/>
          <pc:sldMk cId="589372166" sldId="277"/>
        </pc:sldMkLst>
        <pc:spChg chg="mod">
          <ac:chgData name="Anouk Gouvras" userId="7f9e6bef-5492-4b2b-bdb4-1c8f4f9730b1" providerId="ADAL" clId="{8ADFA1A7-E4F4-45EA-8DF7-A6C268DAD498}" dt="2019-12-10T16:12:28.282" v="4" actId="20577"/>
          <ac:spMkLst>
            <pc:docMk/>
            <pc:sldMk cId="589372166" sldId="277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ADFA1A7-E4F4-45EA-8DF7-A6C268DAD498}" dt="2019-12-10T16:12:19.128" v="1" actId="20577"/>
        <pc:sldMkLst>
          <pc:docMk/>
          <pc:sldMk cId="1928682740" sldId="281"/>
        </pc:sldMkLst>
        <pc:spChg chg="mod">
          <ac:chgData name="Anouk Gouvras" userId="7f9e6bef-5492-4b2b-bdb4-1c8f4f9730b1" providerId="ADAL" clId="{8ADFA1A7-E4F4-45EA-8DF7-A6C268DAD498}" dt="2019-12-10T16:12:19.128" v="1" actId="20577"/>
          <ac:spMkLst>
            <pc:docMk/>
            <pc:sldMk cId="1928682740" sldId="281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ADFA1A7-E4F4-45EA-8DF7-A6C268DAD498}" dt="2019-12-10T16:15:04.895" v="62" actId="20577"/>
        <pc:sldMkLst>
          <pc:docMk/>
          <pc:sldMk cId="1091992577" sldId="296"/>
        </pc:sldMkLst>
        <pc:spChg chg="mod">
          <ac:chgData name="Anouk Gouvras" userId="7f9e6bef-5492-4b2b-bdb4-1c8f4f9730b1" providerId="ADAL" clId="{8ADFA1A7-E4F4-45EA-8DF7-A6C268DAD498}" dt="2019-12-10T16:15:04.895" v="62" actId="20577"/>
          <ac:spMkLst>
            <pc:docMk/>
            <pc:sldMk cId="1091992577" sldId="296"/>
            <ac:spMk id="4" creationId="{00000000-0000-0000-0000-000000000000}"/>
          </ac:spMkLst>
        </pc:spChg>
      </pc:sldChg>
      <pc:sldChg chg="modSp">
        <pc:chgData name="Anouk Gouvras" userId="7f9e6bef-5492-4b2b-bdb4-1c8f4f9730b1" providerId="ADAL" clId="{8ADFA1A7-E4F4-45EA-8DF7-A6C268DAD498}" dt="2019-12-10T16:14:03.062" v="39" actId="20577"/>
        <pc:sldMkLst>
          <pc:docMk/>
          <pc:sldMk cId="902858099" sldId="303"/>
        </pc:sldMkLst>
        <pc:spChg chg="mod">
          <ac:chgData name="Anouk Gouvras" userId="7f9e6bef-5492-4b2b-bdb4-1c8f4f9730b1" providerId="ADAL" clId="{8ADFA1A7-E4F4-45EA-8DF7-A6C268DAD498}" dt="2019-12-10T16:14:03.062" v="39" actId="20577"/>
          <ac:spMkLst>
            <pc:docMk/>
            <pc:sldMk cId="902858099" sldId="303"/>
            <ac:spMk id="6" creationId="{00000000-0000-0000-0000-000000000000}"/>
          </ac:spMkLst>
        </pc:spChg>
      </pc:sldChg>
      <pc:sldChg chg="modSp">
        <pc:chgData name="Anouk Gouvras" userId="7f9e6bef-5492-4b2b-bdb4-1c8f4f9730b1" providerId="ADAL" clId="{8ADFA1A7-E4F4-45EA-8DF7-A6C268DAD498}" dt="2019-12-10T16:14:48.977" v="57" actId="20577"/>
        <pc:sldMkLst>
          <pc:docMk/>
          <pc:sldMk cId="2917234930" sldId="304"/>
        </pc:sldMkLst>
        <pc:spChg chg="mod">
          <ac:chgData name="Anouk Gouvras" userId="7f9e6bef-5492-4b2b-bdb4-1c8f4f9730b1" providerId="ADAL" clId="{8ADFA1A7-E4F4-45EA-8DF7-A6C268DAD498}" dt="2019-12-10T16:14:48.977" v="57" actId="20577"/>
          <ac:spMkLst>
            <pc:docMk/>
            <pc:sldMk cId="2917234930" sldId="304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ADFA1A7-E4F4-45EA-8DF7-A6C268DAD498}" dt="2019-12-10T16:13:10.559" v="20" actId="27636"/>
        <pc:sldMkLst>
          <pc:docMk/>
          <pc:sldMk cId="2608948825" sldId="310"/>
        </pc:sldMkLst>
        <pc:spChg chg="mod">
          <ac:chgData name="Anouk Gouvras" userId="7f9e6bef-5492-4b2b-bdb4-1c8f4f9730b1" providerId="ADAL" clId="{8ADFA1A7-E4F4-45EA-8DF7-A6C268DAD498}" dt="2019-12-10T16:13:10.559" v="20" actId="27636"/>
          <ac:spMkLst>
            <pc:docMk/>
            <pc:sldMk cId="2608948825" sldId="310"/>
            <ac:spMk id="3" creationId="{C57A82B0-37F7-4E9E-8E56-38E6B6B81219}"/>
          </ac:spMkLst>
        </pc:spChg>
      </pc:sldChg>
      <pc:sldChg chg="modSp">
        <pc:chgData name="Anouk Gouvras" userId="7f9e6bef-5492-4b2b-bdb4-1c8f4f9730b1" providerId="ADAL" clId="{8ADFA1A7-E4F4-45EA-8DF7-A6C268DAD498}" dt="2019-12-10T16:13:38.222" v="29" actId="20577"/>
        <pc:sldMkLst>
          <pc:docMk/>
          <pc:sldMk cId="2288269608" sldId="313"/>
        </pc:sldMkLst>
        <pc:spChg chg="mod">
          <ac:chgData name="Anouk Gouvras" userId="7f9e6bef-5492-4b2b-bdb4-1c8f4f9730b1" providerId="ADAL" clId="{8ADFA1A7-E4F4-45EA-8DF7-A6C268DAD498}" dt="2019-12-10T16:13:38.222" v="29" actId="20577"/>
          <ac:spMkLst>
            <pc:docMk/>
            <pc:sldMk cId="2288269608" sldId="313"/>
            <ac:spMk id="3" creationId="{507458F7-79F8-4729-90D5-0435AEFC1FB7}"/>
          </ac:spMkLst>
        </pc:spChg>
      </pc:sldChg>
      <pc:sldChg chg="modSp">
        <pc:chgData name="Anouk Gouvras" userId="7f9e6bef-5492-4b2b-bdb4-1c8f4f9730b1" providerId="ADAL" clId="{8ADFA1A7-E4F4-45EA-8DF7-A6C268DAD498}" dt="2019-12-10T16:15:22.797" v="70" actId="20577"/>
        <pc:sldMkLst>
          <pc:docMk/>
          <pc:sldMk cId="2737856620" sldId="316"/>
        </pc:sldMkLst>
        <pc:spChg chg="mod">
          <ac:chgData name="Anouk Gouvras" userId="7f9e6bef-5492-4b2b-bdb4-1c8f4f9730b1" providerId="ADAL" clId="{8ADFA1A7-E4F4-45EA-8DF7-A6C268DAD498}" dt="2019-12-10T16:15:22.797" v="70" actId="20577"/>
          <ac:spMkLst>
            <pc:docMk/>
            <pc:sldMk cId="2737856620" sldId="316"/>
            <ac:spMk id="3" creationId="{B3B724CD-B506-48E3-B2FB-5C4C0268E9C4}"/>
          </ac:spMkLst>
        </pc:spChg>
      </pc:sldChg>
    </pc:docChg>
  </pc:docChgLst>
  <pc:docChgLst>
    <pc:chgData name="Anouk Gouvras" userId="f458f75bdf1508e5" providerId="LiveId" clId="{65D87236-CC85-42FA-8780-9DFED8122754}"/>
    <pc:docChg chg="undo custSel modSld">
      <pc:chgData name="Anouk Gouvras" userId="f458f75bdf1508e5" providerId="LiveId" clId="{65D87236-CC85-42FA-8780-9DFED8122754}" dt="2019-11-20T18:37:18.057" v="15" actId="1076"/>
      <pc:docMkLst>
        <pc:docMk/>
      </pc:docMkLst>
      <pc:sldChg chg="addSp delSp modSp">
        <pc:chgData name="Anouk Gouvras" userId="f458f75bdf1508e5" providerId="LiveId" clId="{65D87236-CC85-42FA-8780-9DFED8122754}" dt="2019-11-20T18:37:18.057" v="15" actId="1076"/>
        <pc:sldMkLst>
          <pc:docMk/>
          <pc:sldMk cId="2288269608" sldId="313"/>
        </pc:sldMkLst>
        <pc:picChg chg="add del">
          <ac:chgData name="Anouk Gouvras" userId="f458f75bdf1508e5" providerId="LiveId" clId="{65D87236-CC85-42FA-8780-9DFED8122754}" dt="2019-11-20T18:35:33.417" v="2" actId="478"/>
          <ac:picMkLst>
            <pc:docMk/>
            <pc:sldMk cId="2288269608" sldId="313"/>
            <ac:picMk id="5" creationId="{AB82E8B7-E374-4CED-9888-4999C24069B0}"/>
          </ac:picMkLst>
        </pc:picChg>
        <pc:picChg chg="add mod modCrop">
          <ac:chgData name="Anouk Gouvras" userId="f458f75bdf1508e5" providerId="LiveId" clId="{65D87236-CC85-42FA-8780-9DFED8122754}" dt="2019-11-20T18:37:18.057" v="15" actId="1076"/>
          <ac:picMkLst>
            <pc:docMk/>
            <pc:sldMk cId="2288269608" sldId="313"/>
            <ac:picMk id="8" creationId="{6373F5F2-45C9-4889-8237-75515EE5F9A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432" lvl="1"/>
            <a:endParaRPr lang="en-US" b="1" dirty="0"/>
          </a:p>
          <a:p>
            <a:pPr marL="634468" lvl="1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r>
              <a:rPr lang="en-US" dirty="0"/>
              <a:t>modify</a:t>
            </a:r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13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16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7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3037" indent="-173037" defTabSz="461432">
              <a:buFont typeface="Arial"/>
              <a:buChar char="•"/>
              <a:defRPr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21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" y="0"/>
            <a:ext cx="8430436" cy="655718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61435" y="4300767"/>
            <a:ext cx="5976727" cy="107721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6. Involving Parents and the Community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728DDA21-6670-4347-BA60-0EF46FF57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7" y="1545994"/>
            <a:ext cx="5972337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about the Prevention, Control, and Treatment of Intestinal Schistosomiasis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ABB2FA-2A1F-4A6D-840E-DA0B1B316C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2069" y="6065451"/>
            <a:ext cx="847417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90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422C3-3357-4393-A82A-1334D582F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52" y="274638"/>
            <a:ext cx="7620000" cy="1143000"/>
          </a:xfrm>
        </p:spPr>
        <p:txBody>
          <a:bodyPr/>
          <a:lstStyle/>
          <a:p>
            <a:r>
              <a:rPr lang="en-US" dirty="0"/>
              <a:t>Involving the Community:  What else can you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724CD-B506-48E3-B2FB-5C4C0268E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Who in the community might you teach about schistosomiasis?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PTA members.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Health committee.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School clubs.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Religious leaders.</a:t>
            </a:r>
          </a:p>
          <a:p>
            <a:r>
              <a:rPr lang="en-US" dirty="0"/>
              <a:t>What materials can you use to educate community members?</a:t>
            </a:r>
          </a:p>
          <a:p>
            <a:r>
              <a:rPr lang="en-US" dirty="0"/>
              <a:t>What are some opportunities to educate community members?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Mass drug campaigns.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PTA and other school sessions involving parents.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Church or mosque meetings.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Community health clinics and health posts.</a:t>
            </a:r>
          </a:p>
        </p:txBody>
      </p:sp>
    </p:spTree>
    <p:extLst>
      <p:ext uri="{BB962C8B-B14F-4D97-AF65-F5344CB8AC3E}">
        <p14:creationId xmlns:p14="http://schemas.microsoft.com/office/powerpoint/2010/main" val="2737856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805359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83" y="457200"/>
            <a:ext cx="6231192" cy="1068577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228" y="1525777"/>
            <a:ext cx="7366880" cy="5062705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Why involve parents and the community?</a:t>
            </a:r>
          </a:p>
          <a:p>
            <a:pPr lvl="0"/>
            <a:r>
              <a:rPr lang="en-US" sz="2400" dirty="0"/>
              <a:t>Involving parents.</a:t>
            </a:r>
          </a:p>
          <a:p>
            <a:pPr lvl="0"/>
            <a:r>
              <a:rPr lang="en-US" sz="2400" dirty="0"/>
              <a:t>School-wide events.</a:t>
            </a:r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  <a:p>
            <a:pPr lv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40" y="379411"/>
            <a:ext cx="7045185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Why involve parents and the community?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761" y="1438146"/>
            <a:ext cx="7157064" cy="4664025"/>
          </a:xfrm>
        </p:spPr>
        <p:txBody>
          <a:bodyPr numCol="1">
            <a:normAutofit/>
          </a:bodyPr>
          <a:lstStyle/>
          <a:p>
            <a:r>
              <a:rPr lang="en-US" sz="2400" dirty="0"/>
              <a:t>Solving the problem of schistosomiasis requires action from more than just teachers. </a:t>
            </a:r>
          </a:p>
          <a:p>
            <a:r>
              <a:rPr lang="en-US" sz="2400" dirty="0"/>
              <a:t>Parents need to support safe behaviors and make sure their children get treatment when they need it.</a:t>
            </a:r>
          </a:p>
          <a:p>
            <a:r>
              <a:rPr lang="en-US" sz="2400" dirty="0"/>
              <a:t>The community can be involved in improving sanitation and keeping streams, lakes, and rivers safe.</a:t>
            </a:r>
            <a:endParaRPr lang="en-US" sz="10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3C04E0-559D-425C-9DED-001BCB6DB958}"/>
              </a:ext>
            </a:extLst>
          </p:cNvPr>
          <p:cNvPicPr/>
          <p:nvPr/>
        </p:nvPicPr>
        <p:blipFill rotWithShape="1">
          <a:blip r:embed="rId3"/>
          <a:srcRect l="6250" t="17104" r="38622" b="38996"/>
          <a:stretch/>
        </p:blipFill>
        <p:spPr bwMode="auto">
          <a:xfrm>
            <a:off x="4556233" y="4419600"/>
            <a:ext cx="3181753" cy="1936955"/>
          </a:xfrm>
          <a:prstGeom prst="rect">
            <a:avLst/>
          </a:prstGeom>
          <a:ln w="28575">
            <a:solidFill>
              <a:schemeClr val="tx1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Picture 4" descr="A person standing in front of a table&#10;&#10;Description generated with very high confidence">
            <a:extLst>
              <a:ext uri="{FF2B5EF4-FFF2-40B4-BE49-F238E27FC236}">
                <a16:creationId xmlns:a16="http://schemas.microsoft.com/office/drawing/2014/main" id="{A0C8A140-C5B0-4F93-AADF-E8F0231CDE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772" y="4385187"/>
            <a:ext cx="2628491" cy="197136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89372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9DF9F-F7CD-4C8E-8532-BC476327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86" y="66368"/>
            <a:ext cx="7620000" cy="1143000"/>
          </a:xfrm>
        </p:spPr>
        <p:txBody>
          <a:bodyPr/>
          <a:lstStyle/>
          <a:p>
            <a:r>
              <a:rPr lang="en-US" dirty="0"/>
              <a:t>Involving parents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A82B0-37F7-4E9E-8E56-38E6B6B81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9368"/>
            <a:ext cx="5602514" cy="5191432"/>
          </a:xfrm>
        </p:spPr>
        <p:txBody>
          <a:bodyPr>
            <a:normAutofit/>
          </a:bodyPr>
          <a:lstStyle/>
          <a:p>
            <a:r>
              <a:rPr lang="en-US" dirty="0"/>
              <a:t>Parents need to understand the risks of schistosomiasis and how to prevent it.</a:t>
            </a:r>
          </a:p>
          <a:p>
            <a:r>
              <a:rPr lang="en-US" dirty="0"/>
              <a:t>They need to know to: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</a:t>
            </a:r>
            <a:r>
              <a:rPr lang="en-US" sz="1800" dirty="0"/>
              <a:t>et their child tested if the child has symptoms,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Keep the child out of water with schistosomiasis snails,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Encourage children to not poo outdoors and near water bodies, and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Make sure children get treatment if they have symptoms or during mass drug administration campaigns.</a:t>
            </a:r>
          </a:p>
          <a:p>
            <a:r>
              <a:rPr lang="en-US" dirty="0"/>
              <a:t>You can send the handout </a:t>
            </a:r>
            <a:r>
              <a:rPr lang="en-US" i="1" dirty="0"/>
              <a:t>Schistosomiasis and Your Child </a:t>
            </a:r>
            <a:r>
              <a:rPr lang="en-US" dirty="0"/>
              <a:t>home with your students:</a:t>
            </a:r>
          </a:p>
          <a:p>
            <a:pPr lvl="1"/>
            <a:r>
              <a:rPr lang="en-US" sz="1600" dirty="0"/>
              <a:t>We suggest you send it after you have completed some of the classroom lesson plans, so your students can explain the information to their parents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449BA4-4A0A-44AC-BCD6-2BF53F09E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714" y="1782409"/>
            <a:ext cx="2213591" cy="264013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608948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C4C68-C0BF-4B47-A059-C3A0D5757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730" y="198714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School-wide events with the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458F7-79F8-4729-90D5-0435AEFC1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180" y="1311131"/>
            <a:ext cx="7620000" cy="5284921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2400" dirty="0"/>
              <a:t>School-wide events are exciting for students: </a:t>
            </a:r>
          </a:p>
          <a:p>
            <a:pPr lvl="1">
              <a:spcBef>
                <a:spcPts val="0"/>
              </a:spcBef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Students can showcase their creativity in drawings, poems, and skits.</a:t>
            </a:r>
          </a:p>
          <a:p>
            <a:pPr lvl="1">
              <a:spcBef>
                <a:spcPts val="0"/>
              </a:spcBef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They can also show off their knowledge about schistosomiasis prevention.</a:t>
            </a:r>
          </a:p>
          <a:p>
            <a:pPr>
              <a:spcBef>
                <a:spcPts val="0"/>
              </a:spcBef>
              <a:buClr>
                <a:srgbClr val="0070C0"/>
              </a:buClr>
            </a:pPr>
            <a:r>
              <a:rPr lang="en-US" sz="2600" dirty="0"/>
              <a:t>You can invite the community, so they can learn </a:t>
            </a:r>
            <a:r>
              <a:rPr lang="en-US" sz="2400" dirty="0"/>
              <a:t>about schistosomiasis.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4" name="Picture 3" descr="IMG_6665.jpg">
            <a:extLst>
              <a:ext uri="{FF2B5EF4-FFF2-40B4-BE49-F238E27FC236}">
                <a16:creationId xmlns:a16="http://schemas.microsoft.com/office/drawing/2014/main" id="{99DDA258-343E-4DDF-A711-650C045403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221" y="3965135"/>
            <a:ext cx="2209618" cy="1267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IMG_20130122_115610.jpg">
            <a:extLst>
              <a:ext uri="{FF2B5EF4-FFF2-40B4-BE49-F238E27FC236}">
                <a16:creationId xmlns:a16="http://schemas.microsoft.com/office/drawing/2014/main" id="{EAF40139-8FD8-449F-981A-184C48CB2F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901" y="4275222"/>
            <a:ext cx="2560320" cy="19142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6373F5F2-45C9-4889-8237-75515EE5F9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" t="28527" r="9147"/>
          <a:stretch/>
        </p:blipFill>
        <p:spPr>
          <a:xfrm>
            <a:off x="5302373" y="4428399"/>
            <a:ext cx="2825778" cy="191636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88269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16" y="274638"/>
            <a:ext cx="7620000" cy="1143000"/>
          </a:xfrm>
        </p:spPr>
        <p:txBody>
          <a:bodyPr/>
          <a:lstStyle/>
          <a:p>
            <a:r>
              <a:rPr lang="en-US" dirty="0"/>
              <a:t>Options at a school-wide event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Education tables: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Hosted by a teacher or student, with posters and other educational materials.</a:t>
            </a:r>
          </a:p>
          <a:p>
            <a:r>
              <a:rPr lang="en-US" dirty="0"/>
              <a:t>Safe games, such as: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Running races and sack races.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Toss game.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Tug-of-war.</a:t>
            </a:r>
          </a:p>
          <a:p>
            <a:r>
              <a:rPr lang="en-US" dirty="0"/>
              <a:t>Other safe activities, such as: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Picture drawing.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Poster making.</a:t>
            </a:r>
          </a:p>
          <a:p>
            <a:r>
              <a:rPr lang="en-US" dirty="0"/>
              <a:t>Performances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Stories, plays, poems, songs.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1D6023-D7DB-4596-94B5-68CE2E5123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3793">
            <a:off x="7306948" y="4469704"/>
            <a:ext cx="876681" cy="22325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DDB640-D52F-4C30-93D2-94DEDB34557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088" y="4005300"/>
            <a:ext cx="1828800" cy="182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09ABD9-86D2-4DB2-A4B3-A02DC748D2D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3" b="11292"/>
          <a:stretch/>
        </p:blipFill>
        <p:spPr>
          <a:xfrm rot="631535">
            <a:off x="6174890" y="2452406"/>
            <a:ext cx="1818894" cy="115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858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620000" cy="1143000"/>
          </a:xfrm>
        </p:spPr>
        <p:txBody>
          <a:bodyPr/>
          <a:lstStyle/>
          <a:p>
            <a:r>
              <a:rPr lang="en-US" dirty="0"/>
              <a:t>Preparing for a school-wide event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1542"/>
            <a:ext cx="7620000" cy="4800600"/>
          </a:xfrm>
        </p:spPr>
        <p:txBody>
          <a:bodyPr/>
          <a:lstStyle/>
          <a:p>
            <a:r>
              <a:rPr lang="en-US" dirty="0"/>
              <a:t>Preparation time:  1-2 weeks.</a:t>
            </a:r>
          </a:p>
          <a:p>
            <a:r>
              <a:rPr lang="en-US" dirty="0"/>
              <a:t>Support needed:  Headmaster, teachers, students.</a:t>
            </a:r>
          </a:p>
          <a:p>
            <a:r>
              <a:rPr lang="en-US" dirty="0"/>
              <a:t>Steps: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Develop an agenda.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Invite parents, special guests, other community members.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Gather materials.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Work with students to: </a:t>
            </a:r>
          </a:p>
          <a:p>
            <a:pPr lvl="2"/>
            <a:r>
              <a:rPr lang="en-US" dirty="0"/>
              <a:t>Make posters and other materials.</a:t>
            </a:r>
          </a:p>
          <a:p>
            <a:pPr lvl="2"/>
            <a:r>
              <a:rPr lang="en-US" dirty="0"/>
              <a:t>Write for performances.</a:t>
            </a:r>
          </a:p>
          <a:p>
            <a:pPr lvl="2"/>
            <a:r>
              <a:rPr lang="en-US" dirty="0"/>
              <a:t>Gather equipment and practice games.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Practice, practice, practice.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996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510" y="264141"/>
            <a:ext cx="7620000" cy="1143000"/>
          </a:xfrm>
        </p:spPr>
        <p:txBody>
          <a:bodyPr/>
          <a:lstStyle/>
          <a:p>
            <a:r>
              <a:rPr lang="en-US" dirty="0"/>
              <a:t>Sample agenda for a school-wide event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510" y="1600200"/>
            <a:ext cx="76200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Welcome/introduction of special guests.</a:t>
            </a:r>
          </a:p>
          <a:p>
            <a:r>
              <a:rPr lang="en-US" dirty="0"/>
              <a:t>Schistosomiasis prevention presentation – choose 3-4 topics, for example: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Show picture of the blood fluke; discuss difference between normal worms and blood fluke.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Show life cycle picture; discuss role of snail in infection.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Show praziquantel tablets; discuss the need to take all the tablets. Discuss risky and safe play. </a:t>
            </a:r>
          </a:p>
          <a:p>
            <a:r>
              <a:rPr lang="en-US" dirty="0"/>
              <a:t>Interactive performances and games -- choose 4-6, for example: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Schistosomiasis poems.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Toss game.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Schistosomiasis skit.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Tug-of-war or sack race.</a:t>
            </a:r>
          </a:p>
          <a:p>
            <a:r>
              <a:rPr lang="en-US" dirty="0"/>
              <a:t>Closing.</a:t>
            </a:r>
          </a:p>
        </p:txBody>
      </p:sp>
    </p:spTree>
    <p:extLst>
      <p:ext uri="{BB962C8B-B14F-4D97-AF65-F5344CB8AC3E}">
        <p14:creationId xmlns:p14="http://schemas.microsoft.com/office/powerpoint/2010/main" val="2917234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03006" y="274638"/>
            <a:ext cx="7620000" cy="1143000"/>
          </a:xfrm>
        </p:spPr>
        <p:txBody>
          <a:bodyPr/>
          <a:lstStyle/>
          <a:p>
            <a:r>
              <a:rPr lang="en-US" dirty="0"/>
              <a:t>Let’s plan a school-wide event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594852" y="1513168"/>
            <a:ext cx="7620000" cy="4800600"/>
          </a:xfrm>
        </p:spPr>
        <p:txBody>
          <a:bodyPr/>
          <a:lstStyle/>
          <a:p>
            <a:r>
              <a:rPr lang="en-US" dirty="0"/>
              <a:t>Think of having a school-wide event at your school: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Who needs to give permission?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many teachers could you get to help?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Which students would you want to participate?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safe activities would you like to include?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time of day would you have it, and for how long?</a:t>
            </a:r>
          </a:p>
          <a:p>
            <a:r>
              <a:rPr lang="en-US" dirty="0"/>
              <a:t>Now,  let’s draft a simple agenda for a school-wide event at your school: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Let’s discuss your agenda.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do you see as your challenges?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will you overcome them?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Other suggestions?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148673-86FC-4E54-909F-DC06AF1DB4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23"/>
          <a:stretch/>
        </p:blipFill>
        <p:spPr>
          <a:xfrm rot="336676">
            <a:off x="5984882" y="4549116"/>
            <a:ext cx="1783080" cy="168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925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2FB150-CB03-4CDC-A7F2-96E11E2CA77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F860E53-B618-4BFC-B8F5-1F767B4E32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8274A2-8E63-4065-A4F6-20B7D215E7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10296</TotalTime>
  <Words>661</Words>
  <Application>Microsoft Office PowerPoint</Application>
  <PresentationFormat>On-screen Show (4:3)</PresentationFormat>
  <Paragraphs>104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</vt:lpstr>
      <vt:lpstr>Wingdings</vt:lpstr>
      <vt:lpstr>Adjacency</vt:lpstr>
      <vt:lpstr>PowerPoint Presentation</vt:lpstr>
      <vt:lpstr>Topics</vt:lpstr>
      <vt:lpstr>Why involve parents and the community?</vt:lpstr>
      <vt:lpstr>Involving parents</vt:lpstr>
      <vt:lpstr>School-wide events with the community</vt:lpstr>
      <vt:lpstr>Options at a school-wide event</vt:lpstr>
      <vt:lpstr>Preparing for a school-wide event </vt:lpstr>
      <vt:lpstr>Sample agenda for a school-wide event</vt:lpstr>
      <vt:lpstr>Let’s plan a school-wide event</vt:lpstr>
      <vt:lpstr>Involving the Community:  What else can you do?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288</cp:revision>
  <cp:lastPrinted>2019-03-09T15:56:54Z</cp:lastPrinted>
  <dcterms:created xsi:type="dcterms:W3CDTF">2016-11-17T15:21:49Z</dcterms:created>
  <dcterms:modified xsi:type="dcterms:W3CDTF">2019-12-10T16:15:32Z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