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4"/>
  </p:sldMasterIdLst>
  <p:notesMasterIdLst>
    <p:notesMasterId r:id="rId17"/>
  </p:notesMasterIdLst>
  <p:handoutMasterIdLst>
    <p:handoutMasterId r:id="rId18"/>
  </p:handoutMasterIdLst>
  <p:sldIdLst>
    <p:sldId id="256" r:id="rId5"/>
    <p:sldId id="281" r:id="rId6"/>
    <p:sldId id="315" r:id="rId7"/>
    <p:sldId id="314" r:id="rId8"/>
    <p:sldId id="327" r:id="rId9"/>
    <p:sldId id="310" r:id="rId10"/>
    <p:sldId id="325" r:id="rId11"/>
    <p:sldId id="311" r:id="rId12"/>
    <p:sldId id="318" r:id="rId13"/>
    <p:sldId id="322" r:id="rId14"/>
    <p:sldId id="320" r:id="rId15"/>
    <p:sldId id="328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lison Greenspan" initials="AG" lastIdx="2" clrIdx="0"/>
  <p:cmAuthor id="2" name="Sue Binder" initials="SB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clrMode="gray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61BFC9-FE5D-459B-A49E-087BC5EFFAF7}" v="2" dt="2019-12-10T16:05:39.1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971" autoAdjust="0"/>
    <p:restoredTop sz="93733" autoAdjust="0"/>
  </p:normalViewPr>
  <p:slideViewPr>
    <p:cSldViewPr snapToGrid="0" snapToObjects="1">
      <p:cViewPr varScale="1">
        <p:scale>
          <a:sx n="62" d="100"/>
          <a:sy n="62" d="100"/>
        </p:scale>
        <p:origin x="108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0" d="100"/>
        <a:sy n="170" d="100"/>
      </p:scale>
      <p:origin x="0" y="-259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ouk Gouvras" userId="7f9e6bef-5492-4b2b-bdb4-1c8f4f9730b1" providerId="ADAL" clId="{4361BFC9-FE5D-459B-A49E-087BC5EFFAF7}"/>
    <pc:docChg chg="modSld">
      <pc:chgData name="Anouk Gouvras" userId="7f9e6bef-5492-4b2b-bdb4-1c8f4f9730b1" providerId="ADAL" clId="{4361BFC9-FE5D-459B-A49E-087BC5EFFAF7}" dt="2019-12-10T16:07:19.943" v="46" actId="20577"/>
      <pc:docMkLst>
        <pc:docMk/>
      </pc:docMkLst>
      <pc:sldChg chg="modSp">
        <pc:chgData name="Anouk Gouvras" userId="7f9e6bef-5492-4b2b-bdb4-1c8f4f9730b1" providerId="ADAL" clId="{4361BFC9-FE5D-459B-A49E-087BC5EFFAF7}" dt="2019-12-10T16:04:31.956" v="3" actId="20577"/>
        <pc:sldMkLst>
          <pc:docMk/>
          <pc:sldMk cId="1928682740" sldId="281"/>
        </pc:sldMkLst>
        <pc:spChg chg="mod">
          <ac:chgData name="Anouk Gouvras" userId="7f9e6bef-5492-4b2b-bdb4-1c8f4f9730b1" providerId="ADAL" clId="{4361BFC9-FE5D-459B-A49E-087BC5EFFAF7}" dt="2019-12-10T16:04:31.956" v="3" actId="20577"/>
          <ac:spMkLst>
            <pc:docMk/>
            <pc:sldMk cId="1928682740" sldId="281"/>
            <ac:spMk id="4" creationId="{1645FF77-F607-419D-A76D-BC63099F6AB1}"/>
          </ac:spMkLst>
        </pc:spChg>
      </pc:sldChg>
      <pc:sldChg chg="modSp">
        <pc:chgData name="Anouk Gouvras" userId="7f9e6bef-5492-4b2b-bdb4-1c8f4f9730b1" providerId="ADAL" clId="{4361BFC9-FE5D-459B-A49E-087BC5EFFAF7}" dt="2019-12-10T16:06:01.694" v="21" actId="20577"/>
        <pc:sldMkLst>
          <pc:docMk/>
          <pc:sldMk cId="2489742885" sldId="310"/>
        </pc:sldMkLst>
        <pc:spChg chg="mod">
          <ac:chgData name="Anouk Gouvras" userId="7f9e6bef-5492-4b2b-bdb4-1c8f4f9730b1" providerId="ADAL" clId="{4361BFC9-FE5D-459B-A49E-087BC5EFFAF7}" dt="2019-12-10T16:06:01.694" v="21" actId="20577"/>
          <ac:spMkLst>
            <pc:docMk/>
            <pc:sldMk cId="2489742885" sldId="310"/>
            <ac:spMk id="3" creationId="{AAF96AA2-36B0-4CF9-A1B7-5D7842A1ADF4}"/>
          </ac:spMkLst>
        </pc:spChg>
      </pc:sldChg>
      <pc:sldChg chg="modSp">
        <pc:chgData name="Anouk Gouvras" userId="7f9e6bef-5492-4b2b-bdb4-1c8f4f9730b1" providerId="ADAL" clId="{4361BFC9-FE5D-459B-A49E-087BC5EFFAF7}" dt="2019-12-10T16:06:53.480" v="38" actId="20577"/>
        <pc:sldMkLst>
          <pc:docMk/>
          <pc:sldMk cId="2399310648" sldId="311"/>
        </pc:sldMkLst>
        <pc:spChg chg="mod">
          <ac:chgData name="Anouk Gouvras" userId="7f9e6bef-5492-4b2b-bdb4-1c8f4f9730b1" providerId="ADAL" clId="{4361BFC9-FE5D-459B-A49E-087BC5EFFAF7}" dt="2019-12-10T16:06:53.480" v="38" actId="20577"/>
          <ac:spMkLst>
            <pc:docMk/>
            <pc:sldMk cId="2399310648" sldId="311"/>
            <ac:spMk id="3" creationId="{103C4D1F-D6A7-4A6C-A990-20FC537AC7E4}"/>
          </ac:spMkLst>
        </pc:spChg>
      </pc:sldChg>
      <pc:sldChg chg="modSp">
        <pc:chgData name="Anouk Gouvras" userId="7f9e6bef-5492-4b2b-bdb4-1c8f4f9730b1" providerId="ADAL" clId="{4361BFC9-FE5D-459B-A49E-087BC5EFFAF7}" dt="2019-12-10T16:05:31.539" v="15" actId="20577"/>
        <pc:sldMkLst>
          <pc:docMk/>
          <pc:sldMk cId="199975760" sldId="314"/>
        </pc:sldMkLst>
        <pc:spChg chg="mod">
          <ac:chgData name="Anouk Gouvras" userId="7f9e6bef-5492-4b2b-bdb4-1c8f4f9730b1" providerId="ADAL" clId="{4361BFC9-FE5D-459B-A49E-087BC5EFFAF7}" dt="2019-12-10T16:05:31.539" v="15" actId="20577"/>
          <ac:spMkLst>
            <pc:docMk/>
            <pc:sldMk cId="199975760" sldId="314"/>
            <ac:spMk id="3" creationId="{103C4D1F-D6A7-4A6C-A990-20FC537AC7E4}"/>
          </ac:spMkLst>
        </pc:spChg>
      </pc:sldChg>
      <pc:sldChg chg="modSp">
        <pc:chgData name="Anouk Gouvras" userId="7f9e6bef-5492-4b2b-bdb4-1c8f4f9730b1" providerId="ADAL" clId="{4361BFC9-FE5D-459B-A49E-087BC5EFFAF7}" dt="2019-12-10T16:04:40.509" v="5" actId="20577"/>
        <pc:sldMkLst>
          <pc:docMk/>
          <pc:sldMk cId="2932570586" sldId="315"/>
        </pc:sldMkLst>
        <pc:spChg chg="mod">
          <ac:chgData name="Anouk Gouvras" userId="7f9e6bef-5492-4b2b-bdb4-1c8f4f9730b1" providerId="ADAL" clId="{4361BFC9-FE5D-459B-A49E-087BC5EFFAF7}" dt="2019-12-10T16:04:40.509" v="5" actId="20577"/>
          <ac:spMkLst>
            <pc:docMk/>
            <pc:sldMk cId="2932570586" sldId="315"/>
            <ac:spMk id="3" creationId="{103C4D1F-D6A7-4A6C-A990-20FC537AC7E4}"/>
          </ac:spMkLst>
        </pc:spChg>
      </pc:sldChg>
      <pc:sldChg chg="modSp">
        <pc:chgData name="Anouk Gouvras" userId="7f9e6bef-5492-4b2b-bdb4-1c8f4f9730b1" providerId="ADAL" clId="{4361BFC9-FE5D-459B-A49E-087BC5EFFAF7}" dt="2019-12-10T16:07:19.943" v="46" actId="20577"/>
        <pc:sldMkLst>
          <pc:docMk/>
          <pc:sldMk cId="2804413441" sldId="322"/>
        </pc:sldMkLst>
        <pc:spChg chg="mod">
          <ac:chgData name="Anouk Gouvras" userId="7f9e6bef-5492-4b2b-bdb4-1c8f4f9730b1" providerId="ADAL" clId="{4361BFC9-FE5D-459B-A49E-087BC5EFFAF7}" dt="2019-12-10T16:07:19.943" v="46" actId="20577"/>
          <ac:spMkLst>
            <pc:docMk/>
            <pc:sldMk cId="2804413441" sldId="322"/>
            <ac:spMk id="3" creationId="{D3CFE434-FDA7-4CD0-A489-5DB1B9F39D13}"/>
          </ac:spMkLst>
        </pc:spChg>
      </pc:sldChg>
      <pc:sldChg chg="modSp">
        <pc:chgData name="Anouk Gouvras" userId="7f9e6bef-5492-4b2b-bdb4-1c8f4f9730b1" providerId="ADAL" clId="{4361BFC9-FE5D-459B-A49E-087BC5EFFAF7}" dt="2019-12-10T16:06:29.803" v="29" actId="20577"/>
        <pc:sldMkLst>
          <pc:docMk/>
          <pc:sldMk cId="3152832582" sldId="325"/>
        </pc:sldMkLst>
        <pc:spChg chg="mod">
          <ac:chgData name="Anouk Gouvras" userId="7f9e6bef-5492-4b2b-bdb4-1c8f4f9730b1" providerId="ADAL" clId="{4361BFC9-FE5D-459B-A49E-087BC5EFFAF7}" dt="2019-12-10T16:06:29.803" v="29" actId="20577"/>
          <ac:spMkLst>
            <pc:docMk/>
            <pc:sldMk cId="3152832582" sldId="325"/>
            <ac:spMk id="3" creationId="{AAF96AA2-36B0-4CF9-A1B7-5D7842A1ADF4}"/>
          </ac:spMkLst>
        </pc:spChg>
      </pc:sldChg>
      <pc:sldChg chg="modSp">
        <pc:chgData name="Anouk Gouvras" userId="7f9e6bef-5492-4b2b-bdb4-1c8f4f9730b1" providerId="ADAL" clId="{4361BFC9-FE5D-459B-A49E-087BC5EFFAF7}" dt="2019-12-10T16:05:39.193" v="17" actId="20577"/>
        <pc:sldMkLst>
          <pc:docMk/>
          <pc:sldMk cId="1219352033" sldId="327"/>
        </pc:sldMkLst>
        <pc:spChg chg="mod">
          <ac:chgData name="Anouk Gouvras" userId="7f9e6bef-5492-4b2b-bdb4-1c8f4f9730b1" providerId="ADAL" clId="{4361BFC9-FE5D-459B-A49E-087BC5EFFAF7}" dt="2019-12-10T16:05:39.193" v="17" actId="20577"/>
          <ac:spMkLst>
            <pc:docMk/>
            <pc:sldMk cId="1219352033" sldId="327"/>
            <ac:spMk id="3" creationId="{103C4D1F-D6A7-4A6C-A990-20FC537AC7E4}"/>
          </ac:spMkLst>
        </pc:spChg>
      </pc:sldChg>
    </pc:docChg>
  </pc:docChgLst>
  <pc:docChgLst>
    <pc:chgData name="Anouk Gouvras" userId="f458f75bdf1508e5" providerId="LiveId" clId="{E0FE94D4-663B-459D-8D1A-ABDEA1428866}"/>
    <pc:docChg chg="modSld">
      <pc:chgData name="Anouk Gouvras" userId="f458f75bdf1508e5" providerId="LiveId" clId="{E0FE94D4-663B-459D-8D1A-ABDEA1428866}" dt="2019-11-06T17:50:47.720" v="22" actId="20577"/>
      <pc:docMkLst>
        <pc:docMk/>
      </pc:docMkLst>
      <pc:sldChg chg="modSp">
        <pc:chgData name="Anouk Gouvras" userId="f458f75bdf1508e5" providerId="LiveId" clId="{E0FE94D4-663B-459D-8D1A-ABDEA1428866}" dt="2019-11-06T17:49:44.649" v="11" actId="20577"/>
        <pc:sldMkLst>
          <pc:docMk/>
          <pc:sldMk cId="1911917397" sldId="256"/>
        </pc:sldMkLst>
        <pc:spChg chg="mod">
          <ac:chgData name="Anouk Gouvras" userId="f458f75bdf1508e5" providerId="LiveId" clId="{E0FE94D4-663B-459D-8D1A-ABDEA1428866}" dt="2019-11-06T17:49:44.649" v="11" actId="20577"/>
          <ac:spMkLst>
            <pc:docMk/>
            <pc:sldMk cId="1911917397" sldId="256"/>
            <ac:spMk id="6" creationId="{728DDA21-6670-4347-BA60-0EF46FF573C4}"/>
          </ac:spMkLst>
        </pc:spChg>
      </pc:sldChg>
      <pc:sldChg chg="modSp">
        <pc:chgData name="Anouk Gouvras" userId="f458f75bdf1508e5" providerId="LiveId" clId="{E0FE94D4-663B-459D-8D1A-ABDEA1428866}" dt="2019-11-06T17:50:47.720" v="22" actId="20577"/>
        <pc:sldMkLst>
          <pc:docMk/>
          <pc:sldMk cId="2489742885" sldId="310"/>
        </pc:sldMkLst>
        <pc:spChg chg="mod">
          <ac:chgData name="Anouk Gouvras" userId="f458f75bdf1508e5" providerId="LiveId" clId="{E0FE94D4-663B-459D-8D1A-ABDEA1428866}" dt="2019-11-06T17:50:47.720" v="22" actId="20577"/>
          <ac:spMkLst>
            <pc:docMk/>
            <pc:sldMk cId="2489742885" sldId="310"/>
            <ac:spMk id="3" creationId="{AAF96AA2-36B0-4CF9-A1B7-5D7842A1ADF4}"/>
          </ac:spMkLst>
        </pc:spChg>
      </pc:sldChg>
      <pc:sldChg chg="modSp">
        <pc:chgData name="Anouk Gouvras" userId="f458f75bdf1508e5" providerId="LiveId" clId="{E0FE94D4-663B-459D-8D1A-ABDEA1428866}" dt="2019-11-06T17:50:10.929" v="21" actId="20577"/>
        <pc:sldMkLst>
          <pc:docMk/>
          <pc:sldMk cId="2932570586" sldId="315"/>
        </pc:sldMkLst>
        <pc:spChg chg="mod">
          <ac:chgData name="Anouk Gouvras" userId="f458f75bdf1508e5" providerId="LiveId" clId="{E0FE94D4-663B-459D-8D1A-ABDEA1428866}" dt="2019-11-06T17:50:10.929" v="21" actId="20577"/>
          <ac:spMkLst>
            <pc:docMk/>
            <pc:sldMk cId="2932570586" sldId="315"/>
            <ac:spMk id="3" creationId="{103C4D1F-D6A7-4A6C-A990-20FC537AC7E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0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r">
              <a:defRPr sz="1200"/>
            </a:lvl1pPr>
          </a:lstStyle>
          <a:p>
            <a:fld id="{241EE404-7558-1341-BDF2-DA387525D36C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675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r">
              <a:defRPr sz="1200"/>
            </a:lvl1pPr>
          </a:lstStyle>
          <a:p>
            <a:fld id="{E29ECD3F-887C-2B43-B4A6-4D847859A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24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r">
              <a:defRPr sz="1200"/>
            </a:lvl1pPr>
          </a:lstStyle>
          <a:p>
            <a:fld id="{180BA0C3-F1ED-944A-8F28-A04612330E1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86" tIns="46143" rIns="92286" bIns="4614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2286" tIns="46143" rIns="92286" bIns="4614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r">
              <a:defRPr sz="1200"/>
            </a:lvl1pPr>
          </a:lstStyle>
          <a:p>
            <a:fld id="{6540146C-DD4C-9444-A432-3A632FF74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653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92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Remove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19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3151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9198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502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709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430436" cy="65571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698619" y="385994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939787" y="3859945"/>
            <a:ext cx="6045909" cy="1077218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Slide Set 4. Lesson Plans and Flipchart</a:t>
            </a: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728DDA21-6670-4347-BA60-0EF46FF573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8087" y="1545994"/>
            <a:ext cx="5806777" cy="1337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Teaching about the Prevention, Control, and Treatment of Intestinal Schistosomiasis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8FA402B-970B-49A1-9473-18F866E03C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7447" y="6067138"/>
            <a:ext cx="847417" cy="79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917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D3E10F-CDFD-4BAF-9CB3-7A1625C1C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The Schistosomiasis Flipchart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CFE434-FDA7-4CD0-A489-5DB1B9F39D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Some classroom lessons refer to the </a:t>
            </a:r>
            <a:r>
              <a:rPr lang="en-US" i="1" dirty="0"/>
              <a:t>Schistosomiasis Flipchart.</a:t>
            </a:r>
            <a:r>
              <a:rPr lang="en-US" dirty="0"/>
              <a:t> </a:t>
            </a:r>
          </a:p>
          <a:p>
            <a:r>
              <a:rPr lang="en-US" dirty="0"/>
              <a:t>You can use the the </a:t>
            </a:r>
            <a:r>
              <a:rPr lang="en-US" i="1" dirty="0"/>
              <a:t>Schistosomiasis Flipchart</a:t>
            </a:r>
            <a:r>
              <a:rPr lang="en-US" dirty="0"/>
              <a:t> as part of a lesson, or on its own.</a:t>
            </a:r>
          </a:p>
          <a:p>
            <a:r>
              <a:rPr lang="en-US" dirty="0"/>
              <a:t>Turn to Flipchart C: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What is the topic of this Flipchart? </a:t>
            </a:r>
          </a:p>
          <a:p>
            <a:r>
              <a:rPr lang="en-US" dirty="0"/>
              <a:t>To use the </a:t>
            </a:r>
            <a:r>
              <a:rPr lang="en-US" i="1" dirty="0"/>
              <a:t>Schistosomiasis Flipchart</a:t>
            </a:r>
            <a:r>
              <a:rPr lang="en-US" dirty="0"/>
              <a:t>, show the children the picture and use the prompts on the back to engage them in discussion.</a:t>
            </a:r>
          </a:p>
          <a:p>
            <a:r>
              <a:rPr lang="en-US" dirty="0"/>
              <a:t>Divide into new groups of 2.</a:t>
            </a:r>
          </a:p>
          <a:p>
            <a:r>
              <a:rPr lang="en-US" dirty="0"/>
              <a:t>Practice using Flipcharts C, F, G, and H: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Take turns being the teacher.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Use active learning skills.</a:t>
            </a:r>
          </a:p>
        </p:txBody>
      </p:sp>
    </p:spTree>
    <p:extLst>
      <p:ext uri="{BB962C8B-B14F-4D97-AF65-F5344CB8AC3E}">
        <p14:creationId xmlns:p14="http://schemas.microsoft.com/office/powerpoint/2010/main" val="28044134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D3E10F-CDFD-4BAF-9CB3-7A1625C1C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57200"/>
            <a:ext cx="7620000" cy="1143000"/>
          </a:xfrm>
        </p:spPr>
        <p:txBody>
          <a:bodyPr/>
          <a:lstStyle/>
          <a:p>
            <a:r>
              <a:rPr lang="en-US" dirty="0"/>
              <a:t> What did you learn?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CFE434-FDA7-4CD0-A489-5DB1B9F39D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0"/>
            <a:ext cx="7620000" cy="4800600"/>
          </a:xfrm>
        </p:spPr>
        <p:txBody>
          <a:bodyPr/>
          <a:lstStyle/>
          <a:p>
            <a:r>
              <a:rPr lang="en-US" dirty="0"/>
              <a:t>What did you learn about schistosomiasis?</a:t>
            </a:r>
          </a:p>
          <a:p>
            <a:r>
              <a:rPr lang="en-US" dirty="0"/>
              <a:t>What do you think about using active learning approaches?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What is hard?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What is easy?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What questions do you have? </a:t>
            </a:r>
          </a:p>
        </p:txBody>
      </p:sp>
    </p:spTree>
    <p:extLst>
      <p:ext uri="{BB962C8B-B14F-4D97-AF65-F5344CB8AC3E}">
        <p14:creationId xmlns:p14="http://schemas.microsoft.com/office/powerpoint/2010/main" val="13777622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027" y="1084404"/>
            <a:ext cx="3810000" cy="381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61148" y="5042850"/>
            <a:ext cx="3544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3366FF"/>
                </a:solidFill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2788113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5626" y="524656"/>
            <a:ext cx="6231192" cy="1068577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Topics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45FF77-F607-419D-A76D-BC63099F6A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5625" y="1485683"/>
            <a:ext cx="4719117" cy="4099726"/>
          </a:xfrm>
        </p:spPr>
        <p:txBody>
          <a:bodyPr/>
          <a:lstStyle/>
          <a:p>
            <a:r>
              <a:rPr lang="en-US" sz="2400" dirty="0">
                <a:latin typeface="Calibri"/>
                <a:cs typeface="Calibri"/>
              </a:rPr>
              <a:t>What are the </a:t>
            </a:r>
            <a:r>
              <a:rPr lang="en-US" sz="2400" i="1" dirty="0"/>
              <a:t>Teacher Lesson Plans</a:t>
            </a:r>
            <a:r>
              <a:rPr lang="en-US" sz="2400" dirty="0">
                <a:latin typeface="Calibri"/>
                <a:cs typeface="Calibri"/>
              </a:rPr>
              <a:t>?</a:t>
            </a:r>
          </a:p>
          <a:p>
            <a:r>
              <a:rPr lang="en-US" sz="2400" dirty="0">
                <a:latin typeface="Calibri"/>
                <a:cs typeface="Calibri"/>
              </a:rPr>
              <a:t>Structure of the lesson plans.</a:t>
            </a:r>
          </a:p>
          <a:p>
            <a:r>
              <a:rPr lang="en-US" sz="2400" dirty="0">
                <a:latin typeface="Calibri"/>
                <a:cs typeface="Calibri"/>
              </a:rPr>
              <a:t>Classroom activities with the lesson plans.</a:t>
            </a:r>
          </a:p>
          <a:p>
            <a:r>
              <a:rPr lang="en-US" sz="2400" dirty="0">
                <a:latin typeface="Calibri"/>
                <a:cs typeface="Calibri"/>
              </a:rPr>
              <a:t>Practice teaching lesson plans.</a:t>
            </a:r>
          </a:p>
          <a:p>
            <a:r>
              <a:rPr lang="en-US" sz="2400" dirty="0">
                <a:latin typeface="Calibri"/>
                <a:cs typeface="Calibri"/>
              </a:rPr>
              <a:t>Practice using the </a:t>
            </a:r>
            <a:r>
              <a:rPr lang="en-US" sz="2400" i="1" dirty="0">
                <a:latin typeface="Calibri"/>
                <a:cs typeface="Calibri"/>
              </a:rPr>
              <a:t>Schistosomiasis Flipchart.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4742" y="675322"/>
            <a:ext cx="2287838" cy="3199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682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CE299-AB56-402F-A419-64546A4C3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1324" y="510636"/>
            <a:ext cx="7620000" cy="1143000"/>
          </a:xfrm>
        </p:spPr>
        <p:txBody>
          <a:bodyPr/>
          <a:lstStyle/>
          <a:p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What topics are covered in the Teacher </a:t>
            </a:r>
            <a:r>
              <a:rPr lang="en-US" dirty="0"/>
              <a:t>Lesson Plans?</a:t>
            </a:r>
            <a:endParaRPr lang="en-US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C4D1F-D6A7-4A6C-A990-20FC537AC7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6846" y="1773452"/>
            <a:ext cx="7067862" cy="48006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400" dirty="0"/>
              <a:t>Turn to the table of contents.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400" dirty="0"/>
              <a:t>I’ll start…"Lesson 1:  What is intestinal schistosomiasis?"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400" dirty="0"/>
              <a:t>Let’s go round robin and read the topics covered by the lesson plans.</a:t>
            </a:r>
          </a:p>
          <a:p>
            <a:pPr marL="114300" indent="0">
              <a:lnSpc>
                <a:spcPct val="120000"/>
              </a:lnSpc>
              <a:spcBef>
                <a:spcPts val="0"/>
              </a:spcBef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570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CE299-AB56-402F-A419-64546A4C3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1013"/>
            <a:ext cx="7620000" cy="957391"/>
          </a:xfrm>
        </p:spPr>
        <p:txBody>
          <a:bodyPr/>
          <a:lstStyle/>
          <a:p>
            <a:r>
              <a:rPr lang="en-US" dirty="0"/>
              <a:t>Look at Lesson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C4D1F-D6A7-4A6C-A990-20FC537AC7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573" y="1068404"/>
            <a:ext cx="7620000" cy="5498105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Each lesson has the same structure.</a:t>
            </a:r>
          </a:p>
          <a:p>
            <a:pPr>
              <a:lnSpc>
                <a:spcPct val="120000"/>
              </a:lnSpc>
            </a:pPr>
            <a:r>
              <a:rPr lang="en-US" dirty="0"/>
              <a:t>It starts with a box: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/>
              <a:t>What information is in the box? 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/>
              <a:t>Who can tell me the Objective of Lesson 1? </a:t>
            </a:r>
          </a:p>
          <a:p>
            <a:pPr>
              <a:lnSpc>
                <a:spcPct val="120000"/>
              </a:lnSpc>
            </a:pPr>
            <a:r>
              <a:rPr lang="en-US" dirty="0"/>
              <a:t>Next are questions to stimulate discussion and answers to the questions: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/>
              <a:t>Can someone read the first question? </a:t>
            </a:r>
          </a:p>
          <a:p>
            <a:pPr>
              <a:lnSpc>
                <a:spcPct val="120000"/>
              </a:lnSpc>
            </a:pPr>
            <a:r>
              <a:rPr lang="en-US" dirty="0"/>
              <a:t>After the questions and answers…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Activity – what is the activity for Lesson 1?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Flipchart.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Check for understanding.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/>
              <a:t>Important notes.</a:t>
            </a:r>
          </a:p>
          <a:p>
            <a:pPr>
              <a:lnSpc>
                <a:spcPct val="120000"/>
              </a:lnSpc>
            </a:pPr>
            <a:r>
              <a:rPr lang="en-US" dirty="0"/>
              <a:t>The lessons often repeat information. For example, the same information may be in the questions in the </a:t>
            </a:r>
            <a:r>
              <a:rPr lang="en-US" i="1" dirty="0"/>
              <a:t>Teacher Lesson Plans</a:t>
            </a:r>
            <a:r>
              <a:rPr lang="en-US" dirty="0"/>
              <a:t>, the </a:t>
            </a:r>
            <a:r>
              <a:rPr lang="en-US" i="1" dirty="0"/>
              <a:t>Schistosomiasis Flipchart</a:t>
            </a:r>
            <a:r>
              <a:rPr lang="en-US" dirty="0"/>
              <a:t>, and </a:t>
            </a:r>
            <a:r>
              <a:rPr lang="en-US" i="1" dirty="0"/>
              <a:t>Teacher’s Guide for Activities and Safe Play</a:t>
            </a:r>
            <a:endParaRPr lang="en-US" dirty="0"/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/>
              <a:t>Repetition helps students learn. 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/>
              <a:t>You can choose how much you repeat the material, based on if the students seem to have learned it.</a:t>
            </a:r>
          </a:p>
          <a:p>
            <a:pPr lvl="1">
              <a:lnSpc>
                <a:spcPct val="120000"/>
              </a:lnSpc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75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CE299-AB56-402F-A419-64546A4C3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Asking questions: Lesson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C4D1F-D6A7-4A6C-A990-20FC537AC7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48883"/>
            <a:ext cx="7620000" cy="4800600"/>
          </a:xfrm>
        </p:spPr>
        <p:txBody>
          <a:bodyPr>
            <a:normAutofit/>
          </a:bodyPr>
          <a:lstStyle/>
          <a:p>
            <a:r>
              <a:rPr lang="en-US" dirty="0"/>
              <a:t>The questions are meant to start discussion.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Who can tell me the first question I would ask?</a:t>
            </a:r>
          </a:p>
          <a:p>
            <a:pPr lvl="2"/>
            <a:r>
              <a:rPr lang="en-US" dirty="0"/>
              <a:t>Does anybody want to answer that question?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If nobody answers, what could I do to start a discussion?</a:t>
            </a:r>
          </a:p>
          <a:p>
            <a:pPr lvl="2"/>
            <a:r>
              <a:rPr lang="en-US" dirty="0"/>
              <a:t>Ask the students to guess.</a:t>
            </a:r>
          </a:p>
          <a:p>
            <a:pPr lvl="2"/>
            <a:r>
              <a:rPr lang="en-US" dirty="0"/>
              <a:t>Make up a silly answer, like, “I think you get schistosomiasis from standing on your head. Do you think that’s right?”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352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A79F0-6C38-4C11-BAB8-9886F44D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Classroom activities for teaching about schistosomiasis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96AA2-36B0-4CF9-A1B7-5D7842A1AD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active learning, we use drawing, games, and other sorts of activities to teach.</a:t>
            </a:r>
          </a:p>
          <a:p>
            <a:r>
              <a:rPr lang="en-US" dirty="0"/>
              <a:t>Most lessons include activities.</a:t>
            </a:r>
          </a:p>
          <a:p>
            <a:r>
              <a:rPr lang="en-US" dirty="0"/>
              <a:t>Instructions for the activities are in the </a:t>
            </a:r>
            <a:r>
              <a:rPr lang="en-US" i="1" dirty="0"/>
              <a:t>Teacher’s Guide for Activities and Safe Play: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Find Lesson 4 in the </a:t>
            </a:r>
            <a:r>
              <a:rPr lang="en-US" i="1" dirty="0"/>
              <a:t>Teacher Lesson Plans. </a:t>
            </a:r>
            <a:r>
              <a:rPr lang="en-US" dirty="0"/>
              <a:t>What page is it on?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What activity can you do with Lesson 4? </a:t>
            </a:r>
          </a:p>
          <a:p>
            <a:r>
              <a:rPr lang="en-US" dirty="0"/>
              <a:t>Open the </a:t>
            </a:r>
            <a:r>
              <a:rPr lang="en-US" i="1" dirty="0"/>
              <a:t>Teacher’s Guide for Activities and Safe Play: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Find the instructions for the Lesson 4 activity? What is it? What page is it on? </a:t>
            </a:r>
          </a:p>
        </p:txBody>
      </p:sp>
    </p:spTree>
    <p:extLst>
      <p:ext uri="{BB962C8B-B14F-4D97-AF65-F5344CB8AC3E}">
        <p14:creationId xmlns:p14="http://schemas.microsoft.com/office/powerpoint/2010/main" val="2489742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A79F0-6C38-4C11-BAB8-9886F44D1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754" y="442161"/>
            <a:ext cx="7704436" cy="1143000"/>
          </a:xfrm>
        </p:spPr>
        <p:txBody>
          <a:bodyPr/>
          <a:lstStyle/>
          <a:p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Demonstration: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eaching about the blood fluke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96AA2-36B0-4CF9-A1B7-5D7842A1A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754" y="1523078"/>
            <a:ext cx="7892298" cy="4800600"/>
          </a:xfrm>
        </p:spPr>
        <p:txBody>
          <a:bodyPr>
            <a:normAutofit/>
          </a:bodyPr>
          <a:lstStyle/>
          <a:p>
            <a:r>
              <a:rPr lang="en-US" dirty="0"/>
              <a:t>Perhaps the most powerful lesson in the</a:t>
            </a:r>
            <a:r>
              <a:rPr lang="en-US" i="1" dirty="0"/>
              <a:t> Teacher Lesson Plans </a:t>
            </a:r>
            <a:r>
              <a:rPr lang="en-US" dirty="0"/>
              <a:t>is Lesson 2.</a:t>
            </a:r>
          </a:p>
          <a:p>
            <a:r>
              <a:rPr lang="en-US" dirty="0"/>
              <a:t>Most people don’t realize that the schistosomiasis worm is not like the usual worm.</a:t>
            </a:r>
          </a:p>
          <a:p>
            <a:r>
              <a:rPr lang="en-US" dirty="0"/>
              <a:t>I will demonstrate teaching Lesson 2.</a:t>
            </a:r>
          </a:p>
          <a:p>
            <a:r>
              <a:rPr lang="en-US" dirty="0"/>
              <a:t>Things to notice:</a:t>
            </a:r>
          </a:p>
          <a:p>
            <a:pPr marL="568325" lvl="1"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/>
              <a:t>I will encourage you to guess, even if you don’t know the answers, so that I’m not the only one talking.</a:t>
            </a:r>
          </a:p>
          <a:p>
            <a:pPr marL="568325" lvl="1"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/>
              <a:t>I will smile.</a:t>
            </a:r>
          </a:p>
          <a:p>
            <a:pPr marL="568325" lvl="1"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/>
              <a:t>I will give positive feedback.</a:t>
            </a:r>
          </a:p>
          <a:p>
            <a:pPr marL="568325" lvl="1"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/>
              <a:t>I will repeat the questions at the end to reinforce the learning.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832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CE299-AB56-402F-A419-64546A4C3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Practice using Lesson 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C4D1F-D6A7-4A6C-A990-20FC537AC7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Divide into pairs: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One person will be the teacher and the other the student.</a:t>
            </a:r>
          </a:p>
          <a:p>
            <a:r>
              <a:rPr lang="en-US" dirty="0"/>
              <a:t>Turn to Lesson 6 in the </a:t>
            </a:r>
            <a:r>
              <a:rPr lang="en-US" i="1" dirty="0"/>
              <a:t>Teacher Lesson Plans. </a:t>
            </a:r>
            <a:r>
              <a:rPr lang="en-US" dirty="0"/>
              <a:t>Ask the questions. Encourage your students to guess, even if they don’t know the answer.</a:t>
            </a:r>
          </a:p>
          <a:p>
            <a:r>
              <a:rPr lang="en-US" dirty="0"/>
              <a:t>If the answer is incorrect or incomplete,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Give positive feedback, for example, “That was a good try”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Help the student get the right answer. Try using questions or acting to engage the student</a:t>
            </a:r>
          </a:p>
          <a:p>
            <a:r>
              <a:rPr lang="en-US" dirty="0"/>
              <a:t>We will not do the activities or use the </a:t>
            </a:r>
            <a:r>
              <a:rPr lang="en-US" i="1" dirty="0"/>
              <a:t>Schistosomiasis Flipchart</a:t>
            </a:r>
            <a:r>
              <a:rPr lang="en-US" dirty="0"/>
              <a:t> at this time. </a:t>
            </a:r>
          </a:p>
          <a:p>
            <a:r>
              <a:rPr lang="en-US" dirty="0"/>
              <a:t>You will have 5 minutes. Have fun!!!</a:t>
            </a:r>
          </a:p>
        </p:txBody>
      </p:sp>
    </p:spTree>
    <p:extLst>
      <p:ext uri="{BB962C8B-B14F-4D97-AF65-F5344CB8AC3E}">
        <p14:creationId xmlns:p14="http://schemas.microsoft.com/office/powerpoint/2010/main" val="2399310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CE299-AB56-402F-A419-64546A4C3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887" y="434713"/>
            <a:ext cx="7620000" cy="1143000"/>
          </a:xfrm>
        </p:spPr>
        <p:txBody>
          <a:bodyPr/>
          <a:lstStyle/>
          <a:p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How did you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C4D1F-D6A7-4A6C-A990-20FC537AC7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696965"/>
            <a:ext cx="7620000" cy="48006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400" dirty="0"/>
              <a:t>Did the teacher encourage interaction?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400" dirty="0"/>
              <a:t>Was the teacher encouraging and positive?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400" dirty="0"/>
              <a:t>How did the teacher help the student get the right answer?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400" dirty="0"/>
              <a:t>What else did you notice? </a:t>
            </a:r>
          </a:p>
        </p:txBody>
      </p:sp>
    </p:spTree>
    <p:extLst>
      <p:ext uri="{BB962C8B-B14F-4D97-AF65-F5344CB8AC3E}">
        <p14:creationId xmlns:p14="http://schemas.microsoft.com/office/powerpoint/2010/main" val="30877763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C401AFAB8BA248BE2B469835572419" ma:contentTypeVersion="8" ma:contentTypeDescription="Create a new document." ma:contentTypeScope="" ma:versionID="73c550f58388110293fc264549b403d5">
  <xsd:schema xmlns:xsd="http://www.w3.org/2001/XMLSchema" xmlns:xs="http://www.w3.org/2001/XMLSchema" xmlns:p="http://schemas.microsoft.com/office/2006/metadata/properties" xmlns:ns2="a4ecec9d-3957-4ce3-a88f-3cafdb560bca" xmlns:ns3="65a248ca-af82-41d4-811e-3b1b95bf39ea" targetNamespace="http://schemas.microsoft.com/office/2006/metadata/properties" ma:root="true" ma:fieldsID="a7aabe87a9a681768adc7d7a11152463" ns2:_="" ns3:_="">
    <xsd:import namespace="a4ecec9d-3957-4ce3-a88f-3cafdb560bca"/>
    <xsd:import namespace="65a248ca-af82-41d4-811e-3b1b95bf39e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ecec9d-3957-4ce3-a88f-3cafdb560bc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a248ca-af82-41d4-811e-3b1b95bf39ea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DD67558-C041-4B73-8F19-9E1BCAD1DDA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FE78D04-042C-41B1-AC78-22B5A7EFD4A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C3970DF-446A-4BFE-B519-124CDDFD1BC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ecec9d-3957-4ce3-a88f-3cafdb560bca"/>
    <ds:schemaRef ds:uri="65a248ca-af82-41d4-811e-3b1b95bf39e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11714</TotalTime>
  <Words>793</Words>
  <Application>Microsoft Office PowerPoint</Application>
  <PresentationFormat>On-screen Show (4:3)</PresentationFormat>
  <Paragraphs>91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Cambria</vt:lpstr>
      <vt:lpstr>Wingdings</vt:lpstr>
      <vt:lpstr>Adjacency</vt:lpstr>
      <vt:lpstr>PowerPoint Presentation</vt:lpstr>
      <vt:lpstr>Topics</vt:lpstr>
      <vt:lpstr>What topics are covered in the Teacher Lesson Plans?</vt:lpstr>
      <vt:lpstr>Look at Lesson 1</vt:lpstr>
      <vt:lpstr>Asking questions: Lesson 1</vt:lpstr>
      <vt:lpstr>Classroom activities for teaching about schistosomiasis</vt:lpstr>
      <vt:lpstr>Demonstration: Teaching about the blood fluke</vt:lpstr>
      <vt:lpstr>Practice using Lesson 6</vt:lpstr>
      <vt:lpstr>How did you do?</vt:lpstr>
      <vt:lpstr> The Schistosomiasis Flipchart</vt:lpstr>
      <vt:lpstr> What did you learn?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PARTICIPATORY TRAINING METHODOLOGY AND MATERIALS</dc:title>
  <dc:creator>Bobbie Person</dc:creator>
  <cp:lastModifiedBy>Anouk Gouvras</cp:lastModifiedBy>
  <cp:revision>310</cp:revision>
  <cp:lastPrinted>2019-03-09T15:48:43Z</cp:lastPrinted>
  <dcterms:created xsi:type="dcterms:W3CDTF">2016-11-17T15:21:49Z</dcterms:created>
  <dcterms:modified xsi:type="dcterms:W3CDTF">2019-12-10T16:07:22Z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0x0101009DC401AFAB8BA248BE2B469835572419</vt:lpwstr>
  </property>
</Properties>
</file>